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style1.xml" ContentType="application/vnd.ms-office.chartstyle+xml"/>
  <Override PartName="/ppt/charts/colors1.xml" ContentType="application/vnd.ms-office.chartcolorstyl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3" r:id="rId1"/>
    <p:sldMasterId id="2147483726" r:id="rId2"/>
    <p:sldMasterId id="2147483738" r:id="rId3"/>
  </p:sldMasterIdLst>
  <p:notesMasterIdLst>
    <p:notesMasterId r:id="rId87"/>
  </p:notesMasterIdLst>
  <p:handoutMasterIdLst>
    <p:handoutMasterId r:id="rId88"/>
  </p:handoutMasterIdLst>
  <p:sldIdLst>
    <p:sldId id="916" r:id="rId4"/>
    <p:sldId id="1047" r:id="rId5"/>
    <p:sldId id="1050" r:id="rId6"/>
    <p:sldId id="1051" r:id="rId7"/>
    <p:sldId id="1052" r:id="rId8"/>
    <p:sldId id="1053" r:id="rId9"/>
    <p:sldId id="1055" r:id="rId10"/>
    <p:sldId id="1056" r:id="rId11"/>
    <p:sldId id="1048" r:id="rId12"/>
    <p:sldId id="1049" r:id="rId13"/>
    <p:sldId id="1057" r:id="rId14"/>
    <p:sldId id="1058" r:id="rId15"/>
    <p:sldId id="1059" r:id="rId16"/>
    <p:sldId id="1062" r:id="rId17"/>
    <p:sldId id="1064" r:id="rId18"/>
    <p:sldId id="1065" r:id="rId19"/>
    <p:sldId id="1066" r:id="rId20"/>
    <p:sldId id="1063" r:id="rId21"/>
    <p:sldId id="1068" r:id="rId22"/>
    <p:sldId id="1069" r:id="rId23"/>
    <p:sldId id="1126" r:id="rId24"/>
    <p:sldId id="1022" r:id="rId25"/>
    <p:sldId id="1023" r:id="rId26"/>
    <p:sldId id="1060" r:id="rId27"/>
    <p:sldId id="1061" r:id="rId28"/>
    <p:sldId id="1071" r:id="rId29"/>
    <p:sldId id="1072" r:id="rId30"/>
    <p:sldId id="1073" r:id="rId31"/>
    <p:sldId id="1075" r:id="rId32"/>
    <p:sldId id="1077" r:id="rId33"/>
    <p:sldId id="1074" r:id="rId34"/>
    <p:sldId id="1078" r:id="rId35"/>
    <p:sldId id="1127" r:id="rId36"/>
    <p:sldId id="1128" r:id="rId37"/>
    <p:sldId id="1129" r:id="rId38"/>
    <p:sldId id="1130" r:id="rId39"/>
    <p:sldId id="1131" r:id="rId40"/>
    <p:sldId id="1132" r:id="rId41"/>
    <p:sldId id="1133" r:id="rId42"/>
    <p:sldId id="1134" r:id="rId43"/>
    <p:sldId id="1135" r:id="rId44"/>
    <p:sldId id="1136" r:id="rId45"/>
    <p:sldId id="1137" r:id="rId46"/>
    <p:sldId id="1138" r:id="rId47"/>
    <p:sldId id="1139" r:id="rId48"/>
    <p:sldId id="1140" r:id="rId49"/>
    <p:sldId id="1141" r:id="rId50"/>
    <p:sldId id="1142" r:id="rId51"/>
    <p:sldId id="1143" r:id="rId52"/>
    <p:sldId id="1144" r:id="rId53"/>
    <p:sldId id="1079" r:id="rId54"/>
    <p:sldId id="1080" r:id="rId55"/>
    <p:sldId id="1081" r:id="rId56"/>
    <p:sldId id="1082" r:id="rId57"/>
    <p:sldId id="1024" r:id="rId58"/>
    <p:sldId id="1085" r:id="rId59"/>
    <p:sldId id="1083" r:id="rId60"/>
    <p:sldId id="1084" r:id="rId61"/>
    <p:sldId id="1145" r:id="rId62"/>
    <p:sldId id="1092" r:id="rId63"/>
    <p:sldId id="1095" r:id="rId64"/>
    <p:sldId id="1096" r:id="rId65"/>
    <p:sldId id="1097" r:id="rId66"/>
    <p:sldId id="1147" r:id="rId67"/>
    <p:sldId id="1146" r:id="rId68"/>
    <p:sldId id="1148" r:id="rId69"/>
    <p:sldId id="1149" r:id="rId70"/>
    <p:sldId id="1025" r:id="rId71"/>
    <p:sldId id="1116" r:id="rId72"/>
    <p:sldId id="1086" r:id="rId73"/>
    <p:sldId id="1117" r:id="rId74"/>
    <p:sldId id="1150" r:id="rId75"/>
    <p:sldId id="1151" r:id="rId76"/>
    <p:sldId id="1152" r:id="rId77"/>
    <p:sldId id="1153" r:id="rId78"/>
    <p:sldId id="1154" r:id="rId79"/>
    <p:sldId id="1155" r:id="rId80"/>
    <p:sldId id="1156" r:id="rId81"/>
    <p:sldId id="1157" r:id="rId82"/>
    <p:sldId id="1158" r:id="rId83"/>
    <p:sldId id="1159" r:id="rId84"/>
    <p:sldId id="1160" r:id="rId85"/>
    <p:sldId id="972" r:id="rId86"/>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ieter van Rooyen (WRP)" initials="PvR (WRP)" lastIdx="7" clrIdx="0"/>
  <p:cmAuthor id="1" name="Colin Talanda" initials="CT" lastIdx="3" clrIdx="1">
    <p:extLst>
      <p:ext uri="{19B8F6BF-5375-455C-9EA6-DF929625EA0E}">
        <p15:presenceInfo xmlns:p15="http://schemas.microsoft.com/office/powerpoint/2012/main" userId="S-1-5-21-1657082222-3515343215-833021923-1177" providerId="AD"/>
      </p:ext>
    </p:extLst>
  </p:cmAuthor>
  <p:cmAuthor id="2" name="Sebastian Jahnke" initials="SJ" lastIdx="1" clrIdx="2">
    <p:extLst>
      <p:ext uri="{19B8F6BF-5375-455C-9EA6-DF929625EA0E}">
        <p15:presenceInfo xmlns:p15="http://schemas.microsoft.com/office/powerpoint/2012/main" userId="Sebastian Jahnk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592D"/>
    <a:srgbClr val="FFBC01"/>
    <a:srgbClr val="00FF00"/>
    <a:srgbClr val="009900"/>
    <a:srgbClr val="FF3399"/>
    <a:srgbClr val="FDEADA"/>
    <a:srgbClr val="FFFFFF"/>
    <a:srgbClr val="4A7E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15" autoAdjust="0"/>
    <p:restoredTop sz="85029" autoAdjust="0"/>
  </p:normalViewPr>
  <p:slideViewPr>
    <p:cSldViewPr snapToGrid="0">
      <p:cViewPr varScale="1">
        <p:scale>
          <a:sx n="63" d="100"/>
          <a:sy n="63" d="100"/>
        </p:scale>
        <p:origin x="1494" y="72"/>
      </p:cViewPr>
      <p:guideLst>
        <p:guide orient="horz" pos="2160"/>
        <p:guide pos="2880"/>
      </p:guideLst>
    </p:cSldViewPr>
  </p:slideViewPr>
  <p:outlineViewPr>
    <p:cViewPr>
      <p:scale>
        <a:sx n="33" d="100"/>
        <a:sy n="33" d="100"/>
      </p:scale>
      <p:origin x="0" y="-23232"/>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52" d="100"/>
          <a:sy n="52" d="100"/>
        </p:scale>
        <p:origin x="2958"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slide" Target="slides/slide81.xml"/><Relationship Id="rId89" Type="http://schemas.openxmlformats.org/officeDocument/2006/relationships/commentAuthors" Target="commentAuthor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notesMaster" Target="notesMasters/notesMaster1.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presProps" Target="pres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handoutMaster" Target="handoutMasters/handoutMaster1.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4" Type="http://schemas.openxmlformats.org/officeDocument/2006/relationships/slide" Target="slides/slide1.xml"/><Relationship Id="rId9" Type="http://schemas.openxmlformats.org/officeDocument/2006/relationships/slide" Target="slides/slide6.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1" Type="http://schemas.openxmlformats.org/officeDocument/2006/relationships/oleObject" Target="file:///C:\Users\Administrator\Documents\richards%20bay\revised12j.xls"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Administrator\Documents\richards%20bay\revised12j.xls" TargetMode="External"/></Relationships>
</file>

<file path=ppt/charts/_rels/chart4.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1.xml"/><Relationship Id="rId1" Type="http://schemas.microsoft.com/office/2011/relationships/chartStyle" Target="style1.xml"/></Relationships>
</file>

<file path=ppt/charts/_rels/chart5.xml.rels><?xml version="1.0" encoding="UTF-8" standalone="yes"?>
<Relationships xmlns="http://schemas.openxmlformats.org/package/2006/relationships"><Relationship Id="rId1" Type="http://schemas.openxmlformats.org/officeDocument/2006/relationships/oleObject" Target="file:///C:\Users\Administrator\Documents\richards%20bay\nhlabane.xls"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Administrator\Documents\richards%20bay\nhlabane.xls"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Administrator\Documents\04108-mhlutuze%20basin\sw-gwinteractionPitmanS1w12cubhu.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800"/>
            </a:pPr>
            <a:r>
              <a:rPr lang="en-ZA" sz="1400"/>
              <a:t>Target IWA Water Balance Diagram (million m</a:t>
            </a:r>
            <a:r>
              <a:rPr lang="en-ZA" sz="1400" baseline="30000"/>
              <a:t>3</a:t>
            </a:r>
            <a:r>
              <a:rPr lang="en-ZA" sz="1400"/>
              <a:t>/annum)</a:t>
            </a:r>
          </a:p>
        </c:rich>
      </c:tx>
      <c:layout/>
      <c:overlay val="0"/>
    </c:title>
    <c:autoTitleDeleted val="0"/>
    <c:plotArea>
      <c:layout/>
      <c:barChart>
        <c:barDir val="col"/>
        <c:grouping val="percentStacked"/>
        <c:varyColors val="0"/>
        <c:ser>
          <c:idx val="0"/>
          <c:order val="0"/>
          <c:spPr>
            <a:solidFill>
              <a:schemeClr val="accent3">
                <a:lumMod val="60000"/>
                <a:lumOff val="40000"/>
              </a:schemeClr>
            </a:solidFill>
            <a:ln>
              <a:noFill/>
            </a:ln>
          </c:spPr>
          <c:invertIfNegative val="0"/>
          <c:dLbls>
            <c:dLbl>
              <c:idx val="0"/>
              <c:delete val="1"/>
              <c:extLst xmlns:c16r2="http://schemas.microsoft.com/office/drawing/2015/06/chart">
                <c:ext xmlns:c16="http://schemas.microsoft.com/office/drawing/2014/chart" uri="{C3380CC4-5D6E-409C-BE32-E72D297353CC}">
                  <c16:uniqueId val="{00000000-B630-489A-ACC6-891B428A6C36}"/>
                </c:ext>
                <c:ext xmlns:c15="http://schemas.microsoft.com/office/drawing/2012/chart" uri="{CE6537A1-D6FC-4f65-9D91-7224C49458BB}"/>
              </c:extLst>
            </c:dLbl>
            <c:dLbl>
              <c:idx val="1"/>
              <c:delete val="1"/>
              <c:extLst xmlns:c16r2="http://schemas.microsoft.com/office/drawing/2015/06/chart">
                <c:ext xmlns:c16="http://schemas.microsoft.com/office/drawing/2014/chart" uri="{C3380CC4-5D6E-409C-BE32-E72D297353CC}">
                  <c16:uniqueId val="{00000001-B630-489A-ACC6-891B428A6C36}"/>
                </c:ext>
                <c:ext xmlns:c15="http://schemas.microsoft.com/office/drawing/2012/chart" uri="{CE6537A1-D6FC-4f65-9D91-7224C49458BB}"/>
              </c:extLst>
            </c:dLbl>
            <c:dLbl>
              <c:idx val="3"/>
              <c:delete val="1"/>
              <c:extLst xmlns:c16r2="http://schemas.microsoft.com/office/drawing/2015/06/chart">
                <c:ext xmlns:c16="http://schemas.microsoft.com/office/drawing/2014/chart" uri="{C3380CC4-5D6E-409C-BE32-E72D297353CC}">
                  <c16:uniqueId val="{00000002-B630-489A-ACC6-891B428A6C36}"/>
                </c:ext>
                <c:ext xmlns:c15="http://schemas.microsoft.com/office/drawing/2012/chart" uri="{CE6537A1-D6FC-4f65-9D91-7224C49458BB}"/>
              </c:extLst>
            </c:dLbl>
            <c:dLbl>
              <c:idx val="4"/>
              <c:delete val="1"/>
              <c:extLst xmlns:c16r2="http://schemas.microsoft.com/office/drawing/2015/06/chart">
                <c:ext xmlns:c16="http://schemas.microsoft.com/office/drawing/2014/chart" uri="{C3380CC4-5D6E-409C-BE32-E72D297353CC}">
                  <c16:uniqueId val="{00000003-B630-489A-ACC6-891B428A6C36}"/>
                </c:ext>
                <c:ext xmlns:c15="http://schemas.microsoft.com/office/drawing/2012/chart" uri="{CE6537A1-D6FC-4f65-9D91-7224C49458BB}"/>
              </c:extLst>
            </c:dLbl>
            <c:spPr>
              <a:noFill/>
              <a:ln>
                <a:noFill/>
              </a:ln>
              <a:effectLst/>
            </c:spPr>
            <c:txPr>
              <a:bodyPr/>
              <a:lstStyle/>
              <a:p>
                <a:pPr>
                  <a:defRPr sz="800" b="0"/>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val>
            <c:numRef>
              <c:f>Base_Data!$A$135:$E$135</c:f>
              <c:numCache>
                <c:formatCode>"Reduced Input Volume ="\ 0.000</c:formatCode>
                <c:ptCount val="5"/>
                <c:pt idx="0">
                  <c:v>2.9732642999999968</c:v>
                </c:pt>
                <c:pt idx="1">
                  <c:v>2.9732642999999968</c:v>
                </c:pt>
                <c:pt idx="2">
                  <c:v>2.9732642999999968</c:v>
                </c:pt>
                <c:pt idx="3">
                  <c:v>2.9732642999999968</c:v>
                </c:pt>
                <c:pt idx="4">
                  <c:v>2.9732642999999968</c:v>
                </c:pt>
              </c:numCache>
            </c:numRef>
          </c:val>
          <c:extLst xmlns:c16r2="http://schemas.microsoft.com/office/drawing/2015/06/chart">
            <c:ext xmlns:c16="http://schemas.microsoft.com/office/drawing/2014/chart" uri="{C3380CC4-5D6E-409C-BE32-E72D297353CC}">
              <c16:uniqueId val="{00000004-B630-489A-ACC6-891B428A6C36}"/>
            </c:ext>
          </c:extLst>
        </c:ser>
        <c:ser>
          <c:idx val="1"/>
          <c:order val="1"/>
          <c:spPr>
            <a:solidFill>
              <a:schemeClr val="accent2">
                <a:lumMod val="60000"/>
                <a:lumOff val="40000"/>
              </a:schemeClr>
            </a:solidFill>
            <a:ln>
              <a:solidFill>
                <a:schemeClr val="tx1"/>
              </a:solidFill>
            </a:ln>
          </c:spPr>
          <c:invertIfNegative val="0"/>
          <c:dPt>
            <c:idx val="0"/>
            <c:invertIfNegative val="0"/>
            <c:bubble3D val="0"/>
            <c:spPr>
              <a:solidFill>
                <a:schemeClr val="accent1">
                  <a:lumMod val="60000"/>
                  <a:lumOff val="40000"/>
                </a:schemeClr>
              </a:solidFill>
              <a:ln>
                <a:solidFill>
                  <a:schemeClr val="tx1"/>
                </a:solidFill>
              </a:ln>
            </c:spPr>
            <c:extLst xmlns:c16r2="http://schemas.microsoft.com/office/drawing/2015/06/chart">
              <c:ext xmlns:c16="http://schemas.microsoft.com/office/drawing/2014/chart" uri="{C3380CC4-5D6E-409C-BE32-E72D297353CC}">
                <c16:uniqueId val="{00000006-B630-489A-ACC6-891B428A6C36}"/>
              </c:ext>
            </c:extLst>
          </c:dPt>
          <c:dLbls>
            <c:spPr>
              <a:noFill/>
              <a:ln>
                <a:noFill/>
              </a:ln>
              <a:effectLst/>
            </c:spPr>
            <c:txPr>
              <a:bodyPr/>
              <a:lstStyle/>
              <a:p>
                <a:pPr>
                  <a:defRPr sz="800" b="0"/>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val>
            <c:numRef>
              <c:f>Base_Data!$A$136:$E$136</c:f>
              <c:numCache>
                <c:formatCode>"Water losses ="\ 0.000</c:formatCode>
                <c:ptCount val="5"/>
                <c:pt idx="0" formatCode="&quot;System Input Volume =&quot;\ 0.000">
                  <c:v>36.179939700000006</c:v>
                </c:pt>
                <c:pt idx="1">
                  <c:v>3.6338842600000016</c:v>
                </c:pt>
                <c:pt idx="2" formatCode="&quot;Real Losses =&quot;\ 0.000">
                  <c:v>2.7254131950000011</c:v>
                </c:pt>
                <c:pt idx="3" formatCode="&quot;Real Losses =&quot;\ 0.000">
                  <c:v>2.7254131950000011</c:v>
                </c:pt>
                <c:pt idx="4" formatCode="&quot;Non-revenue water =&quot;\ 0.000">
                  <c:v>10.917668260000001</c:v>
                </c:pt>
              </c:numCache>
            </c:numRef>
          </c:val>
          <c:extLst xmlns:c16r2="http://schemas.microsoft.com/office/drawing/2015/06/chart">
            <c:ext xmlns:c16="http://schemas.microsoft.com/office/drawing/2014/chart" uri="{C3380CC4-5D6E-409C-BE32-E72D297353CC}">
              <c16:uniqueId val="{00000007-B630-489A-ACC6-891B428A6C36}"/>
            </c:ext>
          </c:extLst>
        </c:ser>
        <c:ser>
          <c:idx val="2"/>
          <c:order val="2"/>
          <c:spPr>
            <a:solidFill>
              <a:schemeClr val="accent2">
                <a:lumMod val="60000"/>
                <a:lumOff val="40000"/>
              </a:schemeClr>
            </a:solidFill>
            <a:ln>
              <a:solidFill>
                <a:schemeClr val="tx1"/>
              </a:solidFill>
            </a:ln>
          </c:spPr>
          <c:invertIfNegative val="0"/>
          <c:dPt>
            <c:idx val="1"/>
            <c:invertIfNegative val="0"/>
            <c:bubble3D val="0"/>
            <c:spPr>
              <a:solidFill>
                <a:schemeClr val="accent1">
                  <a:lumMod val="60000"/>
                  <a:lumOff val="40000"/>
                </a:schemeClr>
              </a:solidFill>
              <a:ln>
                <a:solidFill>
                  <a:schemeClr val="tx1"/>
                </a:solidFill>
              </a:ln>
            </c:spPr>
            <c:extLst xmlns:c16r2="http://schemas.microsoft.com/office/drawing/2015/06/chart">
              <c:ext xmlns:c16="http://schemas.microsoft.com/office/drawing/2014/chart" uri="{C3380CC4-5D6E-409C-BE32-E72D297353CC}">
                <c16:uniqueId val="{00000009-B630-489A-ACC6-891B428A6C36}"/>
              </c:ext>
            </c:extLst>
          </c:dPt>
          <c:dPt>
            <c:idx val="4"/>
            <c:invertIfNegative val="0"/>
            <c:bubble3D val="0"/>
            <c:spPr>
              <a:solidFill>
                <a:schemeClr val="accent1">
                  <a:lumMod val="60000"/>
                  <a:lumOff val="40000"/>
                </a:schemeClr>
              </a:solidFill>
              <a:ln>
                <a:solidFill>
                  <a:schemeClr val="tx1"/>
                </a:solidFill>
              </a:ln>
            </c:spPr>
            <c:extLst xmlns:c16r2="http://schemas.microsoft.com/office/drawing/2015/06/chart">
              <c:ext xmlns:c16="http://schemas.microsoft.com/office/drawing/2014/chart" uri="{C3380CC4-5D6E-409C-BE32-E72D297353CC}">
                <c16:uniqueId val="{0000000B-B630-489A-ACC6-891B428A6C36}"/>
              </c:ext>
            </c:extLst>
          </c:dPt>
          <c:dLbls>
            <c:dLbl>
              <c:idx val="2"/>
              <c:spPr>
                <a:noFill/>
                <a:ln>
                  <a:noFill/>
                </a:ln>
                <a:effectLst/>
              </c:spPr>
              <c:txPr>
                <a:bodyPr/>
                <a:lstStyle/>
                <a:p>
                  <a:pPr>
                    <a:defRPr sz="600" b="0"/>
                  </a:pPr>
                  <a:endParaRPr lang="en-US"/>
                </a:p>
              </c:txPr>
              <c:showLegendKey val="0"/>
              <c:showVal val="1"/>
              <c:showCatName val="0"/>
              <c:showSerName val="0"/>
              <c:showPercent val="0"/>
              <c:showBubbleSize val="0"/>
            </c:dLbl>
            <c:dLbl>
              <c:idx val="3"/>
              <c:spPr>
                <a:noFill/>
                <a:ln>
                  <a:noFill/>
                </a:ln>
                <a:effectLst/>
              </c:spPr>
              <c:txPr>
                <a:bodyPr/>
                <a:lstStyle/>
                <a:p>
                  <a:pPr>
                    <a:defRPr sz="600" b="0"/>
                  </a:pPr>
                  <a:endParaRPr lang="en-US"/>
                </a:p>
              </c:txPr>
              <c:showLegendKey val="0"/>
              <c:showVal val="1"/>
              <c:showCatName val="0"/>
              <c:showSerName val="0"/>
              <c:showPercent val="0"/>
              <c:showBubbleSize val="0"/>
            </c:dLbl>
            <c:spPr>
              <a:noFill/>
              <a:ln>
                <a:noFill/>
              </a:ln>
              <a:effectLst/>
            </c:spPr>
            <c:txPr>
              <a:bodyPr/>
              <a:lstStyle/>
              <a:p>
                <a:pPr>
                  <a:defRPr sz="800" b="0"/>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val>
            <c:numRef>
              <c:f>Base_Data!$A$137:$E$137</c:f>
              <c:numCache>
                <c:formatCode>"Authorised consumption ="\ 0.000</c:formatCode>
                <c:ptCount val="5"/>
                <c:pt idx="1">
                  <c:v>32.546055440000004</c:v>
                </c:pt>
                <c:pt idx="2" formatCode="&quot;Apparent losses =&quot;\ 0.000">
                  <c:v>0.90847106500000041</c:v>
                </c:pt>
                <c:pt idx="3" formatCode="&quot;Apparent losses =&quot;\ 0.000">
                  <c:v>0.90847106500000041</c:v>
                </c:pt>
                <c:pt idx="4" formatCode="&quot;Revenue water =&quot;\ 0.000">
                  <c:v>25.262271440000003</c:v>
                </c:pt>
              </c:numCache>
            </c:numRef>
          </c:val>
          <c:extLst xmlns:c16r2="http://schemas.microsoft.com/office/drawing/2015/06/chart">
            <c:ext xmlns:c16="http://schemas.microsoft.com/office/drawing/2014/chart" uri="{C3380CC4-5D6E-409C-BE32-E72D297353CC}">
              <c16:uniqueId val="{0000000E-B630-489A-ACC6-891B428A6C36}"/>
            </c:ext>
          </c:extLst>
        </c:ser>
        <c:ser>
          <c:idx val="3"/>
          <c:order val="3"/>
          <c:spPr>
            <a:solidFill>
              <a:schemeClr val="accent2">
                <a:lumMod val="60000"/>
                <a:lumOff val="40000"/>
              </a:schemeClr>
            </a:solidFill>
            <a:ln>
              <a:solidFill>
                <a:sysClr val="windowText" lastClr="000000"/>
              </a:solidFill>
            </a:ln>
          </c:spPr>
          <c:invertIfNegative val="0"/>
          <c:dLbls>
            <c:dLbl>
              <c:idx val="2"/>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F-B630-489A-ACC6-891B428A6C36}"/>
                </c:ext>
                <c:ext xmlns:c15="http://schemas.microsoft.com/office/drawing/2012/chart" uri="{CE6537A1-D6FC-4f65-9D91-7224C49458BB}">
                  <c15:layout/>
                </c:ext>
              </c:extLst>
            </c:dLbl>
            <c:dLbl>
              <c:idx val="3"/>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0-B630-489A-ACC6-891B428A6C36}"/>
                </c:ext>
                <c:ext xmlns:c15="http://schemas.microsoft.com/office/drawing/2012/chart" uri="{CE6537A1-D6FC-4f65-9D91-7224C49458BB}">
                  <c15:layout/>
                </c:ext>
              </c:extLst>
            </c:dLbl>
            <c:spPr>
              <a:noFill/>
              <a:ln>
                <a:noFill/>
              </a:ln>
              <a:effectLst/>
            </c:spPr>
            <c:txPr>
              <a:bodyPr/>
              <a:lstStyle/>
              <a:p>
                <a:pPr>
                  <a:defRPr sz="800" b="0"/>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val>
            <c:numRef>
              <c:f>Base_Data!$A$138:$E$138</c:f>
              <c:numCache>
                <c:formatCode>General</c:formatCode>
                <c:ptCount val="5"/>
                <c:pt idx="2" formatCode="&quot;Unbilled authorised =&quot;\ 0.000">
                  <c:v>7.2837839999999998</c:v>
                </c:pt>
                <c:pt idx="3" formatCode="&quot;Unbilled unmetered =&quot;\ 0.000">
                  <c:v>5.5775829999999997</c:v>
                </c:pt>
              </c:numCache>
            </c:numRef>
          </c:val>
          <c:extLst xmlns:c16r2="http://schemas.microsoft.com/office/drawing/2015/06/chart">
            <c:ext xmlns:c16="http://schemas.microsoft.com/office/drawing/2014/chart" uri="{C3380CC4-5D6E-409C-BE32-E72D297353CC}">
              <c16:uniqueId val="{00000011-B630-489A-ACC6-891B428A6C36}"/>
            </c:ext>
          </c:extLst>
        </c:ser>
        <c:ser>
          <c:idx val="4"/>
          <c:order val="4"/>
          <c:spPr>
            <a:solidFill>
              <a:schemeClr val="accent1">
                <a:lumMod val="60000"/>
                <a:lumOff val="40000"/>
              </a:schemeClr>
            </a:solidFill>
            <a:ln>
              <a:solidFill>
                <a:sysClr val="windowText" lastClr="000000"/>
              </a:solidFill>
            </a:ln>
          </c:spPr>
          <c:invertIfNegative val="0"/>
          <c:dPt>
            <c:idx val="3"/>
            <c:invertIfNegative val="0"/>
            <c:bubble3D val="0"/>
            <c:spPr>
              <a:solidFill>
                <a:schemeClr val="accent2">
                  <a:lumMod val="60000"/>
                  <a:lumOff val="40000"/>
                </a:schemeClr>
              </a:solidFill>
              <a:ln>
                <a:solidFill>
                  <a:sysClr val="windowText" lastClr="000000"/>
                </a:solidFill>
              </a:ln>
            </c:spPr>
            <c:extLst xmlns:c16r2="http://schemas.microsoft.com/office/drawing/2015/06/chart">
              <c:ext xmlns:c16="http://schemas.microsoft.com/office/drawing/2014/chart" uri="{C3380CC4-5D6E-409C-BE32-E72D297353CC}">
                <c16:uniqueId val="{00000013-B630-489A-ACC6-891B428A6C36}"/>
              </c:ext>
            </c:extLst>
          </c:dPt>
          <c:dLbls>
            <c:dLbl>
              <c:idx val="3"/>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3-B630-489A-ACC6-891B428A6C36}"/>
                </c:ext>
                <c:ext xmlns:c15="http://schemas.microsoft.com/office/drawing/2012/chart" uri="{CE6537A1-D6FC-4f65-9D91-7224C49458BB}">
                  <c15:layout/>
                </c:ext>
              </c:extLst>
            </c:dLbl>
            <c:spPr>
              <a:noFill/>
              <a:ln>
                <a:noFill/>
              </a:ln>
              <a:effectLst/>
            </c:spPr>
            <c:txPr>
              <a:bodyPr/>
              <a:lstStyle/>
              <a:p>
                <a:pPr>
                  <a:defRPr sz="800" b="0"/>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val>
            <c:numRef>
              <c:f>Base_Data!$A$139:$E$139</c:f>
              <c:numCache>
                <c:formatCode>General</c:formatCode>
                <c:ptCount val="5"/>
                <c:pt idx="2" formatCode="&quot;Billed authorised =&quot;\ 0.000">
                  <c:v>25.262271440000003</c:v>
                </c:pt>
                <c:pt idx="3" formatCode="&quot;Unbilled metered =&quot;\ 0.000">
                  <c:v>1.7062010000000001</c:v>
                </c:pt>
              </c:numCache>
            </c:numRef>
          </c:val>
          <c:extLst xmlns:c16r2="http://schemas.microsoft.com/office/drawing/2015/06/chart">
            <c:ext xmlns:c16="http://schemas.microsoft.com/office/drawing/2014/chart" uri="{C3380CC4-5D6E-409C-BE32-E72D297353CC}">
              <c16:uniqueId val="{00000014-B630-489A-ACC6-891B428A6C36}"/>
            </c:ext>
          </c:extLst>
        </c:ser>
        <c:ser>
          <c:idx val="5"/>
          <c:order val="5"/>
          <c:spPr>
            <a:solidFill>
              <a:schemeClr val="accent1">
                <a:lumMod val="60000"/>
                <a:lumOff val="40000"/>
              </a:schemeClr>
            </a:solidFill>
            <a:ln>
              <a:solidFill>
                <a:prstClr val="black"/>
              </a:solidFill>
            </a:ln>
          </c:spPr>
          <c:invertIfNegative val="0"/>
          <c:dLbls>
            <c:delete val="1"/>
          </c:dLbls>
          <c:val>
            <c:numRef>
              <c:f>Base_Data!$A$140:$E$140</c:f>
              <c:numCache>
                <c:formatCode>General</c:formatCode>
                <c:ptCount val="5"/>
                <c:pt idx="3" formatCode="&quot;Billed unmetered =&quot;\ 0.000">
                  <c:v>2.2259999999999999E-2</c:v>
                </c:pt>
              </c:numCache>
            </c:numRef>
          </c:val>
          <c:extLst xmlns:c16r2="http://schemas.microsoft.com/office/drawing/2015/06/chart">
            <c:ext xmlns:c16="http://schemas.microsoft.com/office/drawing/2014/chart" uri="{C3380CC4-5D6E-409C-BE32-E72D297353CC}">
              <c16:uniqueId val="{00000015-B630-489A-ACC6-891B428A6C36}"/>
            </c:ext>
          </c:extLst>
        </c:ser>
        <c:ser>
          <c:idx val="6"/>
          <c:order val="6"/>
          <c:spPr>
            <a:ln>
              <a:solidFill>
                <a:sysClr val="windowText" lastClr="000000"/>
              </a:solidFill>
            </a:ln>
          </c:spPr>
          <c:invertIfNegative val="0"/>
          <c:dPt>
            <c:idx val="3"/>
            <c:invertIfNegative val="0"/>
            <c:bubble3D val="0"/>
            <c:spPr>
              <a:solidFill>
                <a:schemeClr val="accent1">
                  <a:lumMod val="60000"/>
                  <a:lumOff val="40000"/>
                </a:schemeClr>
              </a:solidFill>
              <a:ln>
                <a:solidFill>
                  <a:sysClr val="windowText" lastClr="000000"/>
                </a:solidFill>
              </a:ln>
            </c:spPr>
            <c:extLst xmlns:c16r2="http://schemas.microsoft.com/office/drawing/2015/06/chart">
              <c:ext xmlns:c16="http://schemas.microsoft.com/office/drawing/2014/chart" uri="{C3380CC4-5D6E-409C-BE32-E72D297353CC}">
                <c16:uniqueId val="{00000017-B630-489A-ACC6-891B428A6C36}"/>
              </c:ext>
            </c:extLst>
          </c:dPt>
          <c:dLbls>
            <c:spPr>
              <a:noFill/>
              <a:ln>
                <a:noFill/>
              </a:ln>
              <a:effectLst/>
            </c:spPr>
            <c:txPr>
              <a:bodyPr/>
              <a:lstStyle/>
              <a:p>
                <a:pPr>
                  <a:defRPr sz="800" b="0"/>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val>
            <c:numRef>
              <c:f>Base_Data!$A$141:$E$141</c:f>
              <c:numCache>
                <c:formatCode>General</c:formatCode>
                <c:ptCount val="5"/>
                <c:pt idx="3" formatCode="&quot;Billed metered =&quot;\ 0.000">
                  <c:v>25.24001144</c:v>
                </c:pt>
              </c:numCache>
            </c:numRef>
          </c:val>
          <c:extLst xmlns:c16r2="http://schemas.microsoft.com/office/drawing/2015/06/chart">
            <c:ext xmlns:c16="http://schemas.microsoft.com/office/drawing/2014/chart" uri="{C3380CC4-5D6E-409C-BE32-E72D297353CC}">
              <c16:uniqueId val="{00000018-B630-489A-ACC6-891B428A6C36}"/>
            </c:ext>
          </c:extLst>
        </c:ser>
        <c:dLbls>
          <c:showLegendKey val="0"/>
          <c:showVal val="1"/>
          <c:showCatName val="0"/>
          <c:showSerName val="0"/>
          <c:showPercent val="0"/>
          <c:showBubbleSize val="0"/>
        </c:dLbls>
        <c:gapWidth val="0"/>
        <c:overlap val="100"/>
        <c:axId val="324468096"/>
        <c:axId val="324470056"/>
      </c:barChart>
      <c:catAx>
        <c:axId val="324468096"/>
        <c:scaling>
          <c:orientation val="minMax"/>
        </c:scaling>
        <c:delete val="1"/>
        <c:axPos val="b"/>
        <c:numFmt formatCode="General" sourceLinked="1"/>
        <c:majorTickMark val="out"/>
        <c:minorTickMark val="none"/>
        <c:tickLblPos val="none"/>
        <c:crossAx val="324470056"/>
        <c:crosses val="autoZero"/>
        <c:auto val="1"/>
        <c:lblAlgn val="ctr"/>
        <c:lblOffset val="100"/>
        <c:noMultiLvlLbl val="0"/>
      </c:catAx>
      <c:valAx>
        <c:axId val="324470056"/>
        <c:scaling>
          <c:orientation val="minMax"/>
        </c:scaling>
        <c:delete val="1"/>
        <c:axPos val="l"/>
        <c:majorGridlines/>
        <c:numFmt formatCode="0%" sourceLinked="1"/>
        <c:majorTickMark val="out"/>
        <c:minorTickMark val="none"/>
        <c:tickLblPos val="none"/>
        <c:crossAx val="324468096"/>
        <c:crosses val="autoZero"/>
        <c:crossBetween val="between"/>
      </c:valAx>
      <c:spPr>
        <a:ln>
          <a:solidFill>
            <a:schemeClr val="tx1"/>
          </a:solidFill>
        </a:ln>
      </c:spPr>
    </c:plotArea>
    <c:plotVisOnly val="1"/>
    <c:dispBlanksAs val="gap"/>
    <c:showDLblsOverMax val="0"/>
  </c:chart>
  <c:spPr>
    <a:ln>
      <a:solidFill>
        <a:sysClr val="windowText" lastClr="000000"/>
      </a:solidFill>
    </a:ln>
  </c:spPr>
  <c:txPr>
    <a:bodyPr/>
    <a:lstStyle/>
    <a:p>
      <a:pPr>
        <a:defRPr sz="1000">
          <a:latin typeface="Arial Narrow" pitchFamily="34" charset="0"/>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v>W1R004</c:v>
          </c:tx>
          <c:spPr>
            <a:ln w="28575" cap="rnd">
              <a:solidFill>
                <a:schemeClr val="accent1"/>
              </a:solidFill>
              <a:round/>
            </a:ln>
            <a:effectLst/>
          </c:spPr>
          <c:marker>
            <c:symbol val="none"/>
          </c:marker>
          <c:cat>
            <c:numRef>
              <c:f>lakes!$A$779:$A$1057</c:f>
              <c:numCache>
                <c:formatCode>General</c:formatCode>
                <c:ptCount val="279"/>
                <c:pt idx="3">
                  <c:v>1981</c:v>
                </c:pt>
                <c:pt idx="15">
                  <c:v>1982</c:v>
                </c:pt>
                <c:pt idx="27">
                  <c:v>1983</c:v>
                </c:pt>
                <c:pt idx="39">
                  <c:v>1984</c:v>
                </c:pt>
                <c:pt idx="51">
                  <c:v>1985</c:v>
                </c:pt>
                <c:pt idx="63">
                  <c:v>1986</c:v>
                </c:pt>
                <c:pt idx="75">
                  <c:v>1987</c:v>
                </c:pt>
                <c:pt idx="87">
                  <c:v>1988</c:v>
                </c:pt>
                <c:pt idx="99">
                  <c:v>1989</c:v>
                </c:pt>
                <c:pt idx="111">
                  <c:v>1990</c:v>
                </c:pt>
                <c:pt idx="123">
                  <c:v>1991</c:v>
                </c:pt>
                <c:pt idx="135">
                  <c:v>1992</c:v>
                </c:pt>
                <c:pt idx="147">
                  <c:v>1993</c:v>
                </c:pt>
                <c:pt idx="159">
                  <c:v>1994</c:v>
                </c:pt>
                <c:pt idx="171">
                  <c:v>1995</c:v>
                </c:pt>
                <c:pt idx="183">
                  <c:v>1996</c:v>
                </c:pt>
                <c:pt idx="195">
                  <c:v>1997</c:v>
                </c:pt>
                <c:pt idx="207">
                  <c:v>1998</c:v>
                </c:pt>
                <c:pt idx="219">
                  <c:v>1999</c:v>
                </c:pt>
                <c:pt idx="231">
                  <c:v>2000</c:v>
                </c:pt>
                <c:pt idx="243">
                  <c:v>2001</c:v>
                </c:pt>
                <c:pt idx="255">
                  <c:v>2002</c:v>
                </c:pt>
                <c:pt idx="267">
                  <c:v>2003</c:v>
                </c:pt>
              </c:numCache>
            </c:numRef>
          </c:cat>
          <c:val>
            <c:numRef>
              <c:f>lakes!$AT$779:$AT$1057</c:f>
              <c:numCache>
                <c:formatCode>General</c:formatCode>
                <c:ptCount val="279"/>
                <c:pt idx="0">
                  <c:v>2.33</c:v>
                </c:pt>
                <c:pt idx="1">
                  <c:v>2.254</c:v>
                </c:pt>
                <c:pt idx="2">
                  <c:v>2.5190000000000001</c:v>
                </c:pt>
                <c:pt idx="3">
                  <c:v>2.5609999999999999</c:v>
                </c:pt>
                <c:pt idx="4">
                  <c:v>2.4049999999999998</c:v>
                </c:pt>
                <c:pt idx="5">
                  <c:v>2.3090000000000002</c:v>
                </c:pt>
                <c:pt idx="6">
                  <c:v>2.1749999999999998</c:v>
                </c:pt>
                <c:pt idx="7">
                  <c:v>2.117</c:v>
                </c:pt>
                <c:pt idx="8">
                  <c:v>2.077</c:v>
                </c:pt>
                <c:pt idx="9">
                  <c:v>2.3319999999999999</c:v>
                </c:pt>
                <c:pt idx="10">
                  <c:v>2.3010000000000002</c:v>
                </c:pt>
                <c:pt idx="11">
                  <c:v>2.2909999999999999</c:v>
                </c:pt>
                <c:pt idx="12">
                  <c:v>2.21</c:v>
                </c:pt>
                <c:pt idx="13">
                  <c:v>2.1320000000000001</c:v>
                </c:pt>
                <c:pt idx="14">
                  <c:v>2.1389999999999998</c:v>
                </c:pt>
                <c:pt idx="15">
                  <c:v>2.0379999999999998</c:v>
                </c:pt>
                <c:pt idx="16">
                  <c:v>2.0739999999999998</c:v>
                </c:pt>
                <c:pt idx="17">
                  <c:v>1.9379999999999999</c:v>
                </c:pt>
                <c:pt idx="18">
                  <c:v>1.8009999999999999</c:v>
                </c:pt>
                <c:pt idx="19">
                  <c:v>1.65</c:v>
                </c:pt>
                <c:pt idx="20">
                  <c:v>1.5840000000000001</c:v>
                </c:pt>
                <c:pt idx="21">
                  <c:v>1.4410000000000001</c:v>
                </c:pt>
                <c:pt idx="22">
                  <c:v>1.266</c:v>
                </c:pt>
                <c:pt idx="23">
                  <c:v>1.2110000000000001</c:v>
                </c:pt>
                <c:pt idx="24">
                  <c:v>1.2649999999999999</c:v>
                </c:pt>
                <c:pt idx="25">
                  <c:v>1.55</c:v>
                </c:pt>
                <c:pt idx="26">
                  <c:v>1.6240000000000001</c:v>
                </c:pt>
                <c:pt idx="27">
                  <c:v>1.6020000000000001</c:v>
                </c:pt>
                <c:pt idx="28">
                  <c:v>1.726</c:v>
                </c:pt>
                <c:pt idx="29">
                  <c:v>1.806</c:v>
                </c:pt>
                <c:pt idx="30">
                  <c:v>1.9550000000000001</c:v>
                </c:pt>
                <c:pt idx="31">
                  <c:v>3.1440000000000001</c:v>
                </c:pt>
                <c:pt idx="32">
                  <c:v>2.84</c:v>
                </c:pt>
                <c:pt idx="33">
                  <c:v>2.7589999999999999</c:v>
                </c:pt>
                <c:pt idx="34">
                  <c:v>2.5169999999999999</c:v>
                </c:pt>
                <c:pt idx="35">
                  <c:v>2.5579999999999998</c:v>
                </c:pt>
                <c:pt idx="36">
                  <c:v>2.6640000000000001</c:v>
                </c:pt>
                <c:pt idx="37">
                  <c:v>2.6789999999999998</c:v>
                </c:pt>
                <c:pt idx="38">
                  <c:v>2.5590000000000002</c:v>
                </c:pt>
                <c:pt idx="39">
                  <c:v>2.3839999999999999</c:v>
                </c:pt>
                <c:pt idx="40">
                  <c:v>2.3210000000000002</c:v>
                </c:pt>
                <c:pt idx="41">
                  <c:v>2.274</c:v>
                </c:pt>
                <c:pt idx="42">
                  <c:v>2.2890000000000001</c:v>
                </c:pt>
                <c:pt idx="43">
                  <c:v>2.7869999999999999</c:v>
                </c:pt>
                <c:pt idx="44">
                  <c:v>2.702</c:v>
                </c:pt>
                <c:pt idx="45">
                  <c:v>2.3769999999999998</c:v>
                </c:pt>
                <c:pt idx="46">
                  <c:v>2.2469999999999999</c:v>
                </c:pt>
                <c:pt idx="47">
                  <c:v>2.286</c:v>
                </c:pt>
                <c:pt idx="48">
                  <c:v>2.5670000000000002</c:v>
                </c:pt>
                <c:pt idx="49">
                  <c:v>2.5350000000000001</c:v>
                </c:pt>
                <c:pt idx="50">
                  <c:v>2.476</c:v>
                </c:pt>
                <c:pt idx="51">
                  <c:v>2.488</c:v>
                </c:pt>
                <c:pt idx="52">
                  <c:v>2.6</c:v>
                </c:pt>
                <c:pt idx="53">
                  <c:v>2.327</c:v>
                </c:pt>
                <c:pt idx="54">
                  <c:v>2.1219999999999999</c:v>
                </c:pt>
                <c:pt idx="55">
                  <c:v>2.0590000000000002</c:v>
                </c:pt>
                <c:pt idx="56">
                  <c:v>1.9650000000000001</c:v>
                </c:pt>
                <c:pt idx="57">
                  <c:v>2.0129999999999999</c:v>
                </c:pt>
                <c:pt idx="58">
                  <c:v>2.1320000000000001</c:v>
                </c:pt>
                <c:pt idx="59">
                  <c:v>2.1749999999999998</c:v>
                </c:pt>
                <c:pt idx="60">
                  <c:v>2.0979999999999999</c:v>
                </c:pt>
                <c:pt idx="61">
                  <c:v>2.0209999999999999</c:v>
                </c:pt>
                <c:pt idx="62">
                  <c:v>2.0099999999999998</c:v>
                </c:pt>
                <c:pt idx="63">
                  <c:v>2.0230000000000001</c:v>
                </c:pt>
                <c:pt idx="64">
                  <c:v>2.02</c:v>
                </c:pt>
                <c:pt idx="65">
                  <c:v>1.9430000000000001</c:v>
                </c:pt>
                <c:pt idx="66">
                  <c:v>2.2480000000000002</c:v>
                </c:pt>
                <c:pt idx="67">
                  <c:v>2.2389999999999999</c:v>
                </c:pt>
                <c:pt idx="68">
                  <c:v>2.169</c:v>
                </c:pt>
                <c:pt idx="69">
                  <c:v>2.2349999999999999</c:v>
                </c:pt>
                <c:pt idx="70">
                  <c:v>2.2610000000000001</c:v>
                </c:pt>
                <c:pt idx="71">
                  <c:v>2.3180000000000001</c:v>
                </c:pt>
                <c:pt idx="72">
                  <c:v>2.5630000000000002</c:v>
                </c:pt>
                <c:pt idx="73">
                  <c:v>2.56</c:v>
                </c:pt>
                <c:pt idx="74">
                  <c:v>2.9969999999999999</c:v>
                </c:pt>
                <c:pt idx="75">
                  <c:v>2.879</c:v>
                </c:pt>
                <c:pt idx="76">
                  <c:v>2.9689999999999999</c:v>
                </c:pt>
                <c:pt idx="77">
                  <c:v>2.7949999999999999</c:v>
                </c:pt>
                <c:pt idx="78">
                  <c:v>2.5630000000000002</c:v>
                </c:pt>
                <c:pt idx="79">
                  <c:v>2.5859999999999999</c:v>
                </c:pt>
                <c:pt idx="80">
                  <c:v>2.972</c:v>
                </c:pt>
                <c:pt idx="81">
                  <c:v>2.774</c:v>
                </c:pt>
                <c:pt idx="82">
                  <c:v>2.6309999999999998</c:v>
                </c:pt>
                <c:pt idx="83">
                  <c:v>2.5569999999999999</c:v>
                </c:pt>
                <c:pt idx="84">
                  <c:v>2.5979999999999999</c:v>
                </c:pt>
                <c:pt idx="85">
                  <c:v>2.5310000000000001</c:v>
                </c:pt>
                <c:pt idx="86">
                  <c:v>2.5</c:v>
                </c:pt>
                <c:pt idx="87">
                  <c:v>2.472</c:v>
                </c:pt>
                <c:pt idx="88">
                  <c:v>2.4620000000000002</c:v>
                </c:pt>
                <c:pt idx="89">
                  <c:v>2.6360000000000001</c:v>
                </c:pt>
                <c:pt idx="90">
                  <c:v>2.7029999999999998</c:v>
                </c:pt>
                <c:pt idx="91">
                  <c:v>3.0840000000000001</c:v>
                </c:pt>
                <c:pt idx="92">
                  <c:v>2.8140000000000001</c:v>
                </c:pt>
                <c:pt idx="93">
                  <c:v>2.573</c:v>
                </c:pt>
                <c:pt idx="94">
                  <c:v>2.488</c:v>
                </c:pt>
                <c:pt idx="95">
                  <c:v>2.641</c:v>
                </c:pt>
                <c:pt idx="96">
                  <c:v>2.62</c:v>
                </c:pt>
                <c:pt idx="97">
                  <c:v>2.4910000000000001</c:v>
                </c:pt>
                <c:pt idx="98">
                  <c:v>2.3849999999999998</c:v>
                </c:pt>
                <c:pt idx="99">
                  <c:v>2.5089999999999999</c:v>
                </c:pt>
                <c:pt idx="100">
                  <c:v>2.6459999999999999</c:v>
                </c:pt>
                <c:pt idx="101">
                  <c:v>2.9969999999999999</c:v>
                </c:pt>
                <c:pt idx="102">
                  <c:v>2.71</c:v>
                </c:pt>
                <c:pt idx="103">
                  <c:v>2.6080000000000001</c:v>
                </c:pt>
                <c:pt idx="104">
                  <c:v>2.6120000000000001</c:v>
                </c:pt>
                <c:pt idx="105">
                  <c:v>2.81</c:v>
                </c:pt>
                <c:pt idx="106">
                  <c:v>2.6760000000000002</c:v>
                </c:pt>
                <c:pt idx="107">
                  <c:v>2.5150000000000001</c:v>
                </c:pt>
                <c:pt idx="108">
                  <c:v>2.3759999999999999</c:v>
                </c:pt>
                <c:pt idx="109">
                  <c:v>2.3029999999999999</c:v>
                </c:pt>
                <c:pt idx="110">
                  <c:v>2.4900000000000002</c:v>
                </c:pt>
                <c:pt idx="111">
                  <c:v>2.5310000000000001</c:v>
                </c:pt>
                <c:pt idx="112">
                  <c:v>2.5859999999999999</c:v>
                </c:pt>
                <c:pt idx="113">
                  <c:v>2.4980000000000002</c:v>
                </c:pt>
                <c:pt idx="114">
                  <c:v>2.4489999999999998</c:v>
                </c:pt>
                <c:pt idx="115">
                  <c:v>2.88</c:v>
                </c:pt>
                <c:pt idx="116">
                  <c:v>3.1240000000000001</c:v>
                </c:pt>
                <c:pt idx="117">
                  <c:v>3.0110000000000001</c:v>
                </c:pt>
                <c:pt idx="118">
                  <c:v>3.0139999999999998</c:v>
                </c:pt>
                <c:pt idx="119">
                  <c:v>2.9729999999999999</c:v>
                </c:pt>
                <c:pt idx="120">
                  <c:v>2.8559999999999999</c:v>
                </c:pt>
                <c:pt idx="121">
                  <c:v>2.786</c:v>
                </c:pt>
                <c:pt idx="122">
                  <c:v>2.6139999999999999</c:v>
                </c:pt>
                <c:pt idx="123">
                  <c:v>2.4910000000000001</c:v>
                </c:pt>
                <c:pt idx="124">
                  <c:v>2.42</c:v>
                </c:pt>
                <c:pt idx="125">
                  <c:v>2.3159999999999998</c:v>
                </c:pt>
                <c:pt idx="126">
                  <c:v>2.1469999999999998</c:v>
                </c:pt>
                <c:pt idx="127">
                  <c:v>1.897</c:v>
                </c:pt>
                <c:pt idx="128">
                  <c:v>1.8169999999999999</c:v>
                </c:pt>
                <c:pt idx="129">
                  <c:v>1.69</c:v>
                </c:pt>
                <c:pt idx="130">
                  <c:v>1.54</c:v>
                </c:pt>
                <c:pt idx="131">
                  <c:v>1.4139999999999999</c:v>
                </c:pt>
                <c:pt idx="132">
                  <c:v>1.331</c:v>
                </c:pt>
                <c:pt idx="133">
                  <c:v>1.27</c:v>
                </c:pt>
                <c:pt idx="134">
                  <c:v>1.2190000000000001</c:v>
                </c:pt>
                <c:pt idx="135">
                  <c:v>1.089</c:v>
                </c:pt>
                <c:pt idx="136">
                  <c:v>0.97799999999999998</c:v>
                </c:pt>
                <c:pt idx="137">
                  <c:v>0.9</c:v>
                </c:pt>
                <c:pt idx="138">
                  <c:v>0.78900000000000003</c:v>
                </c:pt>
                <c:pt idx="139">
                  <c:v>0.71099999999999997</c:v>
                </c:pt>
                <c:pt idx="140">
                  <c:v>0.71</c:v>
                </c:pt>
                <c:pt idx="141">
                  <c:v>0.56000000000000005</c:v>
                </c:pt>
                <c:pt idx="143">
                  <c:v>1.321</c:v>
                </c:pt>
                <c:pt idx="144">
                  <c:v>1.2130000000000001</c:v>
                </c:pt>
                <c:pt idx="145">
                  <c:v>1.1579999999999999</c:v>
                </c:pt>
                <c:pt idx="146">
                  <c:v>1.08</c:v>
                </c:pt>
                <c:pt idx="147">
                  <c:v>1.319</c:v>
                </c:pt>
                <c:pt idx="148">
                  <c:v>1.4159999999999999</c:v>
                </c:pt>
                <c:pt idx="149">
                  <c:v>1.4239999999999999</c:v>
                </c:pt>
                <c:pt idx="150">
                  <c:v>1.401</c:v>
                </c:pt>
                <c:pt idx="151">
                  <c:v>1.405</c:v>
                </c:pt>
                <c:pt idx="152">
                  <c:v>1.286</c:v>
                </c:pt>
                <c:pt idx="153">
                  <c:v>1.1910000000000001</c:v>
                </c:pt>
                <c:pt idx="154">
                  <c:v>1.1599999999999999</c:v>
                </c:pt>
                <c:pt idx="155">
                  <c:v>1.083</c:v>
                </c:pt>
                <c:pt idx="156">
                  <c:v>1.083</c:v>
                </c:pt>
                <c:pt idx="157">
                  <c:v>1.0980000000000001</c:v>
                </c:pt>
                <c:pt idx="158">
                  <c:v>1.135</c:v>
                </c:pt>
                <c:pt idx="159">
                  <c:v>1.169</c:v>
                </c:pt>
                <c:pt idx="160">
                  <c:v>1.296</c:v>
                </c:pt>
                <c:pt idx="161">
                  <c:v>1.2210000000000001</c:v>
                </c:pt>
                <c:pt idx="162">
                  <c:v>1.0029999999999999</c:v>
                </c:pt>
                <c:pt idx="163">
                  <c:v>0.92800000000000005</c:v>
                </c:pt>
                <c:pt idx="164">
                  <c:v>1.042</c:v>
                </c:pt>
                <c:pt idx="165">
                  <c:v>1.752</c:v>
                </c:pt>
                <c:pt idx="166">
                  <c:v>2.2639999999999998</c:v>
                </c:pt>
                <c:pt idx="167">
                  <c:v>2.5150000000000001</c:v>
                </c:pt>
                <c:pt idx="168">
                  <c:v>2.8180000000000001</c:v>
                </c:pt>
                <c:pt idx="169">
                  <c:v>2.9119999999999999</c:v>
                </c:pt>
                <c:pt idx="170">
                  <c:v>2.8730000000000002</c:v>
                </c:pt>
                <c:pt idx="171">
                  <c:v>2.88</c:v>
                </c:pt>
                <c:pt idx="172">
                  <c:v>2.9870000000000001</c:v>
                </c:pt>
                <c:pt idx="173">
                  <c:v>3.117</c:v>
                </c:pt>
                <c:pt idx="174">
                  <c:v>3.2149999999999999</c:v>
                </c:pt>
                <c:pt idx="175">
                  <c:v>3.6909999999999998</c:v>
                </c:pt>
                <c:pt idx="176">
                  <c:v>3.7829999999999999</c:v>
                </c:pt>
                <c:pt idx="177">
                  <c:v>3.55</c:v>
                </c:pt>
                <c:pt idx="178">
                  <c:v>3.4550000000000001</c:v>
                </c:pt>
                <c:pt idx="179">
                  <c:v>3.4079999999999999</c:v>
                </c:pt>
                <c:pt idx="180">
                  <c:v>3.69</c:v>
                </c:pt>
                <c:pt idx="181">
                  <c:v>3.7450000000000001</c:v>
                </c:pt>
                <c:pt idx="182">
                  <c:v>3.5009999999999999</c:v>
                </c:pt>
                <c:pt idx="183">
                  <c:v>3.339</c:v>
                </c:pt>
                <c:pt idx="184">
                  <c:v>3.3180000000000001</c:v>
                </c:pt>
                <c:pt idx="185">
                  <c:v>3.1989999999999998</c:v>
                </c:pt>
                <c:pt idx="186">
                  <c:v>3.2429999999999999</c:v>
                </c:pt>
                <c:pt idx="187">
                  <c:v>3.6920000000000002</c:v>
                </c:pt>
                <c:pt idx="188">
                  <c:v>3.6840000000000002</c:v>
                </c:pt>
                <c:pt idx="189">
                  <c:v>3.8210000000000002</c:v>
                </c:pt>
                <c:pt idx="190">
                  <c:v>3.8220000000000001</c:v>
                </c:pt>
                <c:pt idx="191">
                  <c:v>3.887</c:v>
                </c:pt>
                <c:pt idx="192">
                  <c:v>4.0350000000000001</c:v>
                </c:pt>
                <c:pt idx="193">
                  <c:v>4.03</c:v>
                </c:pt>
                <c:pt idx="194">
                  <c:v>3.806</c:v>
                </c:pt>
                <c:pt idx="195">
                  <c:v>3.673</c:v>
                </c:pt>
                <c:pt idx="196">
                  <c:v>3.6619999999999999</c:v>
                </c:pt>
                <c:pt idx="197">
                  <c:v>3.9929999999999999</c:v>
                </c:pt>
                <c:pt idx="198">
                  <c:v>3.72</c:v>
                </c:pt>
                <c:pt idx="199">
                  <c:v>3.581</c:v>
                </c:pt>
                <c:pt idx="200">
                  <c:v>3.6419999999999999</c:v>
                </c:pt>
                <c:pt idx="201">
                  <c:v>3.7080000000000002</c:v>
                </c:pt>
                <c:pt idx="202">
                  <c:v>3.6230000000000002</c:v>
                </c:pt>
                <c:pt idx="203">
                  <c:v>3.5489999999999999</c:v>
                </c:pt>
                <c:pt idx="204">
                  <c:v>3.5590000000000002</c:v>
                </c:pt>
                <c:pt idx="205">
                  <c:v>3.5640000000000001</c:v>
                </c:pt>
                <c:pt idx="206">
                  <c:v>3.484</c:v>
                </c:pt>
                <c:pt idx="207">
                  <c:v>3.5550000000000002</c:v>
                </c:pt>
                <c:pt idx="208">
                  <c:v>3.5019999999999998</c:v>
                </c:pt>
                <c:pt idx="209">
                  <c:v>3.52</c:v>
                </c:pt>
                <c:pt idx="210">
                  <c:v>3.4319999999999999</c:v>
                </c:pt>
                <c:pt idx="211">
                  <c:v>3.7290000000000001</c:v>
                </c:pt>
                <c:pt idx="212">
                  <c:v>3.5609999999999999</c:v>
                </c:pt>
                <c:pt idx="213">
                  <c:v>3.351</c:v>
                </c:pt>
                <c:pt idx="214">
                  <c:v>3.2679999999999998</c:v>
                </c:pt>
                <c:pt idx="215">
                  <c:v>3.169</c:v>
                </c:pt>
                <c:pt idx="216">
                  <c:v>3.101</c:v>
                </c:pt>
                <c:pt idx="217">
                  <c:v>3.0710000000000002</c:v>
                </c:pt>
                <c:pt idx="218">
                  <c:v>3.1070000000000002</c:v>
                </c:pt>
                <c:pt idx="219">
                  <c:v>3.0739999999999998</c:v>
                </c:pt>
                <c:pt idx="220">
                  <c:v>3.3839999999999999</c:v>
                </c:pt>
                <c:pt idx="221">
                  <c:v>3.3</c:v>
                </c:pt>
                <c:pt idx="222">
                  <c:v>3.3380000000000001</c:v>
                </c:pt>
                <c:pt idx="223">
                  <c:v>3.5409999999999999</c:v>
                </c:pt>
                <c:pt idx="224">
                  <c:v>3.88</c:v>
                </c:pt>
                <c:pt idx="225">
                  <c:v>4.2240000000000002</c:v>
                </c:pt>
                <c:pt idx="226">
                  <c:v>4.1879999999999997</c:v>
                </c:pt>
                <c:pt idx="227">
                  <c:v>3.9060000000000001</c:v>
                </c:pt>
                <c:pt idx="228">
                  <c:v>3.8140000000000001</c:v>
                </c:pt>
                <c:pt idx="229">
                  <c:v>3.7290000000000001</c:v>
                </c:pt>
                <c:pt idx="230">
                  <c:v>3.6669999999999998</c:v>
                </c:pt>
                <c:pt idx="231">
                  <c:v>3.7029999999999998</c:v>
                </c:pt>
                <c:pt idx="232">
                  <c:v>3.6539999999999999</c:v>
                </c:pt>
                <c:pt idx="233">
                  <c:v>3.4430000000000001</c:v>
                </c:pt>
                <c:pt idx="234">
                  <c:v>3.9079999999999999</c:v>
                </c:pt>
                <c:pt idx="235">
                  <c:v>3.8530000000000002</c:v>
                </c:pt>
                <c:pt idx="236">
                  <c:v>3.6520000000000001</c:v>
                </c:pt>
                <c:pt idx="237">
                  <c:v>3.7650000000000001</c:v>
                </c:pt>
                <c:pt idx="238">
                  <c:v>3.7189999999999999</c:v>
                </c:pt>
                <c:pt idx="239">
                  <c:v>3.6429999999999998</c:v>
                </c:pt>
                <c:pt idx="240">
                  <c:v>3.589</c:v>
                </c:pt>
                <c:pt idx="241">
                  <c:v>3.5390000000000001</c:v>
                </c:pt>
                <c:pt idx="242">
                  <c:v>3.4670000000000001</c:v>
                </c:pt>
                <c:pt idx="243">
                  <c:v>3.4870000000000001</c:v>
                </c:pt>
                <c:pt idx="244">
                  <c:v>3.673</c:v>
                </c:pt>
                <c:pt idx="245">
                  <c:v>3.673</c:v>
                </c:pt>
                <c:pt idx="246">
                  <c:v>3.4289999999999998</c:v>
                </c:pt>
                <c:pt idx="247">
                  <c:v>3.4369999999999998</c:v>
                </c:pt>
                <c:pt idx="248">
                  <c:v>3.3130000000000002</c:v>
                </c:pt>
                <c:pt idx="249">
                  <c:v>3.177</c:v>
                </c:pt>
                <c:pt idx="250">
                  <c:v>3.1509999999999998</c:v>
                </c:pt>
                <c:pt idx="251">
                  <c:v>3.1829999999999998</c:v>
                </c:pt>
                <c:pt idx="252">
                  <c:v>3.4870000000000001</c:v>
                </c:pt>
                <c:pt idx="253">
                  <c:v>3.8029999999999999</c:v>
                </c:pt>
                <c:pt idx="254">
                  <c:v>3.629</c:v>
                </c:pt>
                <c:pt idx="255">
                  <c:v>3.375</c:v>
                </c:pt>
                <c:pt idx="256">
                  <c:v>3.2810000000000001</c:v>
                </c:pt>
                <c:pt idx="257">
                  <c:v>3.1739999999999999</c:v>
                </c:pt>
                <c:pt idx="258">
                  <c:v>3.048</c:v>
                </c:pt>
                <c:pt idx="259">
                  <c:v>2.931</c:v>
                </c:pt>
                <c:pt idx="260">
                  <c:v>2.8069999999999999</c:v>
                </c:pt>
                <c:pt idx="261">
                  <c:v>2.7130000000000001</c:v>
                </c:pt>
                <c:pt idx="262">
                  <c:v>2.71</c:v>
                </c:pt>
                <c:pt idx="263">
                  <c:v>2.7610000000000001</c:v>
                </c:pt>
                <c:pt idx="264">
                  <c:v>3.1549999999999998</c:v>
                </c:pt>
                <c:pt idx="265">
                  <c:v>3.2040000000000002</c:v>
                </c:pt>
                <c:pt idx="266">
                  <c:v>3.234</c:v>
                </c:pt>
                <c:pt idx="267">
                  <c:v>3.2090000000000001</c:v>
                </c:pt>
                <c:pt idx="268">
                  <c:v>3.113</c:v>
                </c:pt>
                <c:pt idx="269">
                  <c:v>2.9540000000000002</c:v>
                </c:pt>
                <c:pt idx="270">
                  <c:v>2.81</c:v>
                </c:pt>
                <c:pt idx="271">
                  <c:v>3.1360000000000001</c:v>
                </c:pt>
                <c:pt idx="272">
                  <c:v>3.581</c:v>
                </c:pt>
                <c:pt idx="273">
                  <c:v>3.5609999999999999</c:v>
                </c:pt>
                <c:pt idx="274">
                  <c:v>3.5990000000000002</c:v>
                </c:pt>
                <c:pt idx="275">
                  <c:v>3.4529999999999998</c:v>
                </c:pt>
                <c:pt idx="276">
                  <c:v>3.46</c:v>
                </c:pt>
                <c:pt idx="277">
                  <c:v>3.53</c:v>
                </c:pt>
                <c:pt idx="278">
                  <c:v>3.6320000000000001</c:v>
                </c:pt>
              </c:numCache>
            </c:numRef>
          </c:val>
          <c:smooth val="0"/>
          <c:extLst xmlns:c16r2="http://schemas.microsoft.com/office/drawing/2015/06/chart">
            <c:ext xmlns:c16="http://schemas.microsoft.com/office/drawing/2014/chart" uri="{C3380CC4-5D6E-409C-BE32-E72D297353CC}">
              <c16:uniqueId val="{00000000-2793-4AF3-9656-BB42A33AB96D}"/>
            </c:ext>
          </c:extLst>
        </c:ser>
        <c:ser>
          <c:idx val="1"/>
          <c:order val="1"/>
          <c:tx>
            <c:v>Lake- Groundwater model</c:v>
          </c:tx>
          <c:spPr>
            <a:ln w="28575" cap="rnd">
              <a:solidFill>
                <a:schemeClr val="accent2"/>
              </a:solidFill>
              <a:round/>
            </a:ln>
            <a:effectLst/>
          </c:spPr>
          <c:marker>
            <c:symbol val="none"/>
          </c:marker>
          <c:val>
            <c:numRef>
              <c:f>lakes!$V$779:$V$1057</c:f>
              <c:numCache>
                <c:formatCode>General</c:formatCode>
                <c:ptCount val="279"/>
                <c:pt idx="0">
                  <c:v>2.1775381375930865</c:v>
                </c:pt>
                <c:pt idx="1">
                  <c:v>2.2129821835066599</c:v>
                </c:pt>
                <c:pt idx="2">
                  <c:v>2.4282123876456891</c:v>
                </c:pt>
                <c:pt idx="3">
                  <c:v>2.5014947784402937</c:v>
                </c:pt>
                <c:pt idx="4">
                  <c:v>2.4553817505266666</c:v>
                </c:pt>
                <c:pt idx="5">
                  <c:v>2.2763303839474611</c:v>
                </c:pt>
                <c:pt idx="6">
                  <c:v>2.2016743035095709</c:v>
                </c:pt>
                <c:pt idx="7">
                  <c:v>2.1350154441360116</c:v>
                </c:pt>
                <c:pt idx="8">
                  <c:v>2.1703578779106634</c:v>
                </c:pt>
                <c:pt idx="9">
                  <c:v>2.197450496952265</c:v>
                </c:pt>
                <c:pt idx="10">
                  <c:v>2.190077770221742</c:v>
                </c:pt>
                <c:pt idx="11">
                  <c:v>2.1271226539108126</c:v>
                </c:pt>
                <c:pt idx="12">
                  <c:v>2.1171797295629444</c:v>
                </c:pt>
                <c:pt idx="13">
                  <c:v>2.0578951576880149</c:v>
                </c:pt>
                <c:pt idx="14">
                  <c:v>2.0563683152474743</c:v>
                </c:pt>
                <c:pt idx="15">
                  <c:v>2.0973712722955815</c:v>
                </c:pt>
                <c:pt idx="16">
                  <c:v>2.0453942057328875</c:v>
                </c:pt>
                <c:pt idx="17">
                  <c:v>1.9669426151615026</c:v>
                </c:pt>
                <c:pt idx="18">
                  <c:v>1.9168326196280256</c:v>
                </c:pt>
                <c:pt idx="19">
                  <c:v>1.9077029823158425</c:v>
                </c:pt>
                <c:pt idx="20">
                  <c:v>1.8334434078267554</c:v>
                </c:pt>
                <c:pt idx="21">
                  <c:v>1.7521682215907921</c:v>
                </c:pt>
                <c:pt idx="22">
                  <c:v>1.7386749323243782</c:v>
                </c:pt>
                <c:pt idx="23">
                  <c:v>1.7613474164210148</c:v>
                </c:pt>
                <c:pt idx="24">
                  <c:v>1.8532287507835923</c:v>
                </c:pt>
                <c:pt idx="25">
                  <c:v>1.9755982678067658</c:v>
                </c:pt>
                <c:pt idx="26">
                  <c:v>2.0020410413706715</c:v>
                </c:pt>
                <c:pt idx="27">
                  <c:v>2.080809137117007</c:v>
                </c:pt>
                <c:pt idx="28">
                  <c:v>2.3400814720111311</c:v>
                </c:pt>
                <c:pt idx="29">
                  <c:v>2.3238519947977236</c:v>
                </c:pt>
                <c:pt idx="30">
                  <c:v>4.5975850635276201</c:v>
                </c:pt>
                <c:pt idx="31">
                  <c:v>5.0807213421443</c:v>
                </c:pt>
                <c:pt idx="32">
                  <c:v>4.4685609779760371</c:v>
                </c:pt>
                <c:pt idx="33">
                  <c:v>3.8559013326140912</c:v>
                </c:pt>
                <c:pt idx="34">
                  <c:v>3.3074754136904607</c:v>
                </c:pt>
                <c:pt idx="35">
                  <c:v>2.9813861178740959</c:v>
                </c:pt>
                <c:pt idx="36">
                  <c:v>3.2015744588527033</c:v>
                </c:pt>
                <c:pt idx="37">
                  <c:v>3.01958269721072</c:v>
                </c:pt>
                <c:pt idx="38">
                  <c:v>2.6900037570505839</c:v>
                </c:pt>
                <c:pt idx="39">
                  <c:v>2.5196562324712568</c:v>
                </c:pt>
                <c:pt idx="40">
                  <c:v>2.4014075670490191</c:v>
                </c:pt>
                <c:pt idx="41">
                  <c:v>2.2931964099110926</c:v>
                </c:pt>
                <c:pt idx="42">
                  <c:v>2.3157237419298768</c:v>
                </c:pt>
                <c:pt idx="43">
                  <c:v>3.5287047054935554</c:v>
                </c:pt>
                <c:pt idx="44">
                  <c:v>3.351110207854016</c:v>
                </c:pt>
                <c:pt idx="45">
                  <c:v>2.8593315541587883</c:v>
                </c:pt>
                <c:pt idx="46">
                  <c:v>2.5687829238830995</c:v>
                </c:pt>
                <c:pt idx="47">
                  <c:v>2.4823788676567125</c:v>
                </c:pt>
                <c:pt idx="48">
                  <c:v>2.5088426823649224</c:v>
                </c:pt>
                <c:pt idx="49">
                  <c:v>2.3932920618910982</c:v>
                </c:pt>
                <c:pt idx="50">
                  <c:v>2.3597530791892636</c:v>
                </c:pt>
                <c:pt idx="51">
                  <c:v>3.1487178408989758</c:v>
                </c:pt>
                <c:pt idx="52">
                  <c:v>3.0111194049620993</c:v>
                </c:pt>
                <c:pt idx="53">
                  <c:v>2.6000626711937764</c:v>
                </c:pt>
                <c:pt idx="54">
                  <c:v>2.3391137572398284</c:v>
                </c:pt>
                <c:pt idx="55">
                  <c:v>2.1872155294515059</c:v>
                </c:pt>
                <c:pt idx="56">
                  <c:v>2.0914211426667224</c:v>
                </c:pt>
                <c:pt idx="57">
                  <c:v>2.1195621114020033</c:v>
                </c:pt>
                <c:pt idx="58">
                  <c:v>2.0546604496991749</c:v>
                </c:pt>
                <c:pt idx="59">
                  <c:v>2.0848890002553828</c:v>
                </c:pt>
                <c:pt idx="60">
                  <c:v>2.0079830323874495</c:v>
                </c:pt>
                <c:pt idx="61">
                  <c:v>1.9988803196174141</c:v>
                </c:pt>
                <c:pt idx="62">
                  <c:v>2.0425351507763887</c:v>
                </c:pt>
                <c:pt idx="63">
                  <c:v>2.0430696355623512</c:v>
                </c:pt>
                <c:pt idx="64">
                  <c:v>2.0298478638388291</c:v>
                </c:pt>
                <c:pt idx="65">
                  <c:v>2.1258084791283034</c:v>
                </c:pt>
                <c:pt idx="66">
                  <c:v>2.2783704590045994</c:v>
                </c:pt>
                <c:pt idx="67">
                  <c:v>2.1378280725495342</c:v>
                </c:pt>
                <c:pt idx="68">
                  <c:v>2.1999832430905544</c:v>
                </c:pt>
                <c:pt idx="69">
                  <c:v>2.1799497955527221</c:v>
                </c:pt>
                <c:pt idx="70">
                  <c:v>2.1878787024287183</c:v>
                </c:pt>
                <c:pt idx="71">
                  <c:v>2.650764700643836</c:v>
                </c:pt>
                <c:pt idx="72">
                  <c:v>2.6079275328550908</c:v>
                </c:pt>
                <c:pt idx="73">
                  <c:v>3.3759237820009078</c:v>
                </c:pt>
                <c:pt idx="74">
                  <c:v>5.6391405821021445</c:v>
                </c:pt>
                <c:pt idx="75">
                  <c:v>5.3490247641440076</c:v>
                </c:pt>
                <c:pt idx="76">
                  <c:v>4.4590636240501054</c:v>
                </c:pt>
                <c:pt idx="77">
                  <c:v>3.6638481183172198</c:v>
                </c:pt>
                <c:pt idx="78">
                  <c:v>3.012826604216623</c:v>
                </c:pt>
                <c:pt idx="79">
                  <c:v>2.7107885970125123</c:v>
                </c:pt>
                <c:pt idx="80">
                  <c:v>2.5617824293266738</c:v>
                </c:pt>
                <c:pt idx="81">
                  <c:v>2.3315234611977713</c:v>
                </c:pt>
                <c:pt idx="82">
                  <c:v>2.1817831926270559</c:v>
                </c:pt>
                <c:pt idx="83">
                  <c:v>2.141783697743068</c:v>
                </c:pt>
                <c:pt idx="84">
                  <c:v>2.0869363488924177</c:v>
                </c:pt>
                <c:pt idx="85">
                  <c:v>2.042557239618854</c:v>
                </c:pt>
                <c:pt idx="86">
                  <c:v>2.0208763297045502</c:v>
                </c:pt>
                <c:pt idx="87">
                  <c:v>2.0632477594704222</c:v>
                </c:pt>
                <c:pt idx="88">
                  <c:v>2.0677764704003581</c:v>
                </c:pt>
                <c:pt idx="89">
                  <c:v>2.388883013411145</c:v>
                </c:pt>
                <c:pt idx="90">
                  <c:v>2.2475093141744518</c:v>
                </c:pt>
                <c:pt idx="91">
                  <c:v>3.2581461231428817</c:v>
                </c:pt>
                <c:pt idx="92">
                  <c:v>3.0167886989150388</c:v>
                </c:pt>
                <c:pt idx="93">
                  <c:v>2.6125214113881379</c:v>
                </c:pt>
                <c:pt idx="94">
                  <c:v>2.3760361463639752</c:v>
                </c:pt>
                <c:pt idx="95">
                  <c:v>2.2781669500801973</c:v>
                </c:pt>
                <c:pt idx="96">
                  <c:v>2.1962791700496309</c:v>
                </c:pt>
                <c:pt idx="97">
                  <c:v>2.0638354210011789</c:v>
                </c:pt>
                <c:pt idx="98">
                  <c:v>2.0826456231367994</c:v>
                </c:pt>
                <c:pt idx="99">
                  <c:v>2.0578536278171109</c:v>
                </c:pt>
                <c:pt idx="100">
                  <c:v>3.0277856017295681</c:v>
                </c:pt>
                <c:pt idx="101">
                  <c:v>2.92932296033963</c:v>
                </c:pt>
                <c:pt idx="102">
                  <c:v>2.5544876832130408</c:v>
                </c:pt>
                <c:pt idx="103">
                  <c:v>2.3276175940750781</c:v>
                </c:pt>
                <c:pt idx="104">
                  <c:v>2.4538301407690151</c:v>
                </c:pt>
                <c:pt idx="105">
                  <c:v>2.3478152733837527</c:v>
                </c:pt>
                <c:pt idx="106">
                  <c:v>2.2264148594078224</c:v>
                </c:pt>
                <c:pt idx="107">
                  <c:v>2.1171337833880459</c:v>
                </c:pt>
                <c:pt idx="108">
                  <c:v>2.015728998545236</c:v>
                </c:pt>
                <c:pt idx="109">
                  <c:v>2.1000888476641633</c:v>
                </c:pt>
                <c:pt idx="110">
                  <c:v>2.0666704706670744</c:v>
                </c:pt>
                <c:pt idx="111">
                  <c:v>2.2936571722456014</c:v>
                </c:pt>
                <c:pt idx="112">
                  <c:v>2.2394090774235726</c:v>
                </c:pt>
                <c:pt idx="113">
                  <c:v>2.17091541196534</c:v>
                </c:pt>
                <c:pt idx="114">
                  <c:v>2.2635538782726199</c:v>
                </c:pt>
                <c:pt idx="115">
                  <c:v>3.6356123524321058</c:v>
                </c:pt>
                <c:pt idx="116">
                  <c:v>4.0383916767421253</c:v>
                </c:pt>
                <c:pt idx="117">
                  <c:v>3.5576666226086759</c:v>
                </c:pt>
                <c:pt idx="118">
                  <c:v>3.5867894604867709</c:v>
                </c:pt>
                <c:pt idx="119">
                  <c:v>3.2913936954438876</c:v>
                </c:pt>
                <c:pt idx="120">
                  <c:v>2.9031884292134622</c:v>
                </c:pt>
                <c:pt idx="121">
                  <c:v>2.6116208670297718</c:v>
                </c:pt>
                <c:pt idx="122">
                  <c:v>2.3741930461305509</c:v>
                </c:pt>
                <c:pt idx="123">
                  <c:v>2.2452415737228035</c:v>
                </c:pt>
                <c:pt idx="124">
                  <c:v>2.120596127285272</c:v>
                </c:pt>
                <c:pt idx="125">
                  <c:v>2.0086884318468821</c:v>
                </c:pt>
                <c:pt idx="126">
                  <c:v>1.862866615994224</c:v>
                </c:pt>
                <c:pt idx="127">
                  <c:v>1.6664412035908187</c:v>
                </c:pt>
                <c:pt idx="128">
                  <c:v>1.6657848953532559</c:v>
                </c:pt>
                <c:pt idx="129">
                  <c:v>1.5752714396419778</c:v>
                </c:pt>
                <c:pt idx="130">
                  <c:v>1.4105688511993213</c:v>
                </c:pt>
                <c:pt idx="131">
                  <c:v>1.3177224712505824</c:v>
                </c:pt>
                <c:pt idx="132">
                  <c:v>1.2581373722329507</c:v>
                </c:pt>
                <c:pt idx="133">
                  <c:v>1.2362226682586259</c:v>
                </c:pt>
                <c:pt idx="134">
                  <c:v>1.1327838968757442</c:v>
                </c:pt>
                <c:pt idx="135">
                  <c:v>0.99915434286069793</c:v>
                </c:pt>
                <c:pt idx="136">
                  <c:v>0.93671989593823124</c:v>
                </c:pt>
                <c:pt idx="137">
                  <c:v>0.84160649357086026</c:v>
                </c:pt>
                <c:pt idx="138">
                  <c:v>0.75830600536328507</c:v>
                </c:pt>
                <c:pt idx="139">
                  <c:v>0.74066273903698221</c:v>
                </c:pt>
                <c:pt idx="140">
                  <c:v>0.63915001008433858</c:v>
                </c:pt>
                <c:pt idx="141">
                  <c:v>0.53275603869324772</c:v>
                </c:pt>
                <c:pt idx="142">
                  <c:v>0.41632255409849339</c:v>
                </c:pt>
                <c:pt idx="143">
                  <c:v>0.37222785972180983</c:v>
                </c:pt>
                <c:pt idx="144">
                  <c:v>0.3096788483176125</c:v>
                </c:pt>
                <c:pt idx="145">
                  <c:v>0.33915776703551526</c:v>
                </c:pt>
                <c:pt idx="146">
                  <c:v>0.33690835934253283</c:v>
                </c:pt>
                <c:pt idx="147">
                  <c:v>0.51645259576771618</c:v>
                </c:pt>
                <c:pt idx="148">
                  <c:v>0.5758239863679977</c:v>
                </c:pt>
                <c:pt idx="149">
                  <c:v>0.69057358461455731</c:v>
                </c:pt>
                <c:pt idx="150">
                  <c:v>0.7740619782357312</c:v>
                </c:pt>
                <c:pt idx="151">
                  <c:v>0.74497454698056575</c:v>
                </c:pt>
                <c:pt idx="152">
                  <c:v>0.7709452404108772</c:v>
                </c:pt>
                <c:pt idx="153">
                  <c:v>0.77511516534639657</c:v>
                </c:pt>
                <c:pt idx="154">
                  <c:v>0.80720029919988168</c:v>
                </c:pt>
                <c:pt idx="155">
                  <c:v>0.83135581988943219</c:v>
                </c:pt>
                <c:pt idx="156">
                  <c:v>0.88070907747712734</c:v>
                </c:pt>
                <c:pt idx="157">
                  <c:v>1.0151941370952082</c:v>
                </c:pt>
                <c:pt idx="158">
                  <c:v>1.0638371137307443</c:v>
                </c:pt>
                <c:pt idx="159">
                  <c:v>1.2582743703854584</c:v>
                </c:pt>
                <c:pt idx="160">
                  <c:v>1.354063640874009</c:v>
                </c:pt>
                <c:pt idx="161">
                  <c:v>1.327461318761709</c:v>
                </c:pt>
                <c:pt idx="162">
                  <c:v>1.2214198204786806</c:v>
                </c:pt>
                <c:pt idx="163">
                  <c:v>1.2687896457255681</c:v>
                </c:pt>
                <c:pt idx="164">
                  <c:v>1.5538931519517112</c:v>
                </c:pt>
                <c:pt idx="165">
                  <c:v>1.9601547293126886</c:v>
                </c:pt>
                <c:pt idx="166">
                  <c:v>2.0215140216413454</c:v>
                </c:pt>
                <c:pt idx="167">
                  <c:v>2.1436698967271157</c:v>
                </c:pt>
                <c:pt idx="168">
                  <c:v>2.1230859213942628</c:v>
                </c:pt>
                <c:pt idx="169">
                  <c:v>2.035595509200955</c:v>
                </c:pt>
                <c:pt idx="170">
                  <c:v>1.9237807132087896</c:v>
                </c:pt>
                <c:pt idx="171">
                  <c:v>1.9442433333207978</c:v>
                </c:pt>
                <c:pt idx="172">
                  <c:v>2.1388002692298924</c:v>
                </c:pt>
                <c:pt idx="173">
                  <c:v>2.3024520688264802</c:v>
                </c:pt>
                <c:pt idx="174">
                  <c:v>2.5365073934227498</c:v>
                </c:pt>
                <c:pt idx="175">
                  <c:v>3.1707085436920552</c:v>
                </c:pt>
                <c:pt idx="176">
                  <c:v>3.2703529058910261</c:v>
                </c:pt>
                <c:pt idx="177">
                  <c:v>3.1606065441493181</c:v>
                </c:pt>
                <c:pt idx="178">
                  <c:v>3.1248472632495288</c:v>
                </c:pt>
                <c:pt idx="179">
                  <c:v>3.0114271623896665</c:v>
                </c:pt>
                <c:pt idx="180">
                  <c:v>3.7949068388447538</c:v>
                </c:pt>
                <c:pt idx="181">
                  <c:v>3.7468087759387219</c:v>
                </c:pt>
                <c:pt idx="182">
                  <c:v>3.4540011656126071</c:v>
                </c:pt>
                <c:pt idx="183">
                  <c:v>3.304893571903043</c:v>
                </c:pt>
                <c:pt idx="184">
                  <c:v>3.1383623754434007</c:v>
                </c:pt>
                <c:pt idx="185">
                  <c:v>2.9670854001802764</c:v>
                </c:pt>
                <c:pt idx="186">
                  <c:v>3.1161210092815077</c:v>
                </c:pt>
                <c:pt idx="187">
                  <c:v>3.0457043152223831</c:v>
                </c:pt>
                <c:pt idx="188">
                  <c:v>2.9446479282011806</c:v>
                </c:pt>
                <c:pt idx="189">
                  <c:v>3.0279892298063134</c:v>
                </c:pt>
                <c:pt idx="190">
                  <c:v>3.1954576358260125</c:v>
                </c:pt>
                <c:pt idx="191">
                  <c:v>3.4271863231275583</c:v>
                </c:pt>
                <c:pt idx="192">
                  <c:v>3.8417193634638958</c:v>
                </c:pt>
                <c:pt idx="193">
                  <c:v>3.808279808946847</c:v>
                </c:pt>
                <c:pt idx="194">
                  <c:v>3.7959541491453406</c:v>
                </c:pt>
                <c:pt idx="195">
                  <c:v>3.6853056482232462</c:v>
                </c:pt>
                <c:pt idx="196">
                  <c:v>4.3250847396628957</c:v>
                </c:pt>
                <c:pt idx="197">
                  <c:v>4.1892092307653686</c:v>
                </c:pt>
                <c:pt idx="198">
                  <c:v>3.8696059045062361</c:v>
                </c:pt>
                <c:pt idx="199">
                  <c:v>3.6780749157343218</c:v>
                </c:pt>
                <c:pt idx="200">
                  <c:v>3.4499413454488748</c:v>
                </c:pt>
                <c:pt idx="201">
                  <c:v>3.3429643352029066</c:v>
                </c:pt>
                <c:pt idx="202">
                  <c:v>3.2114736413729608</c:v>
                </c:pt>
                <c:pt idx="203">
                  <c:v>3.0711041051135153</c:v>
                </c:pt>
                <c:pt idx="204">
                  <c:v>3.05353099453031</c:v>
                </c:pt>
                <c:pt idx="205">
                  <c:v>3.0166467281658553</c:v>
                </c:pt>
                <c:pt idx="206">
                  <c:v>3.0625259677771597</c:v>
                </c:pt>
                <c:pt idx="207">
                  <c:v>3.0539518191979704</c:v>
                </c:pt>
                <c:pt idx="208">
                  <c:v>3.0288096973527479</c:v>
                </c:pt>
                <c:pt idx="209">
                  <c:v>2.9652636760258124</c:v>
                </c:pt>
                <c:pt idx="210">
                  <c:v>2.964672610459016</c:v>
                </c:pt>
                <c:pt idx="211">
                  <c:v>3.0214754007247508</c:v>
                </c:pt>
                <c:pt idx="212">
                  <c:v>2.9692807625944804</c:v>
                </c:pt>
                <c:pt idx="213">
                  <c:v>2.9383869071981534</c:v>
                </c:pt>
                <c:pt idx="214">
                  <c:v>2.8854215842151101</c:v>
                </c:pt>
                <c:pt idx="215">
                  <c:v>2.8314150228272146</c:v>
                </c:pt>
                <c:pt idx="216">
                  <c:v>2.8466530267412553</c:v>
                </c:pt>
                <c:pt idx="217">
                  <c:v>2.8401015845327811</c:v>
                </c:pt>
                <c:pt idx="218">
                  <c:v>2.8520412662843428</c:v>
                </c:pt>
                <c:pt idx="219">
                  <c:v>2.9208336627278966</c:v>
                </c:pt>
                <c:pt idx="220">
                  <c:v>2.8479812782011527</c:v>
                </c:pt>
                <c:pt idx="221">
                  <c:v>2.8322818026429539</c:v>
                </c:pt>
                <c:pt idx="222">
                  <c:v>2.8279625397542771</c:v>
                </c:pt>
                <c:pt idx="223">
                  <c:v>3.0811298671899392</c:v>
                </c:pt>
                <c:pt idx="224">
                  <c:v>3.7642766996009493</c:v>
                </c:pt>
                <c:pt idx="225">
                  <c:v>4.3065202729788057</c:v>
                </c:pt>
                <c:pt idx="226">
                  <c:v>4.3397969140241974</c:v>
                </c:pt>
                <c:pt idx="227">
                  <c:v>4.0511667030722309</c:v>
                </c:pt>
                <c:pt idx="228">
                  <c:v>3.784423139228271</c:v>
                </c:pt>
                <c:pt idx="229">
                  <c:v>3.5133067337105155</c:v>
                </c:pt>
                <c:pt idx="230">
                  <c:v>3.3751191523740678</c:v>
                </c:pt>
                <c:pt idx="231">
                  <c:v>3.2524879579895591</c:v>
                </c:pt>
                <c:pt idx="232">
                  <c:v>3.3909750194637285</c:v>
                </c:pt>
                <c:pt idx="233">
                  <c:v>3.2949915232161358</c:v>
                </c:pt>
                <c:pt idx="234">
                  <c:v>3.3354052055478265</c:v>
                </c:pt>
                <c:pt idx="235">
                  <c:v>3.31321686955686</c:v>
                </c:pt>
                <c:pt idx="236">
                  <c:v>3.2556165127310654</c:v>
                </c:pt>
                <c:pt idx="237">
                  <c:v>3.2106300573234465</c:v>
                </c:pt>
                <c:pt idx="238">
                  <c:v>3.1829855329001804</c:v>
                </c:pt>
                <c:pt idx="239">
                  <c:v>3.1351568278142894</c:v>
                </c:pt>
                <c:pt idx="240">
                  <c:v>3.0952607219326369</c:v>
                </c:pt>
                <c:pt idx="241">
                  <c:v>3.0564011720007285</c:v>
                </c:pt>
                <c:pt idx="242">
                  <c:v>3.0824596725945996</c:v>
                </c:pt>
                <c:pt idx="243">
                  <c:v>3.1167596709768484</c:v>
                </c:pt>
                <c:pt idx="244">
                  <c:v>3.260082288571863</c:v>
                </c:pt>
                <c:pt idx="245">
                  <c:v>3.2594524276641481</c:v>
                </c:pt>
                <c:pt idx="246">
                  <c:v>3.2203256579191981</c:v>
                </c:pt>
                <c:pt idx="247">
                  <c:v>3.1868163059675032</c:v>
                </c:pt>
                <c:pt idx="248">
                  <c:v>3.137361201440668</c:v>
                </c:pt>
                <c:pt idx="249">
                  <c:v>3.1329622086525104</c:v>
                </c:pt>
                <c:pt idx="250">
                  <c:v>3.058817105451932</c:v>
                </c:pt>
                <c:pt idx="251">
                  <c:v>3.1316516374506351</c:v>
                </c:pt>
                <c:pt idx="252">
                  <c:v>3.3911137994653364</c:v>
                </c:pt>
                <c:pt idx="253">
                  <c:v>3.6844225440876075</c:v>
                </c:pt>
                <c:pt idx="254">
                  <c:v>3.63756034554478</c:v>
                </c:pt>
                <c:pt idx="255">
                  <c:v>3.4901646527646824</c:v>
                </c:pt>
                <c:pt idx="256">
                  <c:v>3.4168471104605951</c:v>
                </c:pt>
                <c:pt idx="257">
                  <c:v>3.3140785182250783</c:v>
                </c:pt>
                <c:pt idx="258">
                  <c:v>3.1662216423970984</c:v>
                </c:pt>
                <c:pt idx="259">
                  <c:v>3.0863226247933229</c:v>
                </c:pt>
                <c:pt idx="260">
                  <c:v>2.9821038784130787</c:v>
                </c:pt>
                <c:pt idx="261">
                  <c:v>2.9832153538184842</c:v>
                </c:pt>
                <c:pt idx="262">
                  <c:v>3.011354534522579</c:v>
                </c:pt>
                <c:pt idx="263">
                  <c:v>3.1615066941959489</c:v>
                </c:pt>
                <c:pt idx="264">
                  <c:v>3.1405182242186944</c:v>
                </c:pt>
                <c:pt idx="265">
                  <c:v>3.1030206143541372</c:v>
                </c:pt>
                <c:pt idx="266">
                  <c:v>3.1059110965838768</c:v>
                </c:pt>
                <c:pt idx="267">
                  <c:v>3.0233723453366066</c:v>
                </c:pt>
                <c:pt idx="268">
                  <c:v>3.0134919615159754</c:v>
                </c:pt>
                <c:pt idx="269">
                  <c:v>2.9042384547857099</c:v>
                </c:pt>
                <c:pt idx="270">
                  <c:v>2.9775419523241284</c:v>
                </c:pt>
                <c:pt idx="271">
                  <c:v>3.1090208613911274</c:v>
                </c:pt>
                <c:pt idx="272">
                  <c:v>3.2639856769480664</c:v>
                </c:pt>
                <c:pt idx="273">
                  <c:v>3.2671315455323073</c:v>
                </c:pt>
                <c:pt idx="274">
                  <c:v>3.2105423280257641</c:v>
                </c:pt>
                <c:pt idx="275">
                  <c:v>3.1545707930713585</c:v>
                </c:pt>
                <c:pt idx="276">
                  <c:v>3.2582828039164999</c:v>
                </c:pt>
                <c:pt idx="277">
                  <c:v>3.2024229497951984</c:v>
                </c:pt>
                <c:pt idx="278">
                  <c:v>3.3070306120240884</c:v>
                </c:pt>
              </c:numCache>
            </c:numRef>
          </c:val>
          <c:smooth val="0"/>
          <c:extLst xmlns:c16r2="http://schemas.microsoft.com/office/drawing/2015/06/chart">
            <c:ext xmlns:c16="http://schemas.microsoft.com/office/drawing/2014/chart" uri="{C3380CC4-5D6E-409C-BE32-E72D297353CC}">
              <c16:uniqueId val="{00000001-2793-4AF3-9656-BB42A33AB96D}"/>
            </c:ext>
          </c:extLst>
        </c:ser>
        <c:dLbls>
          <c:showLegendKey val="0"/>
          <c:showVal val="0"/>
          <c:showCatName val="0"/>
          <c:showSerName val="0"/>
          <c:showPercent val="0"/>
          <c:showBubbleSize val="0"/>
        </c:dLbls>
        <c:smooth val="0"/>
        <c:axId val="301928096"/>
        <c:axId val="301922216"/>
      </c:lineChart>
      <c:catAx>
        <c:axId val="3019280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01922216"/>
        <c:crosses val="autoZero"/>
        <c:auto val="1"/>
        <c:lblAlgn val="ctr"/>
        <c:lblOffset val="100"/>
        <c:noMultiLvlLbl val="0"/>
      </c:catAx>
      <c:valAx>
        <c:axId val="301922216"/>
        <c:scaling>
          <c:orientation val="minMax"/>
        </c:scaling>
        <c:delete val="0"/>
        <c:axPos val="l"/>
        <c:majorGridlines>
          <c:spPr>
            <a:ln w="9525" cap="flat" cmpd="sng" algn="ctr">
              <a:solidFill>
                <a:schemeClr val="tx1">
                  <a:lumMod val="15000"/>
                  <a:lumOff val="85000"/>
                </a:schemeClr>
              </a:solidFill>
              <a:round/>
            </a:ln>
            <a:effectLst/>
          </c:spPr>
        </c:majorGridlines>
        <c:title>
          <c:tx>
            <c:rich>
              <a:bodyPr/>
              <a:lstStyle/>
              <a:p>
                <a:pPr>
                  <a:defRPr/>
                </a:pPr>
                <a:r>
                  <a:rPr lang="en-US"/>
                  <a:t>Lake level (mamsl)</a:t>
                </a:r>
              </a:p>
            </c:rich>
          </c:tx>
          <c:layout/>
          <c:overlay val="0"/>
        </c:title>
        <c:numFmt formatCode="General" sourceLinked="1"/>
        <c:majorTickMark val="none"/>
        <c:minorTickMark val="none"/>
        <c:tickLblPos val="nextTo"/>
        <c:spPr>
          <a:ln w="6350">
            <a:noFill/>
          </a:ln>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01928096"/>
        <c:crosses val="autoZero"/>
        <c:crossBetween val="between"/>
      </c:valAx>
      <c:spPr>
        <a:noFill/>
        <a:ln w="25400">
          <a:noFill/>
        </a:ln>
      </c:spPr>
    </c:plotArea>
    <c:legend>
      <c:legendPos val="b"/>
      <c:layout/>
      <c:overlay val="0"/>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2847682119205295E-2"/>
          <c:y val="3.5326086956521743E-2"/>
          <c:w val="0.91804635761589426"/>
          <c:h val="0.8247282608695653"/>
        </c:manualLayout>
      </c:layout>
      <c:lineChart>
        <c:grouping val="standard"/>
        <c:varyColors val="0"/>
        <c:ser>
          <c:idx val="0"/>
          <c:order val="0"/>
          <c:tx>
            <c:v>observed</c:v>
          </c:tx>
          <c:spPr>
            <a:ln w="12700">
              <a:solidFill>
                <a:srgbClr val="000080"/>
              </a:solidFill>
              <a:prstDash val="solid"/>
            </a:ln>
          </c:spPr>
          <c:marker>
            <c:symbol val="none"/>
          </c:marker>
          <c:cat>
            <c:numRef>
              <c:f>DATA!$A$599:$A$1030</c:f>
              <c:numCache>
                <c:formatCode>General</c:formatCode>
                <c:ptCount val="432"/>
                <c:pt idx="0">
                  <c:v>1967</c:v>
                </c:pt>
                <c:pt idx="12">
                  <c:v>1968</c:v>
                </c:pt>
                <c:pt idx="24">
                  <c:v>1969</c:v>
                </c:pt>
                <c:pt idx="36">
                  <c:v>1970</c:v>
                </c:pt>
                <c:pt idx="48">
                  <c:v>1971</c:v>
                </c:pt>
                <c:pt idx="60">
                  <c:v>1972</c:v>
                </c:pt>
                <c:pt idx="72">
                  <c:v>1973</c:v>
                </c:pt>
                <c:pt idx="84">
                  <c:v>1974</c:v>
                </c:pt>
                <c:pt idx="96">
                  <c:v>1975</c:v>
                </c:pt>
                <c:pt idx="108">
                  <c:v>1976</c:v>
                </c:pt>
                <c:pt idx="120">
                  <c:v>1977</c:v>
                </c:pt>
                <c:pt idx="132">
                  <c:v>1978</c:v>
                </c:pt>
                <c:pt idx="144">
                  <c:v>1979</c:v>
                </c:pt>
                <c:pt idx="156">
                  <c:v>1980</c:v>
                </c:pt>
                <c:pt idx="168">
                  <c:v>1981</c:v>
                </c:pt>
                <c:pt idx="180">
                  <c:v>1982</c:v>
                </c:pt>
                <c:pt idx="192">
                  <c:v>1983</c:v>
                </c:pt>
                <c:pt idx="204">
                  <c:v>1984</c:v>
                </c:pt>
                <c:pt idx="216">
                  <c:v>1985</c:v>
                </c:pt>
                <c:pt idx="228">
                  <c:v>1986</c:v>
                </c:pt>
                <c:pt idx="240">
                  <c:v>1987</c:v>
                </c:pt>
                <c:pt idx="252">
                  <c:v>1988</c:v>
                </c:pt>
                <c:pt idx="264">
                  <c:v>1989</c:v>
                </c:pt>
                <c:pt idx="276">
                  <c:v>1990</c:v>
                </c:pt>
                <c:pt idx="288">
                  <c:v>1991</c:v>
                </c:pt>
                <c:pt idx="300">
                  <c:v>1992</c:v>
                </c:pt>
                <c:pt idx="312">
                  <c:v>1993</c:v>
                </c:pt>
                <c:pt idx="324">
                  <c:v>1994</c:v>
                </c:pt>
                <c:pt idx="336">
                  <c:v>1995</c:v>
                </c:pt>
                <c:pt idx="348">
                  <c:v>1996</c:v>
                </c:pt>
                <c:pt idx="360">
                  <c:v>1997</c:v>
                </c:pt>
                <c:pt idx="372">
                  <c:v>1998</c:v>
                </c:pt>
                <c:pt idx="384">
                  <c:v>1999</c:v>
                </c:pt>
                <c:pt idx="396">
                  <c:v>2000</c:v>
                </c:pt>
                <c:pt idx="408">
                  <c:v>2001</c:v>
                </c:pt>
                <c:pt idx="420">
                  <c:v>2002</c:v>
                </c:pt>
              </c:numCache>
            </c:numRef>
          </c:cat>
          <c:val>
            <c:numRef>
              <c:f>DATA!$BI$599:$BI$1030</c:f>
              <c:numCache>
                <c:formatCode>General</c:formatCode>
                <c:ptCount val="432"/>
                <c:pt idx="0">
                  <c:v>0</c:v>
                </c:pt>
                <c:pt idx="1">
                  <c:v>0</c:v>
                </c:pt>
                <c:pt idx="2">
                  <c:v>0</c:v>
                </c:pt>
                <c:pt idx="3">
                  <c:v>0</c:v>
                </c:pt>
                <c:pt idx="4">
                  <c:v>0</c:v>
                </c:pt>
                <c:pt idx="5">
                  <c:v>0</c:v>
                </c:pt>
                <c:pt idx="6">
                  <c:v>0</c:v>
                </c:pt>
                <c:pt idx="7">
                  <c:v>1.31</c:v>
                </c:pt>
                <c:pt idx="8">
                  <c:v>1.39</c:v>
                </c:pt>
                <c:pt idx="9">
                  <c:v>0.95</c:v>
                </c:pt>
                <c:pt idx="10">
                  <c:v>0</c:v>
                </c:pt>
                <c:pt idx="11">
                  <c:v>0</c:v>
                </c:pt>
                <c:pt idx="12">
                  <c:v>0</c:v>
                </c:pt>
                <c:pt idx="13">
                  <c:v>1.1499999999999999</c:v>
                </c:pt>
                <c:pt idx="14">
                  <c:v>1.7</c:v>
                </c:pt>
                <c:pt idx="15">
                  <c:v>0.39</c:v>
                </c:pt>
                <c:pt idx="16">
                  <c:v>0.01</c:v>
                </c:pt>
                <c:pt idx="17">
                  <c:v>0.77</c:v>
                </c:pt>
                <c:pt idx="18">
                  <c:v>6.44</c:v>
                </c:pt>
                <c:pt idx="19">
                  <c:v>7.56</c:v>
                </c:pt>
                <c:pt idx="20">
                  <c:v>4.7699999999999996</c:v>
                </c:pt>
                <c:pt idx="21">
                  <c:v>3.37</c:v>
                </c:pt>
                <c:pt idx="22">
                  <c:v>1.83</c:v>
                </c:pt>
                <c:pt idx="23">
                  <c:v>1.03</c:v>
                </c:pt>
                <c:pt idx="24">
                  <c:v>2.09</c:v>
                </c:pt>
                <c:pt idx="25">
                  <c:v>2.4700000000000002</c:v>
                </c:pt>
                <c:pt idx="26">
                  <c:v>1.63</c:v>
                </c:pt>
                <c:pt idx="27">
                  <c:v>0.69</c:v>
                </c:pt>
                <c:pt idx="28">
                  <c:v>0.57999999999999996</c:v>
                </c:pt>
                <c:pt idx="29">
                  <c:v>0.25</c:v>
                </c:pt>
                <c:pt idx="30">
                  <c:v>0.01</c:v>
                </c:pt>
                <c:pt idx="31">
                  <c:v>1.02</c:v>
                </c:pt>
                <c:pt idx="32">
                  <c:v>0.94</c:v>
                </c:pt>
                <c:pt idx="33">
                  <c:v>0.79</c:v>
                </c:pt>
                <c:pt idx="34">
                  <c:v>0.48</c:v>
                </c:pt>
                <c:pt idx="35">
                  <c:v>0.17</c:v>
                </c:pt>
                <c:pt idx="36">
                  <c:v>1.44</c:v>
                </c:pt>
                <c:pt idx="37">
                  <c:v>1.69</c:v>
                </c:pt>
                <c:pt idx="38">
                  <c:v>1.45</c:v>
                </c:pt>
                <c:pt idx="39">
                  <c:v>1.3</c:v>
                </c:pt>
                <c:pt idx="40">
                  <c:v>2.1800000000000002</c:v>
                </c:pt>
                <c:pt idx="41">
                  <c:v>2.1800000000000002</c:v>
                </c:pt>
                <c:pt idx="42">
                  <c:v>4.2699999999999996</c:v>
                </c:pt>
                <c:pt idx="43">
                  <c:v>2.0499999999999998</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0.48</c:v>
                </c:pt>
                <c:pt idx="74">
                  <c:v>1.1299999999999999</c:v>
                </c:pt>
                <c:pt idx="75">
                  <c:v>1.3</c:v>
                </c:pt>
                <c:pt idx="76">
                  <c:v>1.56</c:v>
                </c:pt>
                <c:pt idx="77">
                  <c:v>1.54</c:v>
                </c:pt>
                <c:pt idx="78">
                  <c:v>1.08</c:v>
                </c:pt>
                <c:pt idx="79">
                  <c:v>2.4900000000000002</c:v>
                </c:pt>
                <c:pt idx="80">
                  <c:v>3.82</c:v>
                </c:pt>
                <c:pt idx="81">
                  <c:v>3.07</c:v>
                </c:pt>
                <c:pt idx="82">
                  <c:v>2.0299999999999998</c:v>
                </c:pt>
                <c:pt idx="83">
                  <c:v>1.24</c:v>
                </c:pt>
                <c:pt idx="84">
                  <c:v>0.36</c:v>
                </c:pt>
                <c:pt idx="85">
                  <c:v>0</c:v>
                </c:pt>
                <c:pt idx="86">
                  <c:v>0</c:v>
                </c:pt>
                <c:pt idx="87">
                  <c:v>0</c:v>
                </c:pt>
                <c:pt idx="88">
                  <c:v>0</c:v>
                </c:pt>
                <c:pt idx="89">
                  <c:v>2.54</c:v>
                </c:pt>
                <c:pt idx="90">
                  <c:v>3.12</c:v>
                </c:pt>
                <c:pt idx="91">
                  <c:v>2.63</c:v>
                </c:pt>
                <c:pt idx="92">
                  <c:v>1.53</c:v>
                </c:pt>
                <c:pt idx="93">
                  <c:v>1.19</c:v>
                </c:pt>
                <c:pt idx="94">
                  <c:v>1.18</c:v>
                </c:pt>
                <c:pt idx="95">
                  <c:v>1.5</c:v>
                </c:pt>
                <c:pt idx="96">
                  <c:v>2.57</c:v>
                </c:pt>
                <c:pt idx="97">
                  <c:v>1.94</c:v>
                </c:pt>
                <c:pt idx="98">
                  <c:v>1.41</c:v>
                </c:pt>
                <c:pt idx="99">
                  <c:v>1.91</c:v>
                </c:pt>
                <c:pt idx="100">
                  <c:v>3.96</c:v>
                </c:pt>
                <c:pt idx="101">
                  <c:v>3.73</c:v>
                </c:pt>
                <c:pt idx="102">
                  <c:v>5.23</c:v>
                </c:pt>
                <c:pt idx="103">
                  <c:v>5.28</c:v>
                </c:pt>
                <c:pt idx="104">
                  <c:v>4.43</c:v>
                </c:pt>
                <c:pt idx="105">
                  <c:v>3.77</c:v>
                </c:pt>
                <c:pt idx="106">
                  <c:v>4.17</c:v>
                </c:pt>
                <c:pt idx="107">
                  <c:v>3.06</c:v>
                </c:pt>
                <c:pt idx="108">
                  <c:v>2.81</c:v>
                </c:pt>
                <c:pt idx="109">
                  <c:v>2.41</c:v>
                </c:pt>
                <c:pt idx="110">
                  <c:v>0.89</c:v>
                </c:pt>
                <c:pt idx="111">
                  <c:v>1.23</c:v>
                </c:pt>
                <c:pt idx="112">
                  <c:v>4.9000000000000004</c:v>
                </c:pt>
                <c:pt idx="113">
                  <c:v>6.27</c:v>
                </c:pt>
                <c:pt idx="114">
                  <c:v>5.21</c:v>
                </c:pt>
                <c:pt idx="115">
                  <c:v>3.75</c:v>
                </c:pt>
                <c:pt idx="116">
                  <c:v>2.41</c:v>
                </c:pt>
                <c:pt idx="117">
                  <c:v>2.25</c:v>
                </c:pt>
                <c:pt idx="118">
                  <c:v>1.56</c:v>
                </c:pt>
                <c:pt idx="119">
                  <c:v>1.41</c:v>
                </c:pt>
                <c:pt idx="120">
                  <c:v>1.58</c:v>
                </c:pt>
                <c:pt idx="121">
                  <c:v>0.91</c:v>
                </c:pt>
                <c:pt idx="122">
                  <c:v>0.34</c:v>
                </c:pt>
                <c:pt idx="123">
                  <c:v>1.82</c:v>
                </c:pt>
                <c:pt idx="124">
                  <c:v>3.89</c:v>
                </c:pt>
                <c:pt idx="125">
                  <c:v>4.07</c:v>
                </c:pt>
                <c:pt idx="126">
                  <c:v>2.86</c:v>
                </c:pt>
                <c:pt idx="127">
                  <c:v>4.1100000000000003</c:v>
                </c:pt>
                <c:pt idx="128">
                  <c:v>3.34</c:v>
                </c:pt>
                <c:pt idx="129">
                  <c:v>3.76</c:v>
                </c:pt>
                <c:pt idx="130">
                  <c:v>3.49</c:v>
                </c:pt>
                <c:pt idx="131">
                  <c:v>2.94</c:v>
                </c:pt>
                <c:pt idx="132">
                  <c:v>2.93</c:v>
                </c:pt>
                <c:pt idx="133">
                  <c:v>2.88</c:v>
                </c:pt>
                <c:pt idx="134">
                  <c:v>1.77</c:v>
                </c:pt>
                <c:pt idx="135">
                  <c:v>0.56999999999999995</c:v>
                </c:pt>
                <c:pt idx="136">
                  <c:v>0.18</c:v>
                </c:pt>
                <c:pt idx="137">
                  <c:v>0</c:v>
                </c:pt>
                <c:pt idx="138">
                  <c:v>0</c:v>
                </c:pt>
                <c:pt idx="139">
                  <c:v>0.57999999999999996</c:v>
                </c:pt>
                <c:pt idx="140">
                  <c:v>0.86</c:v>
                </c:pt>
                <c:pt idx="141">
                  <c:v>1.35</c:v>
                </c:pt>
                <c:pt idx="142">
                  <c:v>1.43</c:v>
                </c:pt>
                <c:pt idx="143">
                  <c:v>1.6</c:v>
                </c:pt>
                <c:pt idx="144">
                  <c:v>1.36</c:v>
                </c:pt>
                <c:pt idx="145">
                  <c:v>0.78</c:v>
                </c:pt>
                <c:pt idx="146">
                  <c:v>1.22</c:v>
                </c:pt>
                <c:pt idx="147">
                  <c:v>0.75</c:v>
                </c:pt>
                <c:pt idx="148">
                  <c:v>0.59</c:v>
                </c:pt>
                <c:pt idx="149">
                  <c:v>7.0000000000000007E-2</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0.41</c:v>
                </c:pt>
                <c:pt idx="164">
                  <c:v>1.38</c:v>
                </c:pt>
                <c:pt idx="165">
                  <c:v>1.58</c:v>
                </c:pt>
                <c:pt idx="166">
                  <c:v>1.1299999999999999</c:v>
                </c:pt>
                <c:pt idx="167">
                  <c:v>2.93</c:v>
                </c:pt>
                <c:pt idx="168">
                  <c:v>3.35</c:v>
                </c:pt>
                <c:pt idx="169">
                  <c:v>2.06</c:v>
                </c:pt>
                <c:pt idx="170">
                  <c:v>1.51</c:v>
                </c:pt>
                <c:pt idx="171">
                  <c:v>0.68</c:v>
                </c:pt>
                <c:pt idx="172">
                  <c:v>0.34</c:v>
                </c:pt>
                <c:pt idx="173">
                  <c:v>0.2</c:v>
                </c:pt>
                <c:pt idx="174">
                  <c:v>1.59</c:v>
                </c:pt>
                <c:pt idx="175">
                  <c:v>1.42</c:v>
                </c:pt>
                <c:pt idx="176">
                  <c:v>1.27</c:v>
                </c:pt>
                <c:pt idx="177">
                  <c:v>0.93</c:v>
                </c:pt>
                <c:pt idx="178">
                  <c:v>0.52</c:v>
                </c:pt>
                <c:pt idx="179">
                  <c:v>0.41</c:v>
                </c:pt>
                <c:pt idx="180">
                  <c:v>0.06</c:v>
                </c:pt>
                <c:pt idx="181">
                  <c:v>0.16</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0.05</c:v>
                </c:pt>
                <c:pt idx="196">
                  <c:v>5.74</c:v>
                </c:pt>
                <c:pt idx="197">
                  <c:v>4.62</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0.54</c:v>
                </c:pt>
                <c:pt idx="244">
                  <c:v>1.93</c:v>
                </c:pt>
                <c:pt idx="245">
                  <c:v>4.9800000000000004</c:v>
                </c:pt>
                <c:pt idx="246">
                  <c:v>3.63</c:v>
                </c:pt>
                <c:pt idx="247">
                  <c:v>2.87</c:v>
                </c:pt>
                <c:pt idx="248">
                  <c:v>1.28</c:v>
                </c:pt>
                <c:pt idx="249">
                  <c:v>2.4700000000000002</c:v>
                </c:pt>
                <c:pt idx="250">
                  <c:v>2.19</c:v>
                </c:pt>
                <c:pt idx="251">
                  <c:v>2.0499999999999998</c:v>
                </c:pt>
                <c:pt idx="252">
                  <c:v>2.06</c:v>
                </c:pt>
                <c:pt idx="253">
                  <c:v>1.79</c:v>
                </c:pt>
                <c:pt idx="254">
                  <c:v>2.71</c:v>
                </c:pt>
                <c:pt idx="255">
                  <c:v>2.37</c:v>
                </c:pt>
                <c:pt idx="256">
                  <c:v>5.31</c:v>
                </c:pt>
                <c:pt idx="257">
                  <c:v>2.5099999999999998</c:v>
                </c:pt>
                <c:pt idx="258">
                  <c:v>2.21</c:v>
                </c:pt>
                <c:pt idx="259">
                  <c:v>2.39</c:v>
                </c:pt>
                <c:pt idx="260">
                  <c:v>3.17</c:v>
                </c:pt>
                <c:pt idx="261">
                  <c:v>3.05</c:v>
                </c:pt>
                <c:pt idx="262">
                  <c:v>2.25</c:v>
                </c:pt>
                <c:pt idx="263">
                  <c:v>0.56000000000000005</c:v>
                </c:pt>
                <c:pt idx="264">
                  <c:v>1.58</c:v>
                </c:pt>
                <c:pt idx="265">
                  <c:v>3.25</c:v>
                </c:pt>
                <c:pt idx="266">
                  <c:v>4.8600000000000003</c:v>
                </c:pt>
                <c:pt idx="267">
                  <c:v>2.82</c:v>
                </c:pt>
                <c:pt idx="268">
                  <c:v>2.72</c:v>
                </c:pt>
                <c:pt idx="269">
                  <c:v>3.24</c:v>
                </c:pt>
                <c:pt idx="270">
                  <c:v>4.09</c:v>
                </c:pt>
                <c:pt idx="271">
                  <c:v>2.68</c:v>
                </c:pt>
                <c:pt idx="272">
                  <c:v>2.59</c:v>
                </c:pt>
                <c:pt idx="273">
                  <c:v>1.78</c:v>
                </c:pt>
                <c:pt idx="274">
                  <c:v>1.35</c:v>
                </c:pt>
                <c:pt idx="275">
                  <c:v>2.4500000000000002</c:v>
                </c:pt>
                <c:pt idx="276">
                  <c:v>2.73</c:v>
                </c:pt>
                <c:pt idx="277">
                  <c:v>3.03</c:v>
                </c:pt>
                <c:pt idx="278">
                  <c:v>2.42</c:v>
                </c:pt>
                <c:pt idx="279">
                  <c:v>2.15</c:v>
                </c:pt>
                <c:pt idx="280">
                  <c:v>3.18</c:v>
                </c:pt>
                <c:pt idx="281">
                  <c:v>6.06</c:v>
                </c:pt>
                <c:pt idx="282">
                  <c:v>5.13</c:v>
                </c:pt>
                <c:pt idx="283">
                  <c:v>5.38</c:v>
                </c:pt>
                <c:pt idx="284">
                  <c:v>4.93</c:v>
                </c:pt>
                <c:pt idx="285">
                  <c:v>4.5</c:v>
                </c:pt>
                <c:pt idx="286">
                  <c:v>3.69</c:v>
                </c:pt>
                <c:pt idx="287">
                  <c:v>2.84</c:v>
                </c:pt>
                <c:pt idx="288">
                  <c:v>2.2400000000000002</c:v>
                </c:pt>
                <c:pt idx="289">
                  <c:v>1.56</c:v>
                </c:pt>
                <c:pt idx="290">
                  <c:v>1.46</c:v>
                </c:pt>
                <c:pt idx="291">
                  <c:v>0.49</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0.11</c:v>
                </c:pt>
                <c:pt idx="338">
                  <c:v>0.45</c:v>
                </c:pt>
                <c:pt idx="339">
                  <c:v>0.39</c:v>
                </c:pt>
                <c:pt idx="340">
                  <c:v>3.18</c:v>
                </c:pt>
                <c:pt idx="341">
                  <c:v>6.02</c:v>
                </c:pt>
                <c:pt idx="342">
                  <c:v>4.05</c:v>
                </c:pt>
                <c:pt idx="343">
                  <c:v>3.23</c:v>
                </c:pt>
                <c:pt idx="344">
                  <c:v>2.81</c:v>
                </c:pt>
                <c:pt idx="345">
                  <c:v>4.6100000000000003</c:v>
                </c:pt>
                <c:pt idx="346">
                  <c:v>5.01</c:v>
                </c:pt>
                <c:pt idx="347">
                  <c:v>3.15</c:v>
                </c:pt>
                <c:pt idx="348">
                  <c:v>1.82</c:v>
                </c:pt>
                <c:pt idx="349">
                  <c:v>2.1</c:v>
                </c:pt>
                <c:pt idx="350">
                  <c:v>0.31</c:v>
                </c:pt>
                <c:pt idx="351">
                  <c:v>0.22</c:v>
                </c:pt>
                <c:pt idx="352">
                  <c:v>1.47</c:v>
                </c:pt>
                <c:pt idx="353">
                  <c:v>1.52</c:v>
                </c:pt>
                <c:pt idx="354">
                  <c:v>2.42</c:v>
                </c:pt>
                <c:pt idx="355">
                  <c:v>2.29</c:v>
                </c:pt>
                <c:pt idx="356">
                  <c:v>2.52</c:v>
                </c:pt>
                <c:pt idx="357">
                  <c:v>3.34</c:v>
                </c:pt>
                <c:pt idx="358">
                  <c:v>5.32</c:v>
                </c:pt>
                <c:pt idx="359">
                  <c:v>5.2</c:v>
                </c:pt>
                <c:pt idx="360">
                  <c:v>3.98</c:v>
                </c:pt>
                <c:pt idx="361">
                  <c:v>1.76</c:v>
                </c:pt>
                <c:pt idx="362">
                  <c:v>6.92</c:v>
                </c:pt>
                <c:pt idx="363">
                  <c:v>4.5</c:v>
                </c:pt>
                <c:pt idx="364">
                  <c:v>1.02</c:v>
                </c:pt>
                <c:pt idx="365">
                  <c:v>1.1399999999999999</c:v>
                </c:pt>
                <c:pt idx="366">
                  <c:v>1.36</c:v>
                </c:pt>
                <c:pt idx="367">
                  <c:v>0.73</c:v>
                </c:pt>
                <c:pt idx="368">
                  <c:v>0.35</c:v>
                </c:pt>
                <c:pt idx="369">
                  <c:v>0.38</c:v>
                </c:pt>
                <c:pt idx="370">
                  <c:v>0.33</c:v>
                </c:pt>
                <c:pt idx="371">
                  <c:v>0.09</c:v>
                </c:pt>
                <c:pt idx="372">
                  <c:v>0.37</c:v>
                </c:pt>
                <c:pt idx="373">
                  <c:v>0.15</c:v>
                </c:pt>
                <c:pt idx="374">
                  <c:v>0.34</c:v>
                </c:pt>
                <c:pt idx="375">
                  <c:v>0.03</c:v>
                </c:pt>
                <c:pt idx="376">
                  <c:v>2.68</c:v>
                </c:pt>
                <c:pt idx="377">
                  <c:v>1.38</c:v>
                </c:pt>
                <c:pt idx="378">
                  <c:v>0.97</c:v>
                </c:pt>
                <c:pt idx="379">
                  <c:v>0.21</c:v>
                </c:pt>
                <c:pt idx="380">
                  <c:v>0.1</c:v>
                </c:pt>
                <c:pt idx="381">
                  <c:v>0.08</c:v>
                </c:pt>
                <c:pt idx="382">
                  <c:v>7.0000000000000007E-2</c:v>
                </c:pt>
                <c:pt idx="383">
                  <c:v>0.09</c:v>
                </c:pt>
                <c:pt idx="384">
                  <c:v>0.05</c:v>
                </c:pt>
                <c:pt idx="385">
                  <c:v>0.13</c:v>
                </c:pt>
                <c:pt idx="386">
                  <c:v>0.05</c:v>
                </c:pt>
                <c:pt idx="387">
                  <c:v>0.02</c:v>
                </c:pt>
                <c:pt idx="388">
                  <c:v>0.75</c:v>
                </c:pt>
                <c:pt idx="389">
                  <c:v>2.88</c:v>
                </c:pt>
                <c:pt idx="390">
                  <c:v>8.09</c:v>
                </c:pt>
                <c:pt idx="391">
                  <c:v>8.74</c:v>
                </c:pt>
                <c:pt idx="392">
                  <c:v>4.29</c:v>
                </c:pt>
                <c:pt idx="393">
                  <c:v>2.72</c:v>
                </c:pt>
                <c:pt idx="394">
                  <c:v>1.99</c:v>
                </c:pt>
                <c:pt idx="395">
                  <c:v>1.36</c:v>
                </c:pt>
                <c:pt idx="396">
                  <c:v>1.68</c:v>
                </c:pt>
                <c:pt idx="397">
                  <c:v>2.35</c:v>
                </c:pt>
                <c:pt idx="398">
                  <c:v>1.27</c:v>
                </c:pt>
                <c:pt idx="399">
                  <c:v>4.4000000000000004</c:v>
                </c:pt>
                <c:pt idx="400">
                  <c:v>7.22</c:v>
                </c:pt>
                <c:pt idx="401">
                  <c:v>4.1100000000000003</c:v>
                </c:pt>
                <c:pt idx="402">
                  <c:v>2.89</c:v>
                </c:pt>
                <c:pt idx="403">
                  <c:v>2.73</c:v>
                </c:pt>
                <c:pt idx="404">
                  <c:v>2</c:v>
                </c:pt>
                <c:pt idx="405">
                  <c:v>1.62</c:v>
                </c:pt>
                <c:pt idx="406">
                  <c:v>2.61</c:v>
                </c:pt>
                <c:pt idx="407">
                  <c:v>1.34</c:v>
                </c:pt>
                <c:pt idx="408">
                  <c:v>1.22</c:v>
                </c:pt>
                <c:pt idx="409">
                  <c:v>2.09</c:v>
                </c:pt>
                <c:pt idx="410">
                  <c:v>5.15</c:v>
                </c:pt>
                <c:pt idx="411">
                  <c:v>2.4500000000000002</c:v>
                </c:pt>
                <c:pt idx="412">
                  <c:v>0.97</c:v>
                </c:pt>
                <c:pt idx="413">
                  <c:v>2.2799999999999998</c:v>
                </c:pt>
                <c:pt idx="414">
                  <c:v>0.21</c:v>
                </c:pt>
                <c:pt idx="415">
                  <c:v>0.09</c:v>
                </c:pt>
                <c:pt idx="416">
                  <c:v>0</c:v>
                </c:pt>
                <c:pt idx="417">
                  <c:v>2.15</c:v>
                </c:pt>
                <c:pt idx="418">
                  <c:v>5.43</c:v>
                </c:pt>
                <c:pt idx="419">
                  <c:v>4.1399999999999997</c:v>
                </c:pt>
                <c:pt idx="420">
                  <c:v>2.57</c:v>
                </c:pt>
                <c:pt idx="421">
                  <c:v>1.65</c:v>
                </c:pt>
                <c:pt idx="422">
                  <c:v>0.34</c:v>
                </c:pt>
                <c:pt idx="423">
                  <c:v>0.02</c:v>
                </c:pt>
                <c:pt idx="424">
                  <c:v>0</c:v>
                </c:pt>
                <c:pt idx="425">
                  <c:v>0</c:v>
                </c:pt>
                <c:pt idx="426">
                  <c:v>0</c:v>
                </c:pt>
                <c:pt idx="427">
                  <c:v>0</c:v>
                </c:pt>
                <c:pt idx="428">
                  <c:v>0</c:v>
                </c:pt>
                <c:pt idx="429">
                  <c:v>0.28000000000000003</c:v>
                </c:pt>
                <c:pt idx="430">
                  <c:v>0.53</c:v>
                </c:pt>
                <c:pt idx="431">
                  <c:v>0.6</c:v>
                </c:pt>
              </c:numCache>
            </c:numRef>
          </c:val>
          <c:smooth val="0"/>
          <c:extLst xmlns:c16r2="http://schemas.microsoft.com/office/drawing/2015/06/chart">
            <c:ext xmlns:c16="http://schemas.microsoft.com/office/drawing/2014/chart" uri="{C3380CC4-5D6E-409C-BE32-E72D297353CC}">
              <c16:uniqueId val="{00000000-B9CB-42A3-B4A2-EDC3FC3D1D37}"/>
            </c:ext>
          </c:extLst>
        </c:ser>
        <c:ser>
          <c:idx val="1"/>
          <c:order val="1"/>
          <c:tx>
            <c:v>simulated</c:v>
          </c:tx>
          <c:spPr>
            <a:ln w="12700">
              <a:solidFill>
                <a:srgbClr val="FF00FF"/>
              </a:solidFill>
              <a:prstDash val="solid"/>
            </a:ln>
          </c:spPr>
          <c:marker>
            <c:symbol val="none"/>
          </c:marker>
          <c:cat>
            <c:numRef>
              <c:f>DATA!$A$599:$A$1030</c:f>
              <c:numCache>
                <c:formatCode>General</c:formatCode>
                <c:ptCount val="432"/>
                <c:pt idx="0">
                  <c:v>1967</c:v>
                </c:pt>
                <c:pt idx="12">
                  <c:v>1968</c:v>
                </c:pt>
                <c:pt idx="24">
                  <c:v>1969</c:v>
                </c:pt>
                <c:pt idx="36">
                  <c:v>1970</c:v>
                </c:pt>
                <c:pt idx="48">
                  <c:v>1971</c:v>
                </c:pt>
                <c:pt idx="60">
                  <c:v>1972</c:v>
                </c:pt>
                <c:pt idx="72">
                  <c:v>1973</c:v>
                </c:pt>
                <c:pt idx="84">
                  <c:v>1974</c:v>
                </c:pt>
                <c:pt idx="96">
                  <c:v>1975</c:v>
                </c:pt>
                <c:pt idx="108">
                  <c:v>1976</c:v>
                </c:pt>
                <c:pt idx="120">
                  <c:v>1977</c:v>
                </c:pt>
                <c:pt idx="132">
                  <c:v>1978</c:v>
                </c:pt>
                <c:pt idx="144">
                  <c:v>1979</c:v>
                </c:pt>
                <c:pt idx="156">
                  <c:v>1980</c:v>
                </c:pt>
                <c:pt idx="168">
                  <c:v>1981</c:v>
                </c:pt>
                <c:pt idx="180">
                  <c:v>1982</c:v>
                </c:pt>
                <c:pt idx="192">
                  <c:v>1983</c:v>
                </c:pt>
                <c:pt idx="204">
                  <c:v>1984</c:v>
                </c:pt>
                <c:pt idx="216">
                  <c:v>1985</c:v>
                </c:pt>
                <c:pt idx="228">
                  <c:v>1986</c:v>
                </c:pt>
                <c:pt idx="240">
                  <c:v>1987</c:v>
                </c:pt>
                <c:pt idx="252">
                  <c:v>1988</c:v>
                </c:pt>
                <c:pt idx="264">
                  <c:v>1989</c:v>
                </c:pt>
                <c:pt idx="276">
                  <c:v>1990</c:v>
                </c:pt>
                <c:pt idx="288">
                  <c:v>1991</c:v>
                </c:pt>
                <c:pt idx="300">
                  <c:v>1992</c:v>
                </c:pt>
                <c:pt idx="312">
                  <c:v>1993</c:v>
                </c:pt>
                <c:pt idx="324">
                  <c:v>1994</c:v>
                </c:pt>
                <c:pt idx="336">
                  <c:v>1995</c:v>
                </c:pt>
                <c:pt idx="348">
                  <c:v>1996</c:v>
                </c:pt>
                <c:pt idx="360">
                  <c:v>1997</c:v>
                </c:pt>
                <c:pt idx="372">
                  <c:v>1998</c:v>
                </c:pt>
                <c:pt idx="384">
                  <c:v>1999</c:v>
                </c:pt>
                <c:pt idx="396">
                  <c:v>2000</c:v>
                </c:pt>
                <c:pt idx="408">
                  <c:v>2001</c:v>
                </c:pt>
                <c:pt idx="420">
                  <c:v>2002</c:v>
                </c:pt>
              </c:numCache>
            </c:numRef>
          </c:cat>
          <c:val>
            <c:numRef>
              <c:f>lakes!$AB$614:$AB$1045</c:f>
              <c:numCache>
                <c:formatCode>General</c:formatCode>
                <c:ptCount val="432"/>
                <c:pt idx="0">
                  <c:v>2.8803581790197885</c:v>
                </c:pt>
                <c:pt idx="1">
                  <c:v>2.5396534072906287</c:v>
                </c:pt>
                <c:pt idx="2">
                  <c:v>2.0149067015911566</c:v>
                </c:pt>
                <c:pt idx="3">
                  <c:v>1.5912172407025025</c:v>
                </c:pt>
                <c:pt idx="4">
                  <c:v>1.9064881833813914</c:v>
                </c:pt>
                <c:pt idx="5">
                  <c:v>2.3416279982329957</c:v>
                </c:pt>
                <c:pt idx="6">
                  <c:v>2.1811653270752291</c:v>
                </c:pt>
                <c:pt idx="7">
                  <c:v>1.8431214400556781</c:v>
                </c:pt>
                <c:pt idx="8">
                  <c:v>1.7497036761366465</c:v>
                </c:pt>
                <c:pt idx="9">
                  <c:v>1.690610155975584</c:v>
                </c:pt>
                <c:pt idx="10">
                  <c:v>1.6553362584771458</c:v>
                </c:pt>
                <c:pt idx="11">
                  <c:v>1.674963372661167</c:v>
                </c:pt>
                <c:pt idx="12">
                  <c:v>1.6887564573518397</c:v>
                </c:pt>
                <c:pt idx="13">
                  <c:v>1.7513903153486499</c:v>
                </c:pt>
                <c:pt idx="14">
                  <c:v>1.6623415651846198</c:v>
                </c:pt>
                <c:pt idx="15">
                  <c:v>1.2530958650176653</c:v>
                </c:pt>
                <c:pt idx="16">
                  <c:v>0.74608090306814911</c:v>
                </c:pt>
                <c:pt idx="17">
                  <c:v>2.9491759375853164</c:v>
                </c:pt>
                <c:pt idx="18">
                  <c:v>6.7908043731676182</c:v>
                </c:pt>
                <c:pt idx="19">
                  <c:v>7.942673726269601</c:v>
                </c:pt>
                <c:pt idx="20">
                  <c:v>6.654813466678319</c:v>
                </c:pt>
                <c:pt idx="21">
                  <c:v>4.9318339471928914</c:v>
                </c:pt>
                <c:pt idx="22">
                  <c:v>3.4099065644836393</c:v>
                </c:pt>
                <c:pt idx="23">
                  <c:v>2.5482716641660366</c:v>
                </c:pt>
                <c:pt idx="24">
                  <c:v>2.5649554039196567</c:v>
                </c:pt>
                <c:pt idx="25">
                  <c:v>2.4582958794136407</c:v>
                </c:pt>
                <c:pt idx="26">
                  <c:v>2.0954443577229198</c:v>
                </c:pt>
                <c:pt idx="27">
                  <c:v>1.887183934509723</c:v>
                </c:pt>
                <c:pt idx="28">
                  <c:v>1.7488301893796656</c:v>
                </c:pt>
                <c:pt idx="29">
                  <c:v>1.6109318378808264</c:v>
                </c:pt>
                <c:pt idx="30">
                  <c:v>1.5516982044469267</c:v>
                </c:pt>
                <c:pt idx="31">
                  <c:v>1.7011393034600173</c:v>
                </c:pt>
                <c:pt idx="32">
                  <c:v>1.8323246740060273</c:v>
                </c:pt>
                <c:pt idx="33">
                  <c:v>1.6674255704102658</c:v>
                </c:pt>
                <c:pt idx="34">
                  <c:v>1.4003796530249151</c:v>
                </c:pt>
                <c:pt idx="35">
                  <c:v>1.2736468819014533</c:v>
                </c:pt>
                <c:pt idx="36">
                  <c:v>1.6939697782352738</c:v>
                </c:pt>
                <c:pt idx="37">
                  <c:v>2.4712449694051291</c:v>
                </c:pt>
                <c:pt idx="38">
                  <c:v>2.4747073838325977</c:v>
                </c:pt>
                <c:pt idx="39">
                  <c:v>2.1792241599924784</c:v>
                </c:pt>
                <c:pt idx="40">
                  <c:v>2.3192126811498741</c:v>
                </c:pt>
                <c:pt idx="41">
                  <c:v>3.1679920829391763</c:v>
                </c:pt>
                <c:pt idx="42">
                  <c:v>4.6427624735030264</c:v>
                </c:pt>
                <c:pt idx="43">
                  <c:v>17.500826355498543</c:v>
                </c:pt>
                <c:pt idx="44">
                  <c:v>27.849835825912418</c:v>
                </c:pt>
                <c:pt idx="45">
                  <c:v>23.124750065583271</c:v>
                </c:pt>
                <c:pt idx="46">
                  <c:v>17.044941055258629</c:v>
                </c:pt>
                <c:pt idx="47">
                  <c:v>11.635933915893279</c:v>
                </c:pt>
                <c:pt idx="48">
                  <c:v>8.9828769147766625</c:v>
                </c:pt>
                <c:pt idx="49">
                  <c:v>7.4229220156877052</c:v>
                </c:pt>
                <c:pt idx="50">
                  <c:v>5.5321513616190936</c:v>
                </c:pt>
                <c:pt idx="51">
                  <c:v>4.4892263317657664</c:v>
                </c:pt>
                <c:pt idx="52">
                  <c:v>9.3385227657184693</c:v>
                </c:pt>
                <c:pt idx="53">
                  <c:v>13.632312441275598</c:v>
                </c:pt>
                <c:pt idx="54">
                  <c:v>11.174859544631127</c:v>
                </c:pt>
                <c:pt idx="55">
                  <c:v>10.119090368573127</c:v>
                </c:pt>
                <c:pt idx="56">
                  <c:v>9.6261214819968561</c:v>
                </c:pt>
                <c:pt idx="57">
                  <c:v>7.3139812511210023</c:v>
                </c:pt>
                <c:pt idx="58">
                  <c:v>5.1760496794603377</c:v>
                </c:pt>
                <c:pt idx="59">
                  <c:v>3.6008783022523718</c:v>
                </c:pt>
                <c:pt idx="60">
                  <c:v>2.6296875517312426</c:v>
                </c:pt>
                <c:pt idx="61">
                  <c:v>2.2194905904777453</c:v>
                </c:pt>
                <c:pt idx="62">
                  <c:v>1.9591514264718086</c:v>
                </c:pt>
                <c:pt idx="63">
                  <c:v>1.631193615882609</c:v>
                </c:pt>
                <c:pt idx="64">
                  <c:v>1.3652826256387058</c:v>
                </c:pt>
                <c:pt idx="65">
                  <c:v>1.2052211051832307</c:v>
                </c:pt>
                <c:pt idx="66">
                  <c:v>1.2983756505663322</c:v>
                </c:pt>
                <c:pt idx="67">
                  <c:v>1.4791697235017907</c:v>
                </c:pt>
                <c:pt idx="68">
                  <c:v>1.3033086400412626</c:v>
                </c:pt>
                <c:pt idx="69">
                  <c:v>1.1456407302341538</c:v>
                </c:pt>
                <c:pt idx="70">
                  <c:v>1.5691415779056967</c:v>
                </c:pt>
                <c:pt idx="71">
                  <c:v>3.6190809705195153</c:v>
                </c:pt>
                <c:pt idx="72">
                  <c:v>4.9067495147733835</c:v>
                </c:pt>
                <c:pt idx="73">
                  <c:v>4.0802597451554208</c:v>
                </c:pt>
                <c:pt idx="74">
                  <c:v>3.1506916570369121</c:v>
                </c:pt>
                <c:pt idx="75">
                  <c:v>2.6950250506678608</c:v>
                </c:pt>
                <c:pt idx="76">
                  <c:v>2.5796124590752592</c:v>
                </c:pt>
                <c:pt idx="77">
                  <c:v>2.2685974602364567</c:v>
                </c:pt>
                <c:pt idx="78">
                  <c:v>1.9926469407502521</c:v>
                </c:pt>
                <c:pt idx="79">
                  <c:v>2.3058588187512798</c:v>
                </c:pt>
                <c:pt idx="80">
                  <c:v>2.9088892434528133</c:v>
                </c:pt>
                <c:pt idx="81">
                  <c:v>3.0246399457247217</c:v>
                </c:pt>
                <c:pt idx="82">
                  <c:v>2.7171953171379921</c:v>
                </c:pt>
                <c:pt idx="83">
                  <c:v>2.302891955419434</c:v>
                </c:pt>
                <c:pt idx="84">
                  <c:v>1.9486257048830891</c:v>
                </c:pt>
                <c:pt idx="85">
                  <c:v>1.9787399026269508</c:v>
                </c:pt>
                <c:pt idx="86">
                  <c:v>2.0942433862073218</c:v>
                </c:pt>
                <c:pt idx="87">
                  <c:v>2.2390771705508108</c:v>
                </c:pt>
                <c:pt idx="88">
                  <c:v>4.7591245262104334</c:v>
                </c:pt>
                <c:pt idx="89">
                  <c:v>7.0577833619036454</c:v>
                </c:pt>
                <c:pt idx="90">
                  <c:v>6.0683279946862934</c:v>
                </c:pt>
                <c:pt idx="91">
                  <c:v>4.5627126951405055</c:v>
                </c:pt>
                <c:pt idx="92">
                  <c:v>3.5294664027136506</c:v>
                </c:pt>
                <c:pt idx="93">
                  <c:v>2.8771859110402196</c:v>
                </c:pt>
                <c:pt idx="94">
                  <c:v>2.5349451065738111</c:v>
                </c:pt>
                <c:pt idx="95">
                  <c:v>3.3504789475877375</c:v>
                </c:pt>
                <c:pt idx="96">
                  <c:v>4.183069307204744</c:v>
                </c:pt>
                <c:pt idx="97">
                  <c:v>3.6119915497394168</c:v>
                </c:pt>
                <c:pt idx="98">
                  <c:v>2.9896277135743854</c:v>
                </c:pt>
                <c:pt idx="99">
                  <c:v>4.8956761399133386</c:v>
                </c:pt>
                <c:pt idx="100">
                  <c:v>6.5051303507841904</c:v>
                </c:pt>
                <c:pt idx="101">
                  <c:v>10.399915250591631</c:v>
                </c:pt>
                <c:pt idx="102">
                  <c:v>15.507934849043552</c:v>
                </c:pt>
                <c:pt idx="103">
                  <c:v>15.094794961762574</c:v>
                </c:pt>
                <c:pt idx="104">
                  <c:v>11.792830943715368</c:v>
                </c:pt>
                <c:pt idx="105">
                  <c:v>8.0996221274114788</c:v>
                </c:pt>
                <c:pt idx="106">
                  <c:v>5.7253011181160876</c:v>
                </c:pt>
                <c:pt idx="107">
                  <c:v>4.1590017196771907</c:v>
                </c:pt>
                <c:pt idx="108">
                  <c:v>3.2536755510502995</c:v>
                </c:pt>
                <c:pt idx="109">
                  <c:v>2.8200102641758145</c:v>
                </c:pt>
                <c:pt idx="110">
                  <c:v>2.5059641846420977</c:v>
                </c:pt>
                <c:pt idx="111">
                  <c:v>2.1924730747348815</c:v>
                </c:pt>
                <c:pt idx="112">
                  <c:v>10.160120819590228</c:v>
                </c:pt>
                <c:pt idx="113">
                  <c:v>20.545997170724196</c:v>
                </c:pt>
                <c:pt idx="114">
                  <c:v>19.204068696441524</c:v>
                </c:pt>
                <c:pt idx="115">
                  <c:v>12.647845557047424</c:v>
                </c:pt>
                <c:pt idx="116">
                  <c:v>7.7992328126790431</c:v>
                </c:pt>
                <c:pt idx="117">
                  <c:v>4.9665067336753683</c:v>
                </c:pt>
                <c:pt idx="118">
                  <c:v>3.4235440158552324</c:v>
                </c:pt>
                <c:pt idx="119">
                  <c:v>2.5653553527977726</c:v>
                </c:pt>
                <c:pt idx="120">
                  <c:v>1.9537642131320629</c:v>
                </c:pt>
                <c:pt idx="121">
                  <c:v>1.4711130460083941</c:v>
                </c:pt>
                <c:pt idx="122">
                  <c:v>1.2118054685441269</c:v>
                </c:pt>
                <c:pt idx="123">
                  <c:v>2.6530427669216601</c:v>
                </c:pt>
                <c:pt idx="124">
                  <c:v>3.9689024228181813</c:v>
                </c:pt>
                <c:pt idx="125">
                  <c:v>3.2048220726428185</c:v>
                </c:pt>
                <c:pt idx="126">
                  <c:v>3.8695952923510708</c:v>
                </c:pt>
                <c:pt idx="127">
                  <c:v>4.7500187235397053</c:v>
                </c:pt>
                <c:pt idx="128">
                  <c:v>3.9033177222449944</c:v>
                </c:pt>
                <c:pt idx="129">
                  <c:v>3.271500214136533</c:v>
                </c:pt>
                <c:pt idx="130">
                  <c:v>2.9734075987244029</c:v>
                </c:pt>
                <c:pt idx="131">
                  <c:v>2.6160568345261082</c:v>
                </c:pt>
                <c:pt idx="132">
                  <c:v>3.2987020363971129</c:v>
                </c:pt>
                <c:pt idx="133">
                  <c:v>3.965725391442775</c:v>
                </c:pt>
                <c:pt idx="134">
                  <c:v>3.0664664215792685</c:v>
                </c:pt>
                <c:pt idx="135">
                  <c:v>2.0346023532058917</c:v>
                </c:pt>
                <c:pt idx="136">
                  <c:v>1.3608836931124473</c:v>
                </c:pt>
                <c:pt idx="137">
                  <c:v>0.87841033288452708</c:v>
                </c:pt>
                <c:pt idx="138">
                  <c:v>0.70361737743425423</c:v>
                </c:pt>
                <c:pt idx="139">
                  <c:v>0.96825826778281243</c:v>
                </c:pt>
                <c:pt idx="140">
                  <c:v>1.1805635767134792</c:v>
                </c:pt>
                <c:pt idx="141">
                  <c:v>1.0977018282941464</c:v>
                </c:pt>
                <c:pt idx="142">
                  <c:v>1.0715300783396406</c:v>
                </c:pt>
                <c:pt idx="143">
                  <c:v>1.1933104475122418</c:v>
                </c:pt>
                <c:pt idx="144">
                  <c:v>1.2631012783955973</c:v>
                </c:pt>
                <c:pt idx="145">
                  <c:v>1.2763462947819861</c:v>
                </c:pt>
                <c:pt idx="146">
                  <c:v>1.3392033262874907</c:v>
                </c:pt>
                <c:pt idx="147">
                  <c:v>1.2981234385180345</c:v>
                </c:pt>
                <c:pt idx="148">
                  <c:v>1.0187522966613394</c:v>
                </c:pt>
                <c:pt idx="149">
                  <c:v>0.61095326145177864</c:v>
                </c:pt>
                <c:pt idx="150">
                  <c:v>0.3637555383920672</c:v>
                </c:pt>
                <c:pt idx="151">
                  <c:v>0.2165764552864185</c:v>
                </c:pt>
                <c:pt idx="152">
                  <c:v>0.12894748267413031</c:v>
                </c:pt>
                <c:pt idx="153">
                  <c:v>7.6774057761752654E-2</c:v>
                </c:pt>
                <c:pt idx="154">
                  <c:v>4.5710515808211671E-2</c:v>
                </c:pt>
                <c:pt idx="155">
                  <c:v>0.30841382440075332</c:v>
                </c:pt>
                <c:pt idx="156">
                  <c:v>0.46482478000705174</c:v>
                </c:pt>
                <c:pt idx="157">
                  <c:v>0.27675208363346249</c:v>
                </c:pt>
                <c:pt idx="158">
                  <c:v>0.16477545752681483</c:v>
                </c:pt>
                <c:pt idx="159">
                  <c:v>9.81056801694421E-2</c:v>
                </c:pt>
                <c:pt idx="160">
                  <c:v>5.8411153129054913E-2</c:v>
                </c:pt>
                <c:pt idx="161">
                  <c:v>3.4777423732990198E-2</c:v>
                </c:pt>
                <c:pt idx="162">
                  <c:v>2.0706134645753719E-2</c:v>
                </c:pt>
                <c:pt idx="163">
                  <c:v>0.64642489317994556</c:v>
                </c:pt>
                <c:pt idx="164">
                  <c:v>1.4127482504302347</c:v>
                </c:pt>
                <c:pt idx="165">
                  <c:v>1.4731788109360153</c:v>
                </c:pt>
                <c:pt idx="166">
                  <c:v>1.5082487703154308</c:v>
                </c:pt>
                <c:pt idx="167">
                  <c:v>2.3169050954879484</c:v>
                </c:pt>
                <c:pt idx="168">
                  <c:v>3.2659748634976959</c:v>
                </c:pt>
                <c:pt idx="169">
                  <c:v>3.3580490490320196</c:v>
                </c:pt>
                <c:pt idx="170">
                  <c:v>2.6090680521214127</c:v>
                </c:pt>
                <c:pt idx="171">
                  <c:v>1.7830873784114027</c:v>
                </c:pt>
                <c:pt idx="172">
                  <c:v>1.3428703683866083</c:v>
                </c:pt>
                <c:pt idx="173">
                  <c:v>1.2460072993425892</c:v>
                </c:pt>
                <c:pt idx="174">
                  <c:v>1.4377649903053822</c:v>
                </c:pt>
                <c:pt idx="175">
                  <c:v>1.4986331078220541</c:v>
                </c:pt>
                <c:pt idx="176">
                  <c:v>1.2829371938400029</c:v>
                </c:pt>
                <c:pt idx="177">
                  <c:v>1.0600482880964412</c:v>
                </c:pt>
                <c:pt idx="178">
                  <c:v>0.85295309761086335</c:v>
                </c:pt>
                <c:pt idx="179">
                  <c:v>0.67140802899551011</c:v>
                </c:pt>
                <c:pt idx="180">
                  <c:v>0.78887371747564616</c:v>
                </c:pt>
                <c:pt idx="181">
                  <c:v>0.75652975445576831</c:v>
                </c:pt>
                <c:pt idx="182">
                  <c:v>0.4803799358315789</c:v>
                </c:pt>
                <c:pt idx="183">
                  <c:v>0.28601346979625647</c:v>
                </c:pt>
                <c:pt idx="184">
                  <c:v>0.17028959538721136</c:v>
                </c:pt>
                <c:pt idx="185">
                  <c:v>0.10138874339658706</c:v>
                </c:pt>
                <c:pt idx="186">
                  <c:v>6.0365856552566426E-2</c:v>
                </c:pt>
                <c:pt idx="187">
                  <c:v>3.5941234847651653E-2</c:v>
                </c:pt>
                <c:pt idx="188">
                  <c:v>2.1399056290192415E-2</c:v>
                </c:pt>
                <c:pt idx="189">
                  <c:v>1.2740786788541389E-2</c:v>
                </c:pt>
                <c:pt idx="190">
                  <c:v>7.5857386321035369E-3</c:v>
                </c:pt>
                <c:pt idx="191">
                  <c:v>4.5164738685008494E-3</c:v>
                </c:pt>
                <c:pt idx="192">
                  <c:v>0.23474881170025758</c:v>
                </c:pt>
                <c:pt idx="193">
                  <c:v>1.2753793542848251</c:v>
                </c:pt>
                <c:pt idx="194">
                  <c:v>2.0317478455683844</c:v>
                </c:pt>
                <c:pt idx="195">
                  <c:v>13.373590561973749</c:v>
                </c:pt>
                <c:pt idx="196">
                  <c:v>28.627606909092364</c:v>
                </c:pt>
                <c:pt idx="197">
                  <c:v>27.704751511162563</c:v>
                </c:pt>
                <c:pt idx="198">
                  <c:v>19.076775400785227</c:v>
                </c:pt>
                <c:pt idx="199">
                  <c:v>12.434077597286505</c:v>
                </c:pt>
                <c:pt idx="200">
                  <c:v>8.2161237381950372</c:v>
                </c:pt>
                <c:pt idx="201">
                  <c:v>7.7363452357704316</c:v>
                </c:pt>
                <c:pt idx="202">
                  <c:v>7.894375353175958</c:v>
                </c:pt>
                <c:pt idx="203">
                  <c:v>5.8159327329815858</c:v>
                </c:pt>
                <c:pt idx="204">
                  <c:v>3.9087754538582122</c:v>
                </c:pt>
                <c:pt idx="205">
                  <c:v>2.8933306964229404</c:v>
                </c:pt>
                <c:pt idx="206">
                  <c:v>2.1353117385119651</c:v>
                </c:pt>
                <c:pt idx="207">
                  <c:v>1.8534326254207167</c:v>
                </c:pt>
                <c:pt idx="208">
                  <c:v>6.8444389082279606</c:v>
                </c:pt>
                <c:pt idx="209">
                  <c:v>10.903008767942358</c:v>
                </c:pt>
                <c:pt idx="210">
                  <c:v>8.0114596213695073</c:v>
                </c:pt>
                <c:pt idx="211">
                  <c:v>4.8939845689288131</c:v>
                </c:pt>
                <c:pt idx="212">
                  <c:v>3.5065912750641326</c:v>
                </c:pt>
                <c:pt idx="213">
                  <c:v>3.2962952078212213</c:v>
                </c:pt>
                <c:pt idx="214">
                  <c:v>2.9948044746224958</c:v>
                </c:pt>
                <c:pt idx="215">
                  <c:v>2.4908489314868039</c:v>
                </c:pt>
                <c:pt idx="216">
                  <c:v>5.3790454644824512</c:v>
                </c:pt>
                <c:pt idx="217">
                  <c:v>7.7925636009744235</c:v>
                </c:pt>
                <c:pt idx="218">
                  <c:v>5.7488637440023433</c:v>
                </c:pt>
                <c:pt idx="219">
                  <c:v>3.4228167002055696</c:v>
                </c:pt>
                <c:pt idx="220">
                  <c:v>2.0717400249752749</c:v>
                </c:pt>
                <c:pt idx="221">
                  <c:v>1.297321974998684</c:v>
                </c:pt>
                <c:pt idx="222">
                  <c:v>1.090487263852572</c:v>
                </c:pt>
                <c:pt idx="223">
                  <c:v>0.98128100456631251</c:v>
                </c:pt>
                <c:pt idx="224">
                  <c:v>0.87719723408960182</c:v>
                </c:pt>
                <c:pt idx="225">
                  <c:v>0.77128604001537615</c:v>
                </c:pt>
                <c:pt idx="226">
                  <c:v>0.45921609138053948</c:v>
                </c:pt>
                <c:pt idx="227">
                  <c:v>0.40117577876249139</c:v>
                </c:pt>
                <c:pt idx="228">
                  <c:v>0.39139570509663646</c:v>
                </c:pt>
                <c:pt idx="229">
                  <c:v>0.25780969287064032</c:v>
                </c:pt>
                <c:pt idx="230">
                  <c:v>0.47799935923366377</c:v>
                </c:pt>
                <c:pt idx="231">
                  <c:v>1.2382263298547422</c:v>
                </c:pt>
                <c:pt idx="232">
                  <c:v>1.366355946430666</c:v>
                </c:pt>
                <c:pt idx="233">
                  <c:v>1.2109122116831197</c:v>
                </c:pt>
                <c:pt idx="234">
                  <c:v>1.3399409455710505</c:v>
                </c:pt>
                <c:pt idx="235">
                  <c:v>1.3023952576455136</c:v>
                </c:pt>
                <c:pt idx="236">
                  <c:v>2.884799684515178</c:v>
                </c:pt>
                <c:pt idx="237">
                  <c:v>4.2874696507584522</c:v>
                </c:pt>
                <c:pt idx="238">
                  <c:v>7.3098770018440282</c:v>
                </c:pt>
                <c:pt idx="239">
                  <c:v>26.967158887512831</c:v>
                </c:pt>
                <c:pt idx="240">
                  <c:v>40.520984450591165</c:v>
                </c:pt>
                <c:pt idx="241">
                  <c:v>30.297874182398186</c:v>
                </c:pt>
                <c:pt idx="242">
                  <c:v>18.347452570672743</c:v>
                </c:pt>
                <c:pt idx="243">
                  <c:v>10.92389207008881</c:v>
                </c:pt>
                <c:pt idx="244">
                  <c:v>6.9636614199321203</c:v>
                </c:pt>
                <c:pt idx="245">
                  <c:v>5.2325091834016293</c:v>
                </c:pt>
                <c:pt idx="246">
                  <c:v>3.9092631905122479</c:v>
                </c:pt>
                <c:pt idx="247">
                  <c:v>2.6523273284478472</c:v>
                </c:pt>
                <c:pt idx="248">
                  <c:v>2.0546326930156358</c:v>
                </c:pt>
                <c:pt idx="249">
                  <c:v>1.766617591803175</c:v>
                </c:pt>
                <c:pt idx="250">
                  <c:v>1.4698079201917125</c:v>
                </c:pt>
                <c:pt idx="251">
                  <c:v>1.274894547130673</c:v>
                </c:pt>
                <c:pt idx="252">
                  <c:v>1.335919795995959</c:v>
                </c:pt>
                <c:pt idx="253">
                  <c:v>1.4738267587466778</c:v>
                </c:pt>
                <c:pt idx="254">
                  <c:v>2.4961112331307915</c:v>
                </c:pt>
                <c:pt idx="255">
                  <c:v>3.0465195017643523</c:v>
                </c:pt>
                <c:pt idx="256">
                  <c:v>6.4361861401951215</c:v>
                </c:pt>
                <c:pt idx="257">
                  <c:v>9.2353637372702515</c:v>
                </c:pt>
                <c:pt idx="258">
                  <c:v>6.6199004106717476</c:v>
                </c:pt>
                <c:pt idx="259">
                  <c:v>4.23655797733407</c:v>
                </c:pt>
                <c:pt idx="260">
                  <c:v>3.1013589105185222</c:v>
                </c:pt>
                <c:pt idx="261">
                  <c:v>2.5250218026676738</c:v>
                </c:pt>
                <c:pt idx="262">
                  <c:v>1.8654729444918314</c:v>
                </c:pt>
                <c:pt idx="263">
                  <c:v>1.5197729103899649</c:v>
                </c:pt>
                <c:pt idx="264">
                  <c:v>1.5020799504635858</c:v>
                </c:pt>
                <c:pt idx="265">
                  <c:v>4.8533121723239594</c:v>
                </c:pt>
                <c:pt idx="266">
                  <c:v>7.8739136245653008</c:v>
                </c:pt>
                <c:pt idx="267">
                  <c:v>6.0546626498336025</c:v>
                </c:pt>
                <c:pt idx="268">
                  <c:v>3.8707768628216699</c:v>
                </c:pt>
                <c:pt idx="269">
                  <c:v>3.5219587080315287</c:v>
                </c:pt>
                <c:pt idx="270">
                  <c:v>3.5879088442331013</c:v>
                </c:pt>
                <c:pt idx="271">
                  <c:v>2.8445038334436732</c:v>
                </c:pt>
                <c:pt idx="272">
                  <c:v>2.1188570345430846</c:v>
                </c:pt>
                <c:pt idx="273">
                  <c:v>1.4819904838145717</c:v>
                </c:pt>
                <c:pt idx="274">
                  <c:v>1.4307074236524837</c:v>
                </c:pt>
                <c:pt idx="275">
                  <c:v>1.5803308135577272</c:v>
                </c:pt>
                <c:pt idx="276">
                  <c:v>2.1814886447529083</c:v>
                </c:pt>
                <c:pt idx="277">
                  <c:v>2.7096021320602852</c:v>
                </c:pt>
                <c:pt idx="278">
                  <c:v>2.3236018319244391</c:v>
                </c:pt>
                <c:pt idx="279">
                  <c:v>2.4000492405231104</c:v>
                </c:pt>
                <c:pt idx="280">
                  <c:v>8.3200372721881859</c:v>
                </c:pt>
                <c:pt idx="281">
                  <c:v>16.198812228330159</c:v>
                </c:pt>
                <c:pt idx="282">
                  <c:v>15.799801006017464</c:v>
                </c:pt>
                <c:pt idx="283">
                  <c:v>13.300027971189804</c:v>
                </c:pt>
                <c:pt idx="284">
                  <c:v>12.017773089598744</c:v>
                </c:pt>
                <c:pt idx="285">
                  <c:v>8.9237986550928579</c:v>
                </c:pt>
                <c:pt idx="286">
                  <c:v>6.1533809500453263</c:v>
                </c:pt>
                <c:pt idx="287">
                  <c:v>4.2272157287336478</c:v>
                </c:pt>
                <c:pt idx="288">
                  <c:v>2.9906297479082076</c:v>
                </c:pt>
                <c:pt idx="289">
                  <c:v>2.188589250447833</c:v>
                </c:pt>
                <c:pt idx="290">
                  <c:v>1.4719798270173081</c:v>
                </c:pt>
                <c:pt idx="291">
                  <c:v>0.90977741482730357</c:v>
                </c:pt>
                <c:pt idx="292">
                  <c:v>0.54167248827031433</c:v>
                </c:pt>
                <c:pt idx="293">
                  <c:v>0.32250645022293672</c:v>
                </c:pt>
                <c:pt idx="294">
                  <c:v>0.19201715554638726</c:v>
                </c:pt>
                <c:pt idx="295">
                  <c:v>0.1143251181445773</c:v>
                </c:pt>
                <c:pt idx="296">
                  <c:v>6.8068046324194539E-2</c:v>
                </c:pt>
                <c:pt idx="297">
                  <c:v>4.0527042574610803E-2</c:v>
                </c:pt>
                <c:pt idx="298">
                  <c:v>2.4129400923624231E-2</c:v>
                </c:pt>
                <c:pt idx="299">
                  <c:v>1.4366407019735249E-2</c:v>
                </c:pt>
                <c:pt idx="300">
                  <c:v>8.5536168639241093E-3</c:v>
                </c:pt>
                <c:pt idx="301">
                  <c:v>5.0927390094336351E-3</c:v>
                </c:pt>
                <c:pt idx="302">
                  <c:v>3.0321665128111115E-3</c:v>
                </c:pt>
                <c:pt idx="303">
                  <c:v>1.8053219975306704E-3</c:v>
                </c:pt>
                <c:pt idx="304">
                  <c:v>1.0748708888505426E-3</c:v>
                </c:pt>
                <c:pt idx="305">
                  <c:v>6.3996751232115172E-4</c:v>
                </c:pt>
                <c:pt idx="306">
                  <c:v>3.8103033682910663E-4</c:v>
                </c:pt>
                <c:pt idx="307">
                  <c:v>2.2686169967835087E-4</c:v>
                </c:pt>
                <c:pt idx="308">
                  <c:v>1.3507121561303145E-4</c:v>
                </c:pt>
                <c:pt idx="309">
                  <c:v>8.0420067878575718E-5</c:v>
                </c:pt>
                <c:pt idx="310">
                  <c:v>4.7881314225551122E-5</c:v>
                </c:pt>
                <c:pt idx="311">
                  <c:v>2.850806163739547E-5</c:v>
                </c:pt>
                <c:pt idx="312">
                  <c:v>1.6973418367197814E-5</c:v>
                </c:pt>
                <c:pt idx="313">
                  <c:v>1.010580567463123E-5</c:v>
                </c:pt>
                <c:pt idx="314">
                  <c:v>6.0168968986692843E-6</c:v>
                </c:pt>
                <c:pt idx="315">
                  <c:v>3.5824009935296064E-6</c:v>
                </c:pt>
                <c:pt idx="316">
                  <c:v>2.1329261735031938E-6</c:v>
                </c:pt>
                <c:pt idx="317">
                  <c:v>1.2699231799655816E-6</c:v>
                </c:pt>
                <c:pt idx="318">
                  <c:v>7.5609972020978634E-7</c:v>
                </c:pt>
                <c:pt idx="319">
                  <c:v>4.501743065409763E-7</c:v>
                </c:pt>
                <c:pt idx="320">
                  <c:v>2.6802933641268898E-7</c:v>
                </c:pt>
                <c:pt idx="321">
                  <c:v>1.59582019973162E-7</c:v>
                </c:pt>
                <c:pt idx="322">
                  <c:v>9.5013558737852562E-8</c:v>
                </c:pt>
                <c:pt idx="323">
                  <c:v>5.6570134564969096E-8</c:v>
                </c:pt>
                <c:pt idx="324">
                  <c:v>3.3681299460934592E-8</c:v>
                </c:pt>
                <c:pt idx="325">
                  <c:v>2.0053513078960321E-8</c:v>
                </c:pt>
                <c:pt idx="326">
                  <c:v>1.1939663648502055E-8</c:v>
                </c:pt>
                <c:pt idx="327">
                  <c:v>7.108757826025375E-9</c:v>
                </c:pt>
                <c:pt idx="328">
                  <c:v>4.2324842069916307E-9</c:v>
                </c:pt>
                <c:pt idx="329">
                  <c:v>2.5199792988938469E-9</c:v>
                </c:pt>
                <c:pt idx="330">
                  <c:v>0.897479687724835</c:v>
                </c:pt>
                <c:pt idx="331">
                  <c:v>1.9719699081138995</c:v>
                </c:pt>
                <c:pt idx="332">
                  <c:v>2.5131393671837263</c:v>
                </c:pt>
                <c:pt idx="333">
                  <c:v>2.8148170644285524</c:v>
                </c:pt>
                <c:pt idx="334">
                  <c:v>2.491830873534556</c:v>
                </c:pt>
                <c:pt idx="335">
                  <c:v>1.8726910434239838</c:v>
                </c:pt>
                <c:pt idx="336">
                  <c:v>1.4971724855172917</c:v>
                </c:pt>
                <c:pt idx="337">
                  <c:v>0</c:v>
                </c:pt>
                <c:pt idx="338">
                  <c:v>0</c:v>
                </c:pt>
                <c:pt idx="339">
                  <c:v>0</c:v>
                </c:pt>
                <c:pt idx="340">
                  <c:v>1.6724364987397307</c:v>
                </c:pt>
                <c:pt idx="341">
                  <c:v>3.643811548742609</c:v>
                </c:pt>
                <c:pt idx="342">
                  <c:v>3.6140947007557802</c:v>
                </c:pt>
                <c:pt idx="343">
                  <c:v>3.1811042511597445</c:v>
                </c:pt>
                <c:pt idx="344">
                  <c:v>2.7545221321452802</c:v>
                </c:pt>
                <c:pt idx="345">
                  <c:v>4.9492432868655731</c:v>
                </c:pt>
                <c:pt idx="346">
                  <c:v>7.290581883125598</c:v>
                </c:pt>
                <c:pt idx="347">
                  <c:v>6.1084680404927925</c:v>
                </c:pt>
                <c:pt idx="348">
                  <c:v>4.6284989100681164</c:v>
                </c:pt>
                <c:pt idx="349">
                  <c:v>3.6551681618052472</c:v>
                </c:pt>
                <c:pt idx="350">
                  <c:v>2.6968705955507861</c:v>
                </c:pt>
                <c:pt idx="351">
                  <c:v>2.6578831635921971</c:v>
                </c:pt>
                <c:pt idx="352">
                  <c:v>2.8763743931333172</c:v>
                </c:pt>
                <c:pt idx="353">
                  <c:v>2.3956707386175515</c:v>
                </c:pt>
                <c:pt idx="354">
                  <c:v>0</c:v>
                </c:pt>
                <c:pt idx="355">
                  <c:v>0.70763991189913089</c:v>
                </c:pt>
                <c:pt idx="356">
                  <c:v>1.9092290313182971</c:v>
                </c:pt>
                <c:pt idx="357">
                  <c:v>4.0704968254996894</c:v>
                </c:pt>
                <c:pt idx="358">
                  <c:v>5.3889997584962304</c:v>
                </c:pt>
                <c:pt idx="359">
                  <c:v>5.2190005217488844</c:v>
                </c:pt>
                <c:pt idx="360">
                  <c:v>4.7737740205463401</c:v>
                </c:pt>
                <c:pt idx="361">
                  <c:v>6.919635941076173</c:v>
                </c:pt>
                <c:pt idx="362">
                  <c:v>8.8749100899155557</c:v>
                </c:pt>
                <c:pt idx="363">
                  <c:v>7.0808977034908125</c:v>
                </c:pt>
                <c:pt idx="364">
                  <c:v>5.1769409170727814</c:v>
                </c:pt>
                <c:pt idx="365">
                  <c:v>3.8262539378306024</c:v>
                </c:pt>
                <c:pt idx="366">
                  <c:v>2.8340630203504391</c:v>
                </c:pt>
                <c:pt idx="367">
                  <c:v>2.1301923428630301</c:v>
                </c:pt>
                <c:pt idx="368">
                  <c:v>1.511180863615865</c:v>
                </c:pt>
                <c:pt idx="369">
                  <c:v>1.2044678301074427</c:v>
                </c:pt>
                <c:pt idx="370">
                  <c:v>0</c:v>
                </c:pt>
                <c:pt idx="371">
                  <c:v>0.12902145578475138</c:v>
                </c:pt>
                <c:pt idx="372">
                  <c:v>0.23376981693691315</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0.69088582806220378</c:v>
                </c:pt>
                <c:pt idx="389">
                  <c:v>3.590055949897144</c:v>
                </c:pt>
                <c:pt idx="390">
                  <c:v>7.9779027714861188</c:v>
                </c:pt>
                <c:pt idx="391">
                  <c:v>10.305468667841239</c:v>
                </c:pt>
                <c:pt idx="392">
                  <c:v>9.2264276157255392</c:v>
                </c:pt>
                <c:pt idx="393">
                  <c:v>6.972517314313226</c:v>
                </c:pt>
                <c:pt idx="394">
                  <c:v>5.0817795627115139</c:v>
                </c:pt>
                <c:pt idx="395">
                  <c:v>3.7688381131585178</c:v>
                </c:pt>
                <c:pt idx="396">
                  <c:v>2.9393960938531114</c:v>
                </c:pt>
                <c:pt idx="397">
                  <c:v>2.9898046179464557</c:v>
                </c:pt>
                <c:pt idx="398">
                  <c:v>3.1197583632616652</c:v>
                </c:pt>
                <c:pt idx="399">
                  <c:v>2.9443381819316965</c:v>
                </c:pt>
                <c:pt idx="400">
                  <c:v>3.0006689290343216</c:v>
                </c:pt>
                <c:pt idx="401">
                  <c:v>2.7548065229867782</c:v>
                </c:pt>
                <c:pt idx="402">
                  <c:v>2.4424559335070497</c:v>
                </c:pt>
                <c:pt idx="403">
                  <c:v>2.2246600723098418</c:v>
                </c:pt>
                <c:pt idx="404">
                  <c:v>2.002060887655928</c:v>
                </c:pt>
                <c:pt idx="405">
                  <c:v>1.746426225421849</c:v>
                </c:pt>
                <c:pt idx="406">
                  <c:v>1.5204552255845323</c:v>
                </c:pt>
                <c:pt idx="407">
                  <c:v>1.4838174206031469</c:v>
                </c:pt>
                <c:pt idx="408">
                  <c:v>1.6564317048198762</c:v>
                </c:pt>
                <c:pt idx="409">
                  <c:v>2.1800766501001023</c:v>
                </c:pt>
                <c:pt idx="410">
                  <c:v>2.6032574597002571</c:v>
                </c:pt>
                <c:pt idx="411">
                  <c:v>2.483149740856232</c:v>
                </c:pt>
                <c:pt idx="412">
                  <c:v>2.2650400610093424</c:v>
                </c:pt>
                <c:pt idx="413">
                  <c:v>2.0198243336996859</c:v>
                </c:pt>
                <c:pt idx="414">
                  <c:v>1.8617265009872301</c:v>
                </c:pt>
                <c:pt idx="415">
                  <c:v>1.6361765482870783</c:v>
                </c:pt>
                <c:pt idx="416">
                  <c:v>1.6323669170992323</c:v>
                </c:pt>
                <c:pt idx="417">
                  <c:v>2.6313887532935669</c:v>
                </c:pt>
                <c:pt idx="418">
                  <c:v>4.4073753719078388</c:v>
                </c:pt>
                <c:pt idx="419">
                  <c:v>5.2287477107166103</c:v>
                </c:pt>
                <c:pt idx="420">
                  <c:v>4.5643029805352411</c:v>
                </c:pt>
                <c:pt idx="421">
                  <c:v>3.8253553608382544</c:v>
                </c:pt>
                <c:pt idx="422">
                  <c:v>3.2616285606887168</c:v>
                </c:pt>
                <c:pt idx="423">
                  <c:v>2.5102156489141185</c:v>
                </c:pt>
                <c:pt idx="424">
                  <c:v>1.8517320104474526</c:v>
                </c:pt>
                <c:pt idx="425">
                  <c:v>1.3845967882273074</c:v>
                </c:pt>
                <c:pt idx="426">
                  <c:v>1.1522864333506542</c:v>
                </c:pt>
                <c:pt idx="427">
                  <c:v>0</c:v>
                </c:pt>
                <c:pt idx="428">
                  <c:v>0.45529244241125755</c:v>
                </c:pt>
                <c:pt idx="429">
                  <c:v>0.82330098045722577</c:v>
                </c:pt>
                <c:pt idx="430">
                  <c:v>0.65329037830400405</c:v>
                </c:pt>
                <c:pt idx="431">
                  <c:v>0.55301821818237973</c:v>
                </c:pt>
              </c:numCache>
            </c:numRef>
          </c:val>
          <c:smooth val="0"/>
          <c:extLst xmlns:c16r2="http://schemas.microsoft.com/office/drawing/2015/06/chart">
            <c:ext xmlns:c16="http://schemas.microsoft.com/office/drawing/2014/chart" uri="{C3380CC4-5D6E-409C-BE32-E72D297353CC}">
              <c16:uniqueId val="{00000001-B9CB-42A3-B4A2-EDC3FC3D1D37}"/>
            </c:ext>
          </c:extLst>
        </c:ser>
        <c:dLbls>
          <c:showLegendKey val="0"/>
          <c:showVal val="0"/>
          <c:showCatName val="0"/>
          <c:showSerName val="0"/>
          <c:showPercent val="0"/>
          <c:showBubbleSize val="0"/>
        </c:dLbls>
        <c:smooth val="0"/>
        <c:axId val="301928488"/>
        <c:axId val="301927312"/>
      </c:lineChart>
      <c:catAx>
        <c:axId val="301928488"/>
        <c:scaling>
          <c:orientation val="minMax"/>
        </c:scaling>
        <c:delete val="0"/>
        <c:axPos val="b"/>
        <c:numFmt formatCode="General" sourceLinked="1"/>
        <c:majorTickMark val="out"/>
        <c:minorTickMark val="none"/>
        <c:tickLblPos val="nextTo"/>
        <c:spPr>
          <a:ln w="3175">
            <a:solidFill>
              <a:srgbClr val="000000"/>
            </a:solidFill>
            <a:prstDash val="solid"/>
          </a:ln>
        </c:spPr>
        <c:txPr>
          <a:bodyPr rot="-2700000" vert="horz"/>
          <a:lstStyle/>
          <a:p>
            <a:pPr>
              <a:defRPr sz="1000" b="0" i="0" u="none" strike="noStrike" baseline="0">
                <a:solidFill>
                  <a:srgbClr val="000000"/>
                </a:solidFill>
                <a:latin typeface="Arial"/>
                <a:ea typeface="Arial"/>
                <a:cs typeface="Arial"/>
              </a:defRPr>
            </a:pPr>
            <a:endParaRPr lang="en-US"/>
          </a:p>
        </c:txPr>
        <c:crossAx val="301927312"/>
        <c:crosses val="autoZero"/>
        <c:auto val="1"/>
        <c:lblAlgn val="ctr"/>
        <c:lblOffset val="100"/>
        <c:tickLblSkip val="12"/>
        <c:tickMarkSkip val="12"/>
        <c:noMultiLvlLbl val="0"/>
      </c:catAx>
      <c:valAx>
        <c:axId val="301927312"/>
        <c:scaling>
          <c:orientation val="minMax"/>
          <c:max val="40"/>
        </c:scaling>
        <c:delete val="0"/>
        <c:axPos val="l"/>
        <c:majorGridlines>
          <c:spPr>
            <a:ln w="3175">
              <a:solidFill>
                <a:srgbClr val="000000"/>
              </a:solidFill>
              <a:prstDash val="solid"/>
            </a:ln>
          </c:spPr>
        </c:majorGridlines>
        <c:title>
          <c:tx>
            <c:rich>
              <a:bodyPr/>
              <a:lstStyle/>
              <a:p>
                <a:pPr>
                  <a:defRPr sz="1000" b="1" i="0" u="none" strike="noStrike" baseline="0">
                    <a:solidFill>
                      <a:srgbClr val="000000"/>
                    </a:solidFill>
                    <a:latin typeface="Arial"/>
                    <a:ea typeface="Arial"/>
                    <a:cs typeface="Arial"/>
                  </a:defRPr>
                </a:pPr>
                <a:r>
                  <a:rPr lang="en-ZA"/>
                  <a:t>Mm3/month</a:t>
                </a:r>
              </a:p>
            </c:rich>
          </c:tx>
          <c:layout>
            <c:manualLayout>
              <c:xMode val="edge"/>
              <c:yMode val="edge"/>
              <c:x val="9.9336661973544703E-3"/>
              <c:y val="0.38179347826086951"/>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301928488"/>
        <c:crosses val="autoZero"/>
        <c:crossBetween val="between"/>
      </c:valAx>
      <c:spPr>
        <a:solidFill>
          <a:srgbClr val="C0C0C0"/>
        </a:solidFill>
        <a:ln w="12700">
          <a:solidFill>
            <a:srgbClr val="808080"/>
          </a:solidFill>
          <a:prstDash val="solid"/>
        </a:ln>
      </c:spPr>
    </c:plotArea>
    <c:legend>
      <c:legendPos val="b"/>
      <c:layout>
        <c:manualLayout>
          <c:xMode val="edge"/>
          <c:yMode val="edge"/>
          <c:x val="0.43874172185430466"/>
          <c:y val="0.95788043478260865"/>
          <c:w val="0.3143446826091183"/>
          <c:h val="3.804365656738562E-2"/>
        </c:manualLayout>
      </c:layout>
      <c:overlay val="0"/>
      <c:spPr>
        <a:solidFill>
          <a:srgbClr val="FFFFFF"/>
        </a:solidFill>
        <a:ln w="3175">
          <a:solidFill>
            <a:srgbClr val="000000"/>
          </a:solidFill>
          <a:prstDash val="solid"/>
        </a:ln>
      </c:spPr>
      <c:txPr>
        <a:bodyPr/>
        <a:lstStyle/>
        <a:p>
          <a:pPr>
            <a:defRPr sz="920" b="0" i="0" u="none" strike="noStrike" baseline="0">
              <a:solidFill>
                <a:srgbClr val="000000"/>
              </a:solidFill>
              <a:latin typeface="Arial"/>
              <a:ea typeface="Arial"/>
              <a:cs typeface="Arial"/>
            </a:defRPr>
          </a:pPr>
          <a:endParaRPr lang="en-US"/>
        </a:p>
      </c:txPr>
    </c:legend>
    <c:plotVisOnly val="1"/>
    <c:dispBlanksAs val="gap"/>
    <c:showDLblsOverMax val="0"/>
  </c:chart>
  <c:spPr>
    <a:noFill/>
    <a:ln w="6350">
      <a:noFill/>
    </a:ln>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v>Inflow</c:v>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Sheet1!$A$842:$A$925</c:f>
              <c:numCache>
                <c:formatCode>General</c:formatCode>
                <c:ptCount val="84"/>
                <c:pt idx="0">
                  <c:v>1920</c:v>
                </c:pt>
                <c:pt idx="1">
                  <c:v>1921</c:v>
                </c:pt>
                <c:pt idx="2">
                  <c:v>1922</c:v>
                </c:pt>
                <c:pt idx="3">
                  <c:v>1923</c:v>
                </c:pt>
                <c:pt idx="4">
                  <c:v>1924</c:v>
                </c:pt>
                <c:pt idx="5">
                  <c:v>1925</c:v>
                </c:pt>
                <c:pt idx="6">
                  <c:v>1926</c:v>
                </c:pt>
                <c:pt idx="7">
                  <c:v>1927</c:v>
                </c:pt>
                <c:pt idx="8">
                  <c:v>1928</c:v>
                </c:pt>
                <c:pt idx="9">
                  <c:v>1929</c:v>
                </c:pt>
                <c:pt idx="10">
                  <c:v>1930</c:v>
                </c:pt>
                <c:pt idx="11">
                  <c:v>1931</c:v>
                </c:pt>
                <c:pt idx="12">
                  <c:v>1932</c:v>
                </c:pt>
                <c:pt idx="13">
                  <c:v>1933</c:v>
                </c:pt>
                <c:pt idx="14">
                  <c:v>1934</c:v>
                </c:pt>
                <c:pt idx="15">
                  <c:v>1935</c:v>
                </c:pt>
                <c:pt idx="16">
                  <c:v>1936</c:v>
                </c:pt>
                <c:pt idx="17">
                  <c:v>1937</c:v>
                </c:pt>
                <c:pt idx="18">
                  <c:v>1938</c:v>
                </c:pt>
                <c:pt idx="19">
                  <c:v>1939</c:v>
                </c:pt>
                <c:pt idx="20">
                  <c:v>1940</c:v>
                </c:pt>
                <c:pt idx="21">
                  <c:v>1941</c:v>
                </c:pt>
                <c:pt idx="22">
                  <c:v>1942</c:v>
                </c:pt>
                <c:pt idx="23">
                  <c:v>1943</c:v>
                </c:pt>
                <c:pt idx="24">
                  <c:v>1944</c:v>
                </c:pt>
                <c:pt idx="25">
                  <c:v>1945</c:v>
                </c:pt>
                <c:pt idx="26">
                  <c:v>1946</c:v>
                </c:pt>
                <c:pt idx="27">
                  <c:v>1947</c:v>
                </c:pt>
                <c:pt idx="28">
                  <c:v>1948</c:v>
                </c:pt>
                <c:pt idx="29">
                  <c:v>1949</c:v>
                </c:pt>
                <c:pt idx="30">
                  <c:v>1950</c:v>
                </c:pt>
                <c:pt idx="31">
                  <c:v>1951</c:v>
                </c:pt>
                <c:pt idx="32">
                  <c:v>1952</c:v>
                </c:pt>
                <c:pt idx="33">
                  <c:v>1953</c:v>
                </c:pt>
                <c:pt idx="34">
                  <c:v>1954</c:v>
                </c:pt>
                <c:pt idx="35">
                  <c:v>1955</c:v>
                </c:pt>
                <c:pt idx="36">
                  <c:v>1956</c:v>
                </c:pt>
                <c:pt idx="37">
                  <c:v>1957</c:v>
                </c:pt>
                <c:pt idx="38">
                  <c:v>1958</c:v>
                </c:pt>
                <c:pt idx="39">
                  <c:v>1959</c:v>
                </c:pt>
                <c:pt idx="40">
                  <c:v>1960</c:v>
                </c:pt>
                <c:pt idx="41">
                  <c:v>1961</c:v>
                </c:pt>
                <c:pt idx="42">
                  <c:v>1962</c:v>
                </c:pt>
                <c:pt idx="43">
                  <c:v>1963</c:v>
                </c:pt>
                <c:pt idx="44">
                  <c:v>1964</c:v>
                </c:pt>
                <c:pt idx="45">
                  <c:v>1965</c:v>
                </c:pt>
                <c:pt idx="46">
                  <c:v>1966</c:v>
                </c:pt>
                <c:pt idx="47">
                  <c:v>1967</c:v>
                </c:pt>
                <c:pt idx="48">
                  <c:v>1968</c:v>
                </c:pt>
                <c:pt idx="49">
                  <c:v>1969</c:v>
                </c:pt>
                <c:pt idx="50">
                  <c:v>1970</c:v>
                </c:pt>
                <c:pt idx="51">
                  <c:v>1971</c:v>
                </c:pt>
                <c:pt idx="52">
                  <c:v>1972</c:v>
                </c:pt>
                <c:pt idx="53">
                  <c:v>1973</c:v>
                </c:pt>
                <c:pt idx="54">
                  <c:v>1974</c:v>
                </c:pt>
                <c:pt idx="55">
                  <c:v>1975</c:v>
                </c:pt>
                <c:pt idx="56">
                  <c:v>1976</c:v>
                </c:pt>
                <c:pt idx="57">
                  <c:v>1977</c:v>
                </c:pt>
                <c:pt idx="58">
                  <c:v>1978</c:v>
                </c:pt>
                <c:pt idx="59">
                  <c:v>1979</c:v>
                </c:pt>
                <c:pt idx="60">
                  <c:v>1980</c:v>
                </c:pt>
                <c:pt idx="61">
                  <c:v>1981</c:v>
                </c:pt>
                <c:pt idx="62">
                  <c:v>1982</c:v>
                </c:pt>
                <c:pt idx="63">
                  <c:v>1983</c:v>
                </c:pt>
                <c:pt idx="64">
                  <c:v>1984</c:v>
                </c:pt>
                <c:pt idx="65">
                  <c:v>1985</c:v>
                </c:pt>
                <c:pt idx="66">
                  <c:v>1986</c:v>
                </c:pt>
                <c:pt idx="67">
                  <c:v>1987</c:v>
                </c:pt>
                <c:pt idx="68">
                  <c:v>1988</c:v>
                </c:pt>
                <c:pt idx="69">
                  <c:v>1989</c:v>
                </c:pt>
                <c:pt idx="70">
                  <c:v>1990</c:v>
                </c:pt>
                <c:pt idx="71">
                  <c:v>1991</c:v>
                </c:pt>
                <c:pt idx="72">
                  <c:v>1992</c:v>
                </c:pt>
                <c:pt idx="73">
                  <c:v>1993</c:v>
                </c:pt>
                <c:pt idx="74">
                  <c:v>1994</c:v>
                </c:pt>
                <c:pt idx="75">
                  <c:v>1995</c:v>
                </c:pt>
                <c:pt idx="76">
                  <c:v>1996</c:v>
                </c:pt>
                <c:pt idx="77">
                  <c:v>1997</c:v>
                </c:pt>
                <c:pt idx="78">
                  <c:v>1998</c:v>
                </c:pt>
                <c:pt idx="79">
                  <c:v>1999</c:v>
                </c:pt>
                <c:pt idx="80">
                  <c:v>2000</c:v>
                </c:pt>
                <c:pt idx="81">
                  <c:v>2001</c:v>
                </c:pt>
                <c:pt idx="82">
                  <c:v>2002</c:v>
                </c:pt>
                <c:pt idx="83">
                  <c:v>2003</c:v>
                </c:pt>
              </c:numCache>
            </c:numRef>
          </c:cat>
          <c:val>
            <c:numRef>
              <c:f>Sheet1!$C$422:$C$505</c:f>
              <c:numCache>
                <c:formatCode>General</c:formatCode>
                <c:ptCount val="84"/>
                <c:pt idx="0">
                  <c:v>0.95</c:v>
                </c:pt>
                <c:pt idx="1">
                  <c:v>0.74</c:v>
                </c:pt>
                <c:pt idx="2">
                  <c:v>0.54</c:v>
                </c:pt>
                <c:pt idx="3">
                  <c:v>1.1599999999999999</c:v>
                </c:pt>
                <c:pt idx="4">
                  <c:v>1.46</c:v>
                </c:pt>
                <c:pt idx="5">
                  <c:v>0.7</c:v>
                </c:pt>
                <c:pt idx="6">
                  <c:v>0.54</c:v>
                </c:pt>
                <c:pt idx="7">
                  <c:v>1.34</c:v>
                </c:pt>
                <c:pt idx="8">
                  <c:v>4.24</c:v>
                </c:pt>
                <c:pt idx="9">
                  <c:v>1.1299999999999999</c:v>
                </c:pt>
                <c:pt idx="10">
                  <c:v>1.05</c:v>
                </c:pt>
                <c:pt idx="11">
                  <c:v>1.46</c:v>
                </c:pt>
                <c:pt idx="12">
                  <c:v>0.47</c:v>
                </c:pt>
                <c:pt idx="13">
                  <c:v>6.28</c:v>
                </c:pt>
                <c:pt idx="14">
                  <c:v>1.97</c:v>
                </c:pt>
                <c:pt idx="15">
                  <c:v>1.74</c:v>
                </c:pt>
                <c:pt idx="16">
                  <c:v>1.17</c:v>
                </c:pt>
                <c:pt idx="17">
                  <c:v>1.27</c:v>
                </c:pt>
                <c:pt idx="18">
                  <c:v>1.93</c:v>
                </c:pt>
                <c:pt idx="19">
                  <c:v>8.74</c:v>
                </c:pt>
                <c:pt idx="20">
                  <c:v>0.67</c:v>
                </c:pt>
                <c:pt idx="21">
                  <c:v>1.42</c:v>
                </c:pt>
                <c:pt idx="22">
                  <c:v>3.49</c:v>
                </c:pt>
                <c:pt idx="23">
                  <c:v>5.59</c:v>
                </c:pt>
                <c:pt idx="24">
                  <c:v>0.77</c:v>
                </c:pt>
                <c:pt idx="25">
                  <c:v>0.74</c:v>
                </c:pt>
                <c:pt idx="26">
                  <c:v>7.67</c:v>
                </c:pt>
                <c:pt idx="27">
                  <c:v>0.7</c:v>
                </c:pt>
                <c:pt idx="28">
                  <c:v>1.02</c:v>
                </c:pt>
                <c:pt idx="29">
                  <c:v>1.1299999999999999</c:v>
                </c:pt>
                <c:pt idx="30">
                  <c:v>0.62</c:v>
                </c:pt>
                <c:pt idx="31">
                  <c:v>1.08</c:v>
                </c:pt>
                <c:pt idx="32">
                  <c:v>0.52</c:v>
                </c:pt>
                <c:pt idx="33">
                  <c:v>1.61</c:v>
                </c:pt>
                <c:pt idx="34">
                  <c:v>1.1599999999999999</c:v>
                </c:pt>
                <c:pt idx="35">
                  <c:v>1.95</c:v>
                </c:pt>
                <c:pt idx="36">
                  <c:v>1.37</c:v>
                </c:pt>
                <c:pt idx="37">
                  <c:v>1.1100000000000001</c:v>
                </c:pt>
                <c:pt idx="38">
                  <c:v>0.38</c:v>
                </c:pt>
                <c:pt idx="39">
                  <c:v>1.37</c:v>
                </c:pt>
                <c:pt idx="40">
                  <c:v>12.18</c:v>
                </c:pt>
                <c:pt idx="41">
                  <c:v>1.1499999999999999</c:v>
                </c:pt>
                <c:pt idx="42">
                  <c:v>37.83</c:v>
                </c:pt>
                <c:pt idx="43">
                  <c:v>0.95</c:v>
                </c:pt>
                <c:pt idx="44">
                  <c:v>1</c:v>
                </c:pt>
                <c:pt idx="45">
                  <c:v>0.62</c:v>
                </c:pt>
                <c:pt idx="46">
                  <c:v>1.24</c:v>
                </c:pt>
                <c:pt idx="47">
                  <c:v>0.81</c:v>
                </c:pt>
                <c:pt idx="48">
                  <c:v>1.4</c:v>
                </c:pt>
                <c:pt idx="49">
                  <c:v>0.86</c:v>
                </c:pt>
                <c:pt idx="50">
                  <c:v>8.74</c:v>
                </c:pt>
                <c:pt idx="51">
                  <c:v>1.56</c:v>
                </c:pt>
                <c:pt idx="52">
                  <c:v>0.57999999999999996</c:v>
                </c:pt>
                <c:pt idx="53">
                  <c:v>1.81</c:v>
                </c:pt>
                <c:pt idx="54">
                  <c:v>1.04</c:v>
                </c:pt>
                <c:pt idx="55">
                  <c:v>1.39</c:v>
                </c:pt>
                <c:pt idx="56">
                  <c:v>0.69</c:v>
                </c:pt>
                <c:pt idx="57">
                  <c:v>1.62</c:v>
                </c:pt>
                <c:pt idx="58">
                  <c:v>0.81</c:v>
                </c:pt>
                <c:pt idx="59">
                  <c:v>0.35</c:v>
                </c:pt>
                <c:pt idx="60">
                  <c:v>1.42</c:v>
                </c:pt>
                <c:pt idx="61">
                  <c:v>0.87</c:v>
                </c:pt>
                <c:pt idx="62">
                  <c:v>0.38</c:v>
                </c:pt>
                <c:pt idx="63">
                  <c:v>9.98</c:v>
                </c:pt>
                <c:pt idx="64">
                  <c:v>2.66</c:v>
                </c:pt>
                <c:pt idx="65">
                  <c:v>0.57999999999999996</c:v>
                </c:pt>
                <c:pt idx="66">
                  <c:v>3.48</c:v>
                </c:pt>
                <c:pt idx="67">
                  <c:v>1.06</c:v>
                </c:pt>
                <c:pt idx="68">
                  <c:v>1.1399999999999999</c:v>
                </c:pt>
                <c:pt idx="69">
                  <c:v>0.9</c:v>
                </c:pt>
                <c:pt idx="70">
                  <c:v>1.95</c:v>
                </c:pt>
                <c:pt idx="71">
                  <c:v>0.14000000000000001</c:v>
                </c:pt>
                <c:pt idx="72">
                  <c:v>0.19</c:v>
                </c:pt>
                <c:pt idx="73">
                  <c:v>0.28999999999999998</c:v>
                </c:pt>
                <c:pt idx="74">
                  <c:v>1.86</c:v>
                </c:pt>
                <c:pt idx="75">
                  <c:v>16.89</c:v>
                </c:pt>
                <c:pt idx="76">
                  <c:v>11.19</c:v>
                </c:pt>
                <c:pt idx="77">
                  <c:v>0.56000000000000005</c:v>
                </c:pt>
                <c:pt idx="78">
                  <c:v>0.39</c:v>
                </c:pt>
                <c:pt idx="79">
                  <c:v>1.33</c:v>
                </c:pt>
                <c:pt idx="80">
                  <c:v>0.82</c:v>
                </c:pt>
                <c:pt idx="81">
                  <c:v>4.28</c:v>
                </c:pt>
                <c:pt idx="82">
                  <c:v>0.9</c:v>
                </c:pt>
                <c:pt idx="83">
                  <c:v>2.13</c:v>
                </c:pt>
              </c:numCache>
            </c:numRef>
          </c:val>
          <c:smooth val="0"/>
          <c:extLst xmlns:c16r2="http://schemas.microsoft.com/office/drawing/2015/06/chart">
            <c:ext xmlns:c16="http://schemas.microsoft.com/office/drawing/2014/chart" uri="{C3380CC4-5D6E-409C-BE32-E72D297353CC}">
              <c16:uniqueId val="{00000000-B662-478D-A77D-3DBFCCE03429}"/>
            </c:ext>
          </c:extLst>
        </c:ser>
        <c:ser>
          <c:idx val="1"/>
          <c:order val="1"/>
          <c:tx>
            <c:v>Gw Inflow - Outlfow</c:v>
          </c:tx>
          <c:spPr>
            <a:ln w="28575" cap="rnd">
              <a:solidFill>
                <a:schemeClr val="accent2"/>
              </a:solidFill>
              <a:round/>
            </a:ln>
            <a:effectLst/>
          </c:spPr>
          <c:marker>
            <c:symbol val="circle"/>
            <c:size val="5"/>
            <c:spPr>
              <a:solidFill>
                <a:schemeClr val="accent2"/>
              </a:solidFill>
              <a:ln w="9525">
                <a:solidFill>
                  <a:schemeClr val="accent2"/>
                </a:solidFill>
              </a:ln>
              <a:effectLst/>
            </c:spPr>
          </c:marker>
          <c:trendline>
            <c:spPr>
              <a:ln w="19050" cap="rnd">
                <a:solidFill>
                  <a:schemeClr val="accent2"/>
                </a:solidFill>
                <a:prstDash val="sysDot"/>
              </a:ln>
              <a:effectLst/>
            </c:spPr>
            <c:trendlineType val="linear"/>
            <c:dispRSqr val="0"/>
            <c:dispEq val="0"/>
          </c:trendline>
          <c:cat>
            <c:numRef>
              <c:f>Sheet1!$A$842:$A$925</c:f>
              <c:numCache>
                <c:formatCode>General</c:formatCode>
                <c:ptCount val="84"/>
                <c:pt idx="0">
                  <c:v>1920</c:v>
                </c:pt>
                <c:pt idx="1">
                  <c:v>1921</c:v>
                </c:pt>
                <c:pt idx="2">
                  <c:v>1922</c:v>
                </c:pt>
                <c:pt idx="3">
                  <c:v>1923</c:v>
                </c:pt>
                <c:pt idx="4">
                  <c:v>1924</c:v>
                </c:pt>
                <c:pt idx="5">
                  <c:v>1925</c:v>
                </c:pt>
                <c:pt idx="6">
                  <c:v>1926</c:v>
                </c:pt>
                <c:pt idx="7">
                  <c:v>1927</c:v>
                </c:pt>
                <c:pt idx="8">
                  <c:v>1928</c:v>
                </c:pt>
                <c:pt idx="9">
                  <c:v>1929</c:v>
                </c:pt>
                <c:pt idx="10">
                  <c:v>1930</c:v>
                </c:pt>
                <c:pt idx="11">
                  <c:v>1931</c:v>
                </c:pt>
                <c:pt idx="12">
                  <c:v>1932</c:v>
                </c:pt>
                <c:pt idx="13">
                  <c:v>1933</c:v>
                </c:pt>
                <c:pt idx="14">
                  <c:v>1934</c:v>
                </c:pt>
                <c:pt idx="15">
                  <c:v>1935</c:v>
                </c:pt>
                <c:pt idx="16">
                  <c:v>1936</c:v>
                </c:pt>
                <c:pt idx="17">
                  <c:v>1937</c:v>
                </c:pt>
                <c:pt idx="18">
                  <c:v>1938</c:v>
                </c:pt>
                <c:pt idx="19">
                  <c:v>1939</c:v>
                </c:pt>
                <c:pt idx="20">
                  <c:v>1940</c:v>
                </c:pt>
                <c:pt idx="21">
                  <c:v>1941</c:v>
                </c:pt>
                <c:pt idx="22">
                  <c:v>1942</c:v>
                </c:pt>
                <c:pt idx="23">
                  <c:v>1943</c:v>
                </c:pt>
                <c:pt idx="24">
                  <c:v>1944</c:v>
                </c:pt>
                <c:pt idx="25">
                  <c:v>1945</c:v>
                </c:pt>
                <c:pt idx="26">
                  <c:v>1946</c:v>
                </c:pt>
                <c:pt idx="27">
                  <c:v>1947</c:v>
                </c:pt>
                <c:pt idx="28">
                  <c:v>1948</c:v>
                </c:pt>
                <c:pt idx="29">
                  <c:v>1949</c:v>
                </c:pt>
                <c:pt idx="30">
                  <c:v>1950</c:v>
                </c:pt>
                <c:pt idx="31">
                  <c:v>1951</c:v>
                </c:pt>
                <c:pt idx="32">
                  <c:v>1952</c:v>
                </c:pt>
                <c:pt idx="33">
                  <c:v>1953</c:v>
                </c:pt>
                <c:pt idx="34">
                  <c:v>1954</c:v>
                </c:pt>
                <c:pt idx="35">
                  <c:v>1955</c:v>
                </c:pt>
                <c:pt idx="36">
                  <c:v>1956</c:v>
                </c:pt>
                <c:pt idx="37">
                  <c:v>1957</c:v>
                </c:pt>
                <c:pt idx="38">
                  <c:v>1958</c:v>
                </c:pt>
                <c:pt idx="39">
                  <c:v>1959</c:v>
                </c:pt>
                <c:pt idx="40">
                  <c:v>1960</c:v>
                </c:pt>
                <c:pt idx="41">
                  <c:v>1961</c:v>
                </c:pt>
                <c:pt idx="42">
                  <c:v>1962</c:v>
                </c:pt>
                <c:pt idx="43">
                  <c:v>1963</c:v>
                </c:pt>
                <c:pt idx="44">
                  <c:v>1964</c:v>
                </c:pt>
                <c:pt idx="45">
                  <c:v>1965</c:v>
                </c:pt>
                <c:pt idx="46">
                  <c:v>1966</c:v>
                </c:pt>
                <c:pt idx="47">
                  <c:v>1967</c:v>
                </c:pt>
                <c:pt idx="48">
                  <c:v>1968</c:v>
                </c:pt>
                <c:pt idx="49">
                  <c:v>1969</c:v>
                </c:pt>
                <c:pt idx="50">
                  <c:v>1970</c:v>
                </c:pt>
                <c:pt idx="51">
                  <c:v>1971</c:v>
                </c:pt>
                <c:pt idx="52">
                  <c:v>1972</c:v>
                </c:pt>
                <c:pt idx="53">
                  <c:v>1973</c:v>
                </c:pt>
                <c:pt idx="54">
                  <c:v>1974</c:v>
                </c:pt>
                <c:pt idx="55">
                  <c:v>1975</c:v>
                </c:pt>
                <c:pt idx="56">
                  <c:v>1976</c:v>
                </c:pt>
                <c:pt idx="57">
                  <c:v>1977</c:v>
                </c:pt>
                <c:pt idx="58">
                  <c:v>1978</c:v>
                </c:pt>
                <c:pt idx="59">
                  <c:v>1979</c:v>
                </c:pt>
                <c:pt idx="60">
                  <c:v>1980</c:v>
                </c:pt>
                <c:pt idx="61">
                  <c:v>1981</c:v>
                </c:pt>
                <c:pt idx="62">
                  <c:v>1982</c:v>
                </c:pt>
                <c:pt idx="63">
                  <c:v>1983</c:v>
                </c:pt>
                <c:pt idx="64">
                  <c:v>1984</c:v>
                </c:pt>
                <c:pt idx="65">
                  <c:v>1985</c:v>
                </c:pt>
                <c:pt idx="66">
                  <c:v>1986</c:v>
                </c:pt>
                <c:pt idx="67">
                  <c:v>1987</c:v>
                </c:pt>
                <c:pt idx="68">
                  <c:v>1988</c:v>
                </c:pt>
                <c:pt idx="69">
                  <c:v>1989</c:v>
                </c:pt>
                <c:pt idx="70">
                  <c:v>1990</c:v>
                </c:pt>
                <c:pt idx="71">
                  <c:v>1991</c:v>
                </c:pt>
                <c:pt idx="72">
                  <c:v>1992</c:v>
                </c:pt>
                <c:pt idx="73">
                  <c:v>1993</c:v>
                </c:pt>
                <c:pt idx="74">
                  <c:v>1994</c:v>
                </c:pt>
                <c:pt idx="75">
                  <c:v>1995</c:v>
                </c:pt>
                <c:pt idx="76">
                  <c:v>1996</c:v>
                </c:pt>
                <c:pt idx="77">
                  <c:v>1997</c:v>
                </c:pt>
                <c:pt idx="78">
                  <c:v>1998</c:v>
                </c:pt>
                <c:pt idx="79">
                  <c:v>1999</c:v>
                </c:pt>
                <c:pt idx="80">
                  <c:v>2000</c:v>
                </c:pt>
                <c:pt idx="81">
                  <c:v>2001</c:v>
                </c:pt>
                <c:pt idx="82">
                  <c:v>2002</c:v>
                </c:pt>
                <c:pt idx="83">
                  <c:v>2003</c:v>
                </c:pt>
              </c:numCache>
            </c:numRef>
          </c:cat>
          <c:val>
            <c:numRef>
              <c:f>Sheet1!$F$422:$F$505</c:f>
              <c:numCache>
                <c:formatCode>General</c:formatCode>
                <c:ptCount val="84"/>
                <c:pt idx="0">
                  <c:v>0.74651971365421732</c:v>
                </c:pt>
                <c:pt idx="1">
                  <c:v>0.74646733213582483</c:v>
                </c:pt>
                <c:pt idx="2">
                  <c:v>0.70936727743141914</c:v>
                </c:pt>
                <c:pt idx="3">
                  <c:v>0.74014962913125892</c:v>
                </c:pt>
                <c:pt idx="4">
                  <c:v>0.9817003562729133</c:v>
                </c:pt>
                <c:pt idx="5">
                  <c:v>0.75752241379787666</c:v>
                </c:pt>
                <c:pt idx="6">
                  <c:v>0.61705694754004381</c:v>
                </c:pt>
                <c:pt idx="7">
                  <c:v>0.74325145493881506</c:v>
                </c:pt>
                <c:pt idx="8">
                  <c:v>0.89987647808307403</c:v>
                </c:pt>
                <c:pt idx="9">
                  <c:v>0.78103306889895086</c:v>
                </c:pt>
                <c:pt idx="10">
                  <c:v>0.77576597909207456</c:v>
                </c:pt>
                <c:pt idx="11">
                  <c:v>0.94084828267020826</c:v>
                </c:pt>
                <c:pt idx="12">
                  <c:v>0.67370610751122062</c:v>
                </c:pt>
                <c:pt idx="13">
                  <c:v>0.91127184729999067</c:v>
                </c:pt>
                <c:pt idx="14">
                  <c:v>0.80348451045596714</c:v>
                </c:pt>
                <c:pt idx="15">
                  <c:v>0.86622630684369728</c:v>
                </c:pt>
                <c:pt idx="16">
                  <c:v>0.94372689254164943</c:v>
                </c:pt>
                <c:pt idx="17">
                  <c:v>0.88170786774143428</c:v>
                </c:pt>
                <c:pt idx="18">
                  <c:v>0.9549532104480426</c:v>
                </c:pt>
                <c:pt idx="19">
                  <c:v>0.93000415627213107</c:v>
                </c:pt>
                <c:pt idx="20">
                  <c:v>0.78717687058827535</c:v>
                </c:pt>
                <c:pt idx="21">
                  <c:v>0.88868610264749781</c:v>
                </c:pt>
                <c:pt idx="22">
                  <c:v>0.97696673565384007</c:v>
                </c:pt>
                <c:pt idx="23">
                  <c:v>0.84174230037801245</c:v>
                </c:pt>
                <c:pt idx="24">
                  <c:v>0.90753633069535689</c:v>
                </c:pt>
                <c:pt idx="25">
                  <c:v>0.73093179518550389</c:v>
                </c:pt>
                <c:pt idx="26">
                  <c:v>0.95153922911471234</c:v>
                </c:pt>
                <c:pt idx="27">
                  <c:v>0.8933492318677696</c:v>
                </c:pt>
                <c:pt idx="28">
                  <c:v>0.80554266088134141</c:v>
                </c:pt>
                <c:pt idx="29">
                  <c:v>0.99007236515500541</c:v>
                </c:pt>
                <c:pt idx="30">
                  <c:v>0.69190811466603619</c:v>
                </c:pt>
                <c:pt idx="31">
                  <c:v>0.78797865020708358</c:v>
                </c:pt>
                <c:pt idx="32">
                  <c:v>0.77269089303965799</c:v>
                </c:pt>
                <c:pt idx="33">
                  <c:v>1.0209816490920927</c:v>
                </c:pt>
                <c:pt idx="34">
                  <c:v>0.97878677188989971</c:v>
                </c:pt>
                <c:pt idx="35">
                  <c:v>1.0140433359617682</c:v>
                </c:pt>
                <c:pt idx="36">
                  <c:v>1.1188051294718917</c:v>
                </c:pt>
                <c:pt idx="37">
                  <c:v>1.0144047681801014</c:v>
                </c:pt>
                <c:pt idx="38">
                  <c:v>0.73704616010911628</c:v>
                </c:pt>
                <c:pt idx="39">
                  <c:v>0.95010188783346372</c:v>
                </c:pt>
                <c:pt idx="40">
                  <c:v>1.1044468513318686</c:v>
                </c:pt>
                <c:pt idx="41">
                  <c:v>0.98687284430776678</c:v>
                </c:pt>
                <c:pt idx="42">
                  <c:v>0.97841995449932162</c:v>
                </c:pt>
                <c:pt idx="43">
                  <c:v>0.93276846432976024</c:v>
                </c:pt>
                <c:pt idx="44">
                  <c:v>0.78801028358018133</c:v>
                </c:pt>
                <c:pt idx="45">
                  <c:v>0.93858189594156516</c:v>
                </c:pt>
                <c:pt idx="46">
                  <c:v>0.95142035002368719</c:v>
                </c:pt>
                <c:pt idx="47">
                  <c:v>0.95366798636575323</c:v>
                </c:pt>
                <c:pt idx="48">
                  <c:v>0.97726948404604663</c:v>
                </c:pt>
                <c:pt idx="49">
                  <c:v>0.92578044864618669</c:v>
                </c:pt>
                <c:pt idx="50">
                  <c:v>1.1242279192081182</c:v>
                </c:pt>
                <c:pt idx="51">
                  <c:v>1.1577717791852988</c:v>
                </c:pt>
                <c:pt idx="52">
                  <c:v>0.80319572091730329</c:v>
                </c:pt>
                <c:pt idx="53">
                  <c:v>1.0488480381615368</c:v>
                </c:pt>
                <c:pt idx="54">
                  <c:v>1.0854448695000747</c:v>
                </c:pt>
                <c:pt idx="55">
                  <c:v>1.1622656279708417</c:v>
                </c:pt>
                <c:pt idx="56">
                  <c:v>1.0922776478539844</c:v>
                </c:pt>
                <c:pt idx="57">
                  <c:v>1.0550506153265113</c:v>
                </c:pt>
                <c:pt idx="58">
                  <c:v>0.89969357054700028</c:v>
                </c:pt>
                <c:pt idx="59">
                  <c:v>0.85951694364281817</c:v>
                </c:pt>
                <c:pt idx="60">
                  <c:v>0.89890606358403979</c:v>
                </c:pt>
                <c:pt idx="61">
                  <c:v>1.0529098126734986</c:v>
                </c:pt>
                <c:pt idx="62">
                  <c:v>0.69449132156368965</c:v>
                </c:pt>
                <c:pt idx="63">
                  <c:v>1.2346053167044029</c:v>
                </c:pt>
                <c:pt idx="64">
                  <c:v>1.097128074467081</c:v>
                </c:pt>
                <c:pt idx="65">
                  <c:v>0.89700912124016052</c:v>
                </c:pt>
                <c:pt idx="66">
                  <c:v>1.0695105870232384</c:v>
                </c:pt>
                <c:pt idx="67">
                  <c:v>1.09882763465647</c:v>
                </c:pt>
                <c:pt idx="68">
                  <c:v>1.1463864070705279</c:v>
                </c:pt>
                <c:pt idx="69">
                  <c:v>1.1811032612015882</c:v>
                </c:pt>
                <c:pt idx="70">
                  <c:v>1.2829059128787421</c:v>
                </c:pt>
                <c:pt idx="71">
                  <c:v>0.81537124004223061</c:v>
                </c:pt>
                <c:pt idx="72">
                  <c:v>0.67624393332264954</c:v>
                </c:pt>
                <c:pt idx="73">
                  <c:v>0.86794213789693619</c:v>
                </c:pt>
                <c:pt idx="74">
                  <c:v>1.0857275683424727</c:v>
                </c:pt>
                <c:pt idx="75">
                  <c:v>1.331971661523798</c:v>
                </c:pt>
                <c:pt idx="76">
                  <c:v>1.2520810349809397</c:v>
                </c:pt>
                <c:pt idx="77">
                  <c:v>1.0982144214624916</c:v>
                </c:pt>
                <c:pt idx="78">
                  <c:v>0.97895076785049917</c:v>
                </c:pt>
                <c:pt idx="79">
                  <c:v>1.2805306783439208</c:v>
                </c:pt>
                <c:pt idx="80">
                  <c:v>1.2859722078618632</c:v>
                </c:pt>
                <c:pt idx="81">
                  <c:v>1.1560922473413366</c:v>
                </c:pt>
                <c:pt idx="82">
                  <c:v>1.0106124142359736</c:v>
                </c:pt>
                <c:pt idx="83">
                  <c:v>1.1928231326570453</c:v>
                </c:pt>
              </c:numCache>
            </c:numRef>
          </c:val>
          <c:smooth val="0"/>
          <c:extLst xmlns:c16r2="http://schemas.microsoft.com/office/drawing/2015/06/chart">
            <c:ext xmlns:c16="http://schemas.microsoft.com/office/drawing/2014/chart" uri="{C3380CC4-5D6E-409C-BE32-E72D297353CC}">
              <c16:uniqueId val="{00000002-B662-478D-A77D-3DBFCCE03429}"/>
            </c:ext>
          </c:extLst>
        </c:ser>
        <c:dLbls>
          <c:showLegendKey val="0"/>
          <c:showVal val="0"/>
          <c:showCatName val="0"/>
          <c:showSerName val="0"/>
          <c:showPercent val="0"/>
          <c:showBubbleSize val="0"/>
        </c:dLbls>
        <c:marker val="1"/>
        <c:smooth val="0"/>
        <c:axId val="301922608"/>
        <c:axId val="301927704"/>
      </c:lineChart>
      <c:catAx>
        <c:axId val="3019226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01927704"/>
        <c:crossesAt val="0.1"/>
        <c:auto val="1"/>
        <c:lblAlgn val="ctr"/>
        <c:lblOffset val="100"/>
        <c:noMultiLvlLbl val="0"/>
      </c:catAx>
      <c:valAx>
        <c:axId val="301927704"/>
        <c:scaling>
          <c:logBase val="10"/>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sz="1800"/>
                  <a:t>Mm3/month</a:t>
                </a:r>
              </a:p>
            </c:rich>
          </c:tx>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30192260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6131431706193551E-2"/>
          <c:y val="1.950396737467704E-2"/>
          <c:w val="0.89543750405086797"/>
          <c:h val="0.85326086956521741"/>
        </c:manualLayout>
      </c:layout>
      <c:lineChart>
        <c:grouping val="standard"/>
        <c:varyColors val="0"/>
        <c:ser>
          <c:idx val="0"/>
          <c:order val="0"/>
          <c:tx>
            <c:v>Lake level</c:v>
          </c:tx>
          <c:spPr>
            <a:ln w="12700">
              <a:solidFill>
                <a:srgbClr val="000080"/>
              </a:solidFill>
              <a:prstDash val="solid"/>
            </a:ln>
          </c:spPr>
          <c:marker>
            <c:symbol val="none"/>
          </c:marker>
          <c:cat>
            <c:numRef>
              <c:f>lakes!$A$707:$A$1057</c:f>
              <c:numCache>
                <c:formatCode>General</c:formatCode>
                <c:ptCount val="351"/>
                <c:pt idx="3">
                  <c:v>1975</c:v>
                </c:pt>
                <c:pt idx="15">
                  <c:v>1976</c:v>
                </c:pt>
                <c:pt idx="27">
                  <c:v>1977</c:v>
                </c:pt>
                <c:pt idx="39">
                  <c:v>1978</c:v>
                </c:pt>
                <c:pt idx="51">
                  <c:v>1979</c:v>
                </c:pt>
                <c:pt idx="63">
                  <c:v>1980</c:v>
                </c:pt>
                <c:pt idx="75">
                  <c:v>1981</c:v>
                </c:pt>
                <c:pt idx="87">
                  <c:v>1982</c:v>
                </c:pt>
                <c:pt idx="99">
                  <c:v>1983</c:v>
                </c:pt>
                <c:pt idx="111">
                  <c:v>1984</c:v>
                </c:pt>
                <c:pt idx="123">
                  <c:v>1985</c:v>
                </c:pt>
                <c:pt idx="135">
                  <c:v>1986</c:v>
                </c:pt>
                <c:pt idx="147">
                  <c:v>1987</c:v>
                </c:pt>
                <c:pt idx="159">
                  <c:v>1988</c:v>
                </c:pt>
                <c:pt idx="171">
                  <c:v>1989</c:v>
                </c:pt>
                <c:pt idx="183">
                  <c:v>1990</c:v>
                </c:pt>
                <c:pt idx="195">
                  <c:v>1991</c:v>
                </c:pt>
                <c:pt idx="207">
                  <c:v>1992</c:v>
                </c:pt>
                <c:pt idx="219">
                  <c:v>1993</c:v>
                </c:pt>
                <c:pt idx="231">
                  <c:v>1994</c:v>
                </c:pt>
                <c:pt idx="243">
                  <c:v>1995</c:v>
                </c:pt>
                <c:pt idx="255">
                  <c:v>1996</c:v>
                </c:pt>
                <c:pt idx="267">
                  <c:v>1997</c:v>
                </c:pt>
                <c:pt idx="279">
                  <c:v>1998</c:v>
                </c:pt>
                <c:pt idx="291">
                  <c:v>1999</c:v>
                </c:pt>
                <c:pt idx="303">
                  <c:v>2000</c:v>
                </c:pt>
                <c:pt idx="315">
                  <c:v>2001</c:v>
                </c:pt>
                <c:pt idx="327">
                  <c:v>2002</c:v>
                </c:pt>
                <c:pt idx="339">
                  <c:v>2003</c:v>
                </c:pt>
              </c:numCache>
            </c:numRef>
          </c:cat>
          <c:val>
            <c:numRef>
              <c:f>LAKES2!$V$707:$V$1054</c:f>
              <c:numCache>
                <c:formatCode>General</c:formatCode>
                <c:ptCount val="348"/>
                <c:pt idx="0">
                  <c:v>0.99739808264454954</c:v>
                </c:pt>
                <c:pt idx="1">
                  <c:v>0.85585935625669696</c:v>
                </c:pt>
                <c:pt idx="2">
                  <c:v>0.77779612593698322</c:v>
                </c:pt>
                <c:pt idx="3">
                  <c:v>1.4514252271888735</c:v>
                </c:pt>
                <c:pt idx="4">
                  <c:v>1.2937643101020149</c:v>
                </c:pt>
                <c:pt idx="5">
                  <c:v>2.6117961082994157</c:v>
                </c:pt>
                <c:pt idx="6">
                  <c:v>2.8706208261460757</c:v>
                </c:pt>
                <c:pt idx="7">
                  <c:v>2.5947613132421057</c:v>
                </c:pt>
                <c:pt idx="8">
                  <c:v>1.9329851246470855</c:v>
                </c:pt>
                <c:pt idx="9">
                  <c:v>1.4512961672402944</c:v>
                </c:pt>
                <c:pt idx="10">
                  <c:v>1.1472598846031585</c:v>
                </c:pt>
                <c:pt idx="11">
                  <c:v>0.88671946752742803</c:v>
                </c:pt>
                <c:pt idx="12">
                  <c:v>0.79162160118113345</c:v>
                </c:pt>
                <c:pt idx="13">
                  <c:v>0.69592808330241862</c:v>
                </c:pt>
                <c:pt idx="14">
                  <c:v>0.65130045917371515</c:v>
                </c:pt>
                <c:pt idx="15">
                  <c:v>0.56838534496584781</c:v>
                </c:pt>
                <c:pt idx="16">
                  <c:v>3.005987432783134</c:v>
                </c:pt>
                <c:pt idx="17">
                  <c:v>3.7451157616408146</c:v>
                </c:pt>
                <c:pt idx="18">
                  <c:v>2.7926794865215046</c:v>
                </c:pt>
                <c:pt idx="19">
                  <c:v>1.9026951930522435</c:v>
                </c:pt>
                <c:pt idx="20">
                  <c:v>1.3032990968384019</c:v>
                </c:pt>
                <c:pt idx="21">
                  <c:v>0.93781984836463239</c:v>
                </c:pt>
                <c:pt idx="22">
                  <c:v>0.7229730674467747</c:v>
                </c:pt>
                <c:pt idx="23">
                  <c:v>0.58309150920593877</c:v>
                </c:pt>
                <c:pt idx="24">
                  <c:v>0.46272148171511135</c:v>
                </c:pt>
                <c:pt idx="25">
                  <c:v>0.45522088330183286</c:v>
                </c:pt>
                <c:pt idx="26">
                  <c:v>0.4651310538236863</c:v>
                </c:pt>
                <c:pt idx="27">
                  <c:v>0.97462012911980511</c:v>
                </c:pt>
                <c:pt idx="28">
                  <c:v>0.95306598671348963</c:v>
                </c:pt>
                <c:pt idx="29">
                  <c:v>0.78176704139862452</c:v>
                </c:pt>
                <c:pt idx="30">
                  <c:v>1.2024868209659252</c:v>
                </c:pt>
                <c:pt idx="31">
                  <c:v>1.1033265299889941</c:v>
                </c:pt>
                <c:pt idx="32">
                  <c:v>0.94451923651672587</c:v>
                </c:pt>
                <c:pt idx="33">
                  <c:v>0.90347296000461075</c:v>
                </c:pt>
                <c:pt idx="34">
                  <c:v>0.84757760965314155</c:v>
                </c:pt>
                <c:pt idx="35">
                  <c:v>0.7699346517061213</c:v>
                </c:pt>
                <c:pt idx="36">
                  <c:v>1.0757907848975918</c:v>
                </c:pt>
                <c:pt idx="37">
                  <c:v>1.0079742611639269</c:v>
                </c:pt>
                <c:pt idx="38">
                  <c:v>0.76156295362826099</c:v>
                </c:pt>
                <c:pt idx="39">
                  <c:v>0.61256162376486223</c:v>
                </c:pt>
                <c:pt idx="40">
                  <c:v>0.46718775611254759</c:v>
                </c:pt>
                <c:pt idx="41">
                  <c:v>0.42096793291312851</c:v>
                </c:pt>
                <c:pt idx="42">
                  <c:v>0.40634760336418507</c:v>
                </c:pt>
                <c:pt idx="43">
                  <c:v>0.4865459750516084</c:v>
                </c:pt>
                <c:pt idx="44">
                  <c:v>0.49455434167350265</c:v>
                </c:pt>
                <c:pt idx="45">
                  <c:v>0.50893836356698285</c:v>
                </c:pt>
                <c:pt idx="46">
                  <c:v>0.51627112449973933</c:v>
                </c:pt>
                <c:pt idx="47">
                  <c:v>0.56234686487694829</c:v>
                </c:pt>
                <c:pt idx="48">
                  <c:v>0.58282161123540155</c:v>
                </c:pt>
                <c:pt idx="49">
                  <c:v>0.64428807392754228</c:v>
                </c:pt>
                <c:pt idx="50">
                  <c:v>0.68411743083603871</c:v>
                </c:pt>
                <c:pt idx="51">
                  <c:v>0.71564276748007116</c:v>
                </c:pt>
                <c:pt idx="52">
                  <c:v>0.65774867910684254</c:v>
                </c:pt>
                <c:pt idx="53">
                  <c:v>0.58958180543934879</c:v>
                </c:pt>
                <c:pt idx="54">
                  <c:v>0.55625818342130129</c:v>
                </c:pt>
                <c:pt idx="55">
                  <c:v>0.51046612951620629</c:v>
                </c:pt>
                <c:pt idx="56">
                  <c:v>0.48694278789508444</c:v>
                </c:pt>
                <c:pt idx="57">
                  <c:v>0.42667587214169156</c:v>
                </c:pt>
                <c:pt idx="58">
                  <c:v>0.37131252435877266</c:v>
                </c:pt>
                <c:pt idx="59">
                  <c:v>0.42296625901877544</c:v>
                </c:pt>
                <c:pt idx="60">
                  <c:v>0.37083809706085341</c:v>
                </c:pt>
                <c:pt idx="61">
                  <c:v>0.33428792800597812</c:v>
                </c:pt>
                <c:pt idx="62">
                  <c:v>0.22957782893030004</c:v>
                </c:pt>
                <c:pt idx="63">
                  <c:v>0.24044473013133638</c:v>
                </c:pt>
                <c:pt idx="64">
                  <c:v>0.17094672982647829</c:v>
                </c:pt>
                <c:pt idx="65">
                  <c:v>8.7091571358860462E-2</c:v>
                </c:pt>
                <c:pt idx="66">
                  <c:v>4.5135918293090674E-2</c:v>
                </c:pt>
                <c:pt idx="67">
                  <c:v>0.18823494919583236</c:v>
                </c:pt>
                <c:pt idx="68">
                  <c:v>0.29630056079363698</c:v>
                </c:pt>
                <c:pt idx="69">
                  <c:v>0.33001737076070919</c:v>
                </c:pt>
                <c:pt idx="70">
                  <c:v>0.40422592104754773</c:v>
                </c:pt>
                <c:pt idx="71">
                  <c:v>0.74730592729492629</c:v>
                </c:pt>
                <c:pt idx="72">
                  <c:v>1.0158893318639017</c:v>
                </c:pt>
                <c:pt idx="73">
                  <c:v>1.1609811301778914</c:v>
                </c:pt>
                <c:pt idx="74">
                  <c:v>1.1040218693930692</c:v>
                </c:pt>
                <c:pt idx="75">
                  <c:v>1.0927754509102641</c:v>
                </c:pt>
                <c:pt idx="76">
                  <c:v>1.0564252134619951</c:v>
                </c:pt>
                <c:pt idx="77">
                  <c:v>1.1137549002363192</c:v>
                </c:pt>
                <c:pt idx="78">
                  <c:v>1.1775262283660173</c:v>
                </c:pt>
                <c:pt idx="79">
                  <c:v>1.2107959472646115</c:v>
                </c:pt>
                <c:pt idx="80">
                  <c:v>1.1695559756929093</c:v>
                </c:pt>
                <c:pt idx="81">
                  <c:v>1.1665412726474789</c:v>
                </c:pt>
                <c:pt idx="82">
                  <c:v>1.0973426585531103</c:v>
                </c:pt>
                <c:pt idx="83">
                  <c:v>1.0726637943448747</c:v>
                </c:pt>
                <c:pt idx="84">
                  <c:v>1.1012700655499175</c:v>
                </c:pt>
                <c:pt idx="85">
                  <c:v>1.0348752353574227</c:v>
                </c:pt>
                <c:pt idx="86">
                  <c:v>0.92125444711297233</c:v>
                </c:pt>
                <c:pt idx="87">
                  <c:v>0.8235703409216637</c:v>
                </c:pt>
                <c:pt idx="88">
                  <c:v>0.75604448461524487</c:v>
                </c:pt>
                <c:pt idx="89">
                  <c:v>0.62764545994071408</c:v>
                </c:pt>
                <c:pt idx="90">
                  <c:v>0.49963189840056993</c:v>
                </c:pt>
                <c:pt idx="91">
                  <c:v>0.42671092818223488</c:v>
                </c:pt>
                <c:pt idx="92">
                  <c:v>0.3812680901399299</c:v>
                </c:pt>
                <c:pt idx="93">
                  <c:v>0.38672813488570984</c:v>
                </c:pt>
                <c:pt idx="94">
                  <c:v>0.42416641850136316</c:v>
                </c:pt>
                <c:pt idx="95">
                  <c:v>0.39327942568733298</c:v>
                </c:pt>
                <c:pt idx="96">
                  <c:v>0.41816666623122623</c:v>
                </c:pt>
                <c:pt idx="97">
                  <c:v>0.73550737085878892</c:v>
                </c:pt>
                <c:pt idx="98">
                  <c:v>0.824815436847112</c:v>
                </c:pt>
                <c:pt idx="99">
                  <c:v>4.1545476587294594</c:v>
                </c:pt>
                <c:pt idx="100">
                  <c:v>5.5591118083715427</c:v>
                </c:pt>
                <c:pt idx="101">
                  <c:v>4.5194586480990324</c:v>
                </c:pt>
                <c:pt idx="102">
                  <c:v>3.5928895689705143</c:v>
                </c:pt>
                <c:pt idx="103">
                  <c:v>3.628931264427151</c:v>
                </c:pt>
                <c:pt idx="104">
                  <c:v>3.7724898776924194</c:v>
                </c:pt>
                <c:pt idx="105">
                  <c:v>4.5403897509483793</c:v>
                </c:pt>
                <c:pt idx="106">
                  <c:v>4.6825788651090283</c:v>
                </c:pt>
                <c:pt idx="107">
                  <c:v>4.6290458718069685</c:v>
                </c:pt>
                <c:pt idx="108">
                  <c:v>4.6710574680372892</c:v>
                </c:pt>
                <c:pt idx="109">
                  <c:v>4.6967879066952136</c:v>
                </c:pt>
                <c:pt idx="110">
                  <c:v>4.6667064489079486</c:v>
                </c:pt>
                <c:pt idx="111">
                  <c:v>4.7851484528475545</c:v>
                </c:pt>
                <c:pt idx="112">
                  <c:v>6.3475370738818802</c:v>
                </c:pt>
                <c:pt idx="113">
                  <c:v>6.1683049449479119</c:v>
                </c:pt>
                <c:pt idx="114">
                  <c:v>5.5647059320919121</c:v>
                </c:pt>
                <c:pt idx="115">
                  <c:v>5.2196788438185129</c:v>
                </c:pt>
                <c:pt idx="116">
                  <c:v>5.142426554593758</c:v>
                </c:pt>
                <c:pt idx="117">
                  <c:v>5.1613331105287807</c:v>
                </c:pt>
                <c:pt idx="118">
                  <c:v>4.9702039036336432</c:v>
                </c:pt>
                <c:pt idx="119">
                  <c:v>4.9167176845582894</c:v>
                </c:pt>
                <c:pt idx="120">
                  <c:v>5.8110035219406795</c:v>
                </c:pt>
                <c:pt idx="121">
                  <c:v>5.6471206786858152</c:v>
                </c:pt>
                <c:pt idx="122">
                  <c:v>5.1270856252482444</c:v>
                </c:pt>
                <c:pt idx="123">
                  <c:v>4.7439046141732977</c:v>
                </c:pt>
                <c:pt idx="124">
                  <c:v>4.6480447320318969</c:v>
                </c:pt>
                <c:pt idx="125">
                  <c:v>4.5552563745472456</c:v>
                </c:pt>
                <c:pt idx="126">
                  <c:v>4.6183819858138095</c:v>
                </c:pt>
                <c:pt idx="127">
                  <c:v>4.5283501608454477</c:v>
                </c:pt>
                <c:pt idx="128">
                  <c:v>4.5653274661676386</c:v>
                </c:pt>
                <c:pt idx="129">
                  <c:v>4.4359598563953222</c:v>
                </c:pt>
                <c:pt idx="130">
                  <c:v>4.372197289734375</c:v>
                </c:pt>
                <c:pt idx="131">
                  <c:v>4.3766688337075577</c:v>
                </c:pt>
                <c:pt idx="132">
                  <c:v>4.3166096622490144</c:v>
                </c:pt>
                <c:pt idx="133">
                  <c:v>4.2243803177932415</c:v>
                </c:pt>
                <c:pt idx="134">
                  <c:v>4.3164205502605579</c:v>
                </c:pt>
                <c:pt idx="135">
                  <c:v>4.5648494049733097</c:v>
                </c:pt>
                <c:pt idx="136">
                  <c:v>4.3909718002064047</c:v>
                </c:pt>
                <c:pt idx="137">
                  <c:v>4.5026161406572438</c:v>
                </c:pt>
                <c:pt idx="138">
                  <c:v>4.4981457905498035</c:v>
                </c:pt>
                <c:pt idx="139">
                  <c:v>4.5278570078856832</c:v>
                </c:pt>
                <c:pt idx="140">
                  <c:v>5.0856695413490334</c:v>
                </c:pt>
                <c:pt idx="141">
                  <c:v>5.0582958309755739</c:v>
                </c:pt>
                <c:pt idx="142">
                  <c:v>5.9952631838513151</c:v>
                </c:pt>
                <c:pt idx="143">
                  <c:v>10.658733820421615</c:v>
                </c:pt>
                <c:pt idx="144">
                  <c:v>10.286152508730684</c:v>
                </c:pt>
                <c:pt idx="145">
                  <c:v>8.5730924300871596</c:v>
                </c:pt>
                <c:pt idx="146">
                  <c:v>7.1663454154425246</c:v>
                </c:pt>
                <c:pt idx="147">
                  <c:v>6.088380173615108</c:v>
                </c:pt>
                <c:pt idx="148">
                  <c:v>5.6328642069248636</c:v>
                </c:pt>
                <c:pt idx="149">
                  <c:v>5.3784452630082118</c:v>
                </c:pt>
                <c:pt idx="150">
                  <c:v>4.9561954945746765</c:v>
                </c:pt>
                <c:pt idx="151">
                  <c:v>4.6594662572650076</c:v>
                </c:pt>
                <c:pt idx="152">
                  <c:v>4.7360287370631564</c:v>
                </c:pt>
                <c:pt idx="153">
                  <c:v>4.7414874269613412</c:v>
                </c:pt>
                <c:pt idx="154">
                  <c:v>4.7399457942567924</c:v>
                </c:pt>
                <c:pt idx="155">
                  <c:v>4.7494474526422463</c:v>
                </c:pt>
                <c:pt idx="156">
                  <c:v>4.8348180733534498</c:v>
                </c:pt>
                <c:pt idx="157">
                  <c:v>4.8549460257324819</c:v>
                </c:pt>
                <c:pt idx="158">
                  <c:v>5.2458160198045531</c:v>
                </c:pt>
                <c:pt idx="159">
                  <c:v>5.0576758342416337</c:v>
                </c:pt>
                <c:pt idx="160">
                  <c:v>6.2777033916201024</c:v>
                </c:pt>
                <c:pt idx="161">
                  <c:v>5.9550476934076846</c:v>
                </c:pt>
                <c:pt idx="162">
                  <c:v>5.5173269080573339</c:v>
                </c:pt>
                <c:pt idx="163">
                  <c:v>5.266678456575697</c:v>
                </c:pt>
                <c:pt idx="164">
                  <c:v>5.1740208970224346</c:v>
                </c:pt>
                <c:pt idx="165">
                  <c:v>5.0631430769462247</c:v>
                </c:pt>
                <c:pt idx="166">
                  <c:v>4.8442728266713475</c:v>
                </c:pt>
                <c:pt idx="167">
                  <c:v>4.8368079235054466</c:v>
                </c:pt>
                <c:pt idx="168">
                  <c:v>4.7694596839084094</c:v>
                </c:pt>
                <c:pt idx="169">
                  <c:v>5.8475655713309633</c:v>
                </c:pt>
                <c:pt idx="170">
                  <c:v>5.7621579746874909</c:v>
                </c:pt>
                <c:pt idx="171">
                  <c:v>5.3284430100912576</c:v>
                </c:pt>
                <c:pt idx="172">
                  <c:v>5.0618901119355462</c:v>
                </c:pt>
                <c:pt idx="173">
                  <c:v>5.2397726499160431</c:v>
                </c:pt>
                <c:pt idx="174">
                  <c:v>5.0861976526251667</c:v>
                </c:pt>
                <c:pt idx="175">
                  <c:v>4.9151927145878185</c:v>
                </c:pt>
                <c:pt idx="176">
                  <c:v>4.7469739020344432</c:v>
                </c:pt>
                <c:pt idx="177">
                  <c:v>4.6645460831873127</c:v>
                </c:pt>
                <c:pt idx="178">
                  <c:v>4.8154920518870199</c:v>
                </c:pt>
                <c:pt idx="179">
                  <c:v>4.7766163113158591</c:v>
                </c:pt>
                <c:pt idx="180">
                  <c:v>5.0689534746226528</c:v>
                </c:pt>
                <c:pt idx="181">
                  <c:v>5.0087781004846894</c:v>
                </c:pt>
                <c:pt idx="182">
                  <c:v>4.9427513243546626</c:v>
                </c:pt>
                <c:pt idx="183">
                  <c:v>5.0821508825549531</c:v>
                </c:pt>
                <c:pt idx="184">
                  <c:v>6.7760466354135547</c:v>
                </c:pt>
                <c:pt idx="185">
                  <c:v>7.5514668082134264</c:v>
                </c:pt>
                <c:pt idx="186">
                  <c:v>6.8998753784066356</c:v>
                </c:pt>
                <c:pt idx="187">
                  <c:v>7.0485095159749793</c:v>
                </c:pt>
                <c:pt idx="188">
                  <c:v>6.663586052289447</c:v>
                </c:pt>
                <c:pt idx="189">
                  <c:v>6.1468128864528602</c:v>
                </c:pt>
                <c:pt idx="190">
                  <c:v>5.7373148469278465</c:v>
                </c:pt>
                <c:pt idx="191">
                  <c:v>5.375470845121229</c:v>
                </c:pt>
                <c:pt idx="192">
                  <c:v>5.180496768169303</c:v>
                </c:pt>
                <c:pt idx="193">
                  <c:v>4.9759551442673482</c:v>
                </c:pt>
                <c:pt idx="194">
                  <c:v>4.7784811106272569</c:v>
                </c:pt>
                <c:pt idx="195">
                  <c:v>4.6053736316727631</c:v>
                </c:pt>
                <c:pt idx="196">
                  <c:v>4.3454847615168006</c:v>
                </c:pt>
                <c:pt idx="197">
                  <c:v>4.3321346768617408</c:v>
                </c:pt>
                <c:pt idx="198">
                  <c:v>4.1882426410775695</c:v>
                </c:pt>
                <c:pt idx="199">
                  <c:v>3.9566875319123298</c:v>
                </c:pt>
                <c:pt idx="200">
                  <c:v>3.8236535352287513</c:v>
                </c:pt>
                <c:pt idx="201">
                  <c:v>3.735763407601802</c:v>
                </c:pt>
                <c:pt idx="202">
                  <c:v>3.6947670503222918</c:v>
                </c:pt>
                <c:pt idx="203">
                  <c:v>3.5598268249773319</c:v>
                </c:pt>
                <c:pt idx="204">
                  <c:v>3.3999436271516719</c:v>
                </c:pt>
                <c:pt idx="205">
                  <c:v>3.3249818052665114</c:v>
                </c:pt>
                <c:pt idx="206">
                  <c:v>3.2194941960679713</c:v>
                </c:pt>
                <c:pt idx="207">
                  <c:v>3.1320404582091319</c:v>
                </c:pt>
                <c:pt idx="208">
                  <c:v>3.1108163964090108</c:v>
                </c:pt>
                <c:pt idx="209">
                  <c:v>2.9880326702226969</c:v>
                </c:pt>
                <c:pt idx="210">
                  <c:v>2.862807944840851</c:v>
                </c:pt>
                <c:pt idx="211">
                  <c:v>2.7336401806716943</c:v>
                </c:pt>
                <c:pt idx="212">
                  <c:v>2.6479225901077252</c:v>
                </c:pt>
                <c:pt idx="213">
                  <c:v>2.5465167584827082</c:v>
                </c:pt>
                <c:pt idx="214">
                  <c:v>2.5246474607226195</c:v>
                </c:pt>
                <c:pt idx="215">
                  <c:v>2.465907222260296</c:v>
                </c:pt>
                <c:pt idx="216">
                  <c:v>2.5567895656033266</c:v>
                </c:pt>
                <c:pt idx="217">
                  <c:v>2.5177529119088353</c:v>
                </c:pt>
                <c:pt idx="218">
                  <c:v>2.4872477624397042</c:v>
                </c:pt>
                <c:pt idx="219">
                  <c:v>2.4517839259768475</c:v>
                </c:pt>
                <c:pt idx="220">
                  <c:v>2.3174864725288344</c:v>
                </c:pt>
                <c:pt idx="221">
                  <c:v>2.2493816968117821</c:v>
                </c:pt>
                <c:pt idx="222">
                  <c:v>2.182642192967315</c:v>
                </c:pt>
                <c:pt idx="223">
                  <c:v>2.1435201511498856</c:v>
                </c:pt>
                <c:pt idx="224">
                  <c:v>2.1149869959276484</c:v>
                </c:pt>
                <c:pt idx="225">
                  <c:v>2.1050255372396411</c:v>
                </c:pt>
                <c:pt idx="226">
                  <c:v>2.187046433378264</c:v>
                </c:pt>
                <c:pt idx="227">
                  <c:v>2.1865993299131823</c:v>
                </c:pt>
                <c:pt idx="228">
                  <c:v>2.3442591381035136</c:v>
                </c:pt>
                <c:pt idx="229">
                  <c:v>2.3891454273536499</c:v>
                </c:pt>
                <c:pt idx="230">
                  <c:v>2.3398171618907493</c:v>
                </c:pt>
                <c:pt idx="231">
                  <c:v>2.1381750216437903</c:v>
                </c:pt>
                <c:pt idx="232">
                  <c:v>2.0995468200758252</c:v>
                </c:pt>
                <c:pt idx="233">
                  <c:v>2.3061252271169281</c:v>
                </c:pt>
                <c:pt idx="234">
                  <c:v>2.7115195685568865</c:v>
                </c:pt>
                <c:pt idx="235">
                  <c:v>2.8543328989781616</c:v>
                </c:pt>
                <c:pt idx="236">
                  <c:v>3.1107392974493444</c:v>
                </c:pt>
                <c:pt idx="237">
                  <c:v>3.223027756310497</c:v>
                </c:pt>
                <c:pt idx="238">
                  <c:v>3.2263457262450381</c:v>
                </c:pt>
                <c:pt idx="239">
                  <c:v>3.1486444123599044</c:v>
                </c:pt>
                <c:pt idx="240">
                  <c:v>3.2116792115656709</c:v>
                </c:pt>
                <c:pt idx="241">
                  <c:v>3.3367210136851582</c:v>
                </c:pt>
                <c:pt idx="242">
                  <c:v>3.4358297353092566</c:v>
                </c:pt>
                <c:pt idx="243">
                  <c:v>3.6622678880256383</c:v>
                </c:pt>
                <c:pt idx="244">
                  <c:v>4.4113691924549583</c:v>
                </c:pt>
                <c:pt idx="245">
                  <c:v>4.7340895514532724</c:v>
                </c:pt>
                <c:pt idx="246">
                  <c:v>4.7517084320476419</c:v>
                </c:pt>
                <c:pt idx="247">
                  <c:v>4.80471646496399</c:v>
                </c:pt>
                <c:pt idx="248">
                  <c:v>4.6980281046832619</c:v>
                </c:pt>
                <c:pt idx="249">
                  <c:v>5.7991293846823586</c:v>
                </c:pt>
                <c:pt idx="250">
                  <c:v>5.6825734383355009</c:v>
                </c:pt>
                <c:pt idx="251">
                  <c:v>5.2019473791684492</c:v>
                </c:pt>
                <c:pt idx="252">
                  <c:v>5.0222042562268454</c:v>
                </c:pt>
                <c:pt idx="253">
                  <c:v>4.7716932756133152</c:v>
                </c:pt>
                <c:pt idx="254">
                  <c:v>4.6414635048538138</c:v>
                </c:pt>
                <c:pt idx="255">
                  <c:v>4.8934543021278101</c:v>
                </c:pt>
                <c:pt idx="256">
                  <c:v>4.8040022766930708</c:v>
                </c:pt>
                <c:pt idx="257">
                  <c:v>4.6886034178632547</c:v>
                </c:pt>
                <c:pt idx="258">
                  <c:v>4.6886371597182093</c:v>
                </c:pt>
                <c:pt idx="259">
                  <c:v>4.8698530376735967</c:v>
                </c:pt>
                <c:pt idx="260">
                  <c:v>5.1844524845707225</c:v>
                </c:pt>
                <c:pt idx="261">
                  <c:v>5.7144342472377723</c:v>
                </c:pt>
                <c:pt idx="262">
                  <c:v>5.5401542878730892</c:v>
                </c:pt>
                <c:pt idx="263">
                  <c:v>5.4604610664134361</c:v>
                </c:pt>
                <c:pt idx="264">
                  <c:v>5.2401490915182389</c:v>
                </c:pt>
                <c:pt idx="265">
                  <c:v>6.3147789068160431</c:v>
                </c:pt>
                <c:pt idx="266">
                  <c:v>6.0029002840972865</c:v>
                </c:pt>
                <c:pt idx="267">
                  <c:v>5.4247716185653649</c:v>
                </c:pt>
                <c:pt idx="268">
                  <c:v>5.1466050556724472</c:v>
                </c:pt>
                <c:pt idx="269">
                  <c:v>4.7328136545230146</c:v>
                </c:pt>
                <c:pt idx="270">
                  <c:v>4.6795696330339043</c:v>
                </c:pt>
                <c:pt idx="271">
                  <c:v>4.5142903564372521</c:v>
                </c:pt>
                <c:pt idx="272">
                  <c:v>4.2890065888422617</c:v>
                </c:pt>
                <c:pt idx="273">
                  <c:v>4.2357167634524453</c:v>
                </c:pt>
                <c:pt idx="274">
                  <c:v>4.061971591503541</c:v>
                </c:pt>
                <c:pt idx="275">
                  <c:v>4.0271053465538262</c:v>
                </c:pt>
                <c:pt idx="276">
                  <c:v>3.9303871347507573</c:v>
                </c:pt>
                <c:pt idx="277">
                  <c:v>3.8112860593327174</c:v>
                </c:pt>
                <c:pt idx="278">
                  <c:v>3.6578290508912796</c:v>
                </c:pt>
                <c:pt idx="279">
                  <c:v>3.5744360507289579</c:v>
                </c:pt>
                <c:pt idx="280">
                  <c:v>3.625667531664396</c:v>
                </c:pt>
                <c:pt idx="281">
                  <c:v>3.4569793617429947</c:v>
                </c:pt>
                <c:pt idx="282">
                  <c:v>3.3714758436769912</c:v>
                </c:pt>
                <c:pt idx="283">
                  <c:v>3.2225243066875415</c:v>
                </c:pt>
                <c:pt idx="284">
                  <c:v>3.1134426579203169</c:v>
                </c:pt>
                <c:pt idx="285">
                  <c:v>3.0467808244042023</c:v>
                </c:pt>
                <c:pt idx="286">
                  <c:v>2.885738053662799</c:v>
                </c:pt>
                <c:pt idx="287">
                  <c:v>2.7096656667071968</c:v>
                </c:pt>
                <c:pt idx="288">
                  <c:v>2.6685098523235773</c:v>
                </c:pt>
                <c:pt idx="289">
                  <c:v>2.3854332473180921</c:v>
                </c:pt>
                <c:pt idx="290">
                  <c:v>2.1951299159631752</c:v>
                </c:pt>
                <c:pt idx="291">
                  <c:v>2.0515977593246264</c:v>
                </c:pt>
                <c:pt idx="292">
                  <c:v>2.3369767538278161</c:v>
                </c:pt>
                <c:pt idx="293">
                  <c:v>3.3385912342409956</c:v>
                </c:pt>
                <c:pt idx="294">
                  <c:v>4.7372259832797674</c:v>
                </c:pt>
                <c:pt idx="295">
                  <c:v>5.4529635614434957</c:v>
                </c:pt>
                <c:pt idx="296">
                  <c:v>5.6255521661978518</c:v>
                </c:pt>
                <c:pt idx="297">
                  <c:v>5.5760434943054866</c:v>
                </c:pt>
                <c:pt idx="298">
                  <c:v>5.3958037703938917</c:v>
                </c:pt>
                <c:pt idx="299">
                  <c:v>5.3403034433839034</c:v>
                </c:pt>
                <c:pt idx="300">
                  <c:v>5.2265983956612461</c:v>
                </c:pt>
                <c:pt idx="301">
                  <c:v>5.5846370365376092</c:v>
                </c:pt>
                <c:pt idx="302">
                  <c:v>5.5270982011999239</c:v>
                </c:pt>
                <c:pt idx="303">
                  <c:v>5.6496672212064496</c:v>
                </c:pt>
                <c:pt idx="304">
                  <c:v>5.6562696974958806</c:v>
                </c:pt>
                <c:pt idx="305">
                  <c:v>5.5786512147512672</c:v>
                </c:pt>
                <c:pt idx="306">
                  <c:v>5.5396246960362481</c:v>
                </c:pt>
                <c:pt idx="307">
                  <c:v>5.5020636748637877</c:v>
                </c:pt>
                <c:pt idx="308">
                  <c:v>5.4026918962457442</c:v>
                </c:pt>
                <c:pt idx="309">
                  <c:v>5.3015377529364152</c:v>
                </c:pt>
                <c:pt idx="310">
                  <c:v>5.1744223751044593</c:v>
                </c:pt>
                <c:pt idx="311">
                  <c:v>5.1795505245050952</c:v>
                </c:pt>
                <c:pt idx="312">
                  <c:v>5.1910858630232397</c:v>
                </c:pt>
                <c:pt idx="313">
                  <c:v>5.4070090721096982</c:v>
                </c:pt>
                <c:pt idx="314">
                  <c:v>5.4082215290748525</c:v>
                </c:pt>
                <c:pt idx="315">
                  <c:v>5.3325052832571025</c:v>
                </c:pt>
                <c:pt idx="316">
                  <c:v>5.2470285676790223</c:v>
                </c:pt>
                <c:pt idx="317">
                  <c:v>5.1115879484478164</c:v>
                </c:pt>
                <c:pt idx="318">
                  <c:v>5.0480046046146434</c:v>
                </c:pt>
                <c:pt idx="319">
                  <c:v>4.8350231579854492</c:v>
                </c:pt>
                <c:pt idx="320">
                  <c:v>4.8957484158261382</c:v>
                </c:pt>
                <c:pt idx="321">
                  <c:v>5.3211305509310023</c:v>
                </c:pt>
                <c:pt idx="322">
                  <c:v>5.7692240221846616</c:v>
                </c:pt>
                <c:pt idx="323">
                  <c:v>5.8490261378778463</c:v>
                </c:pt>
                <c:pt idx="324">
                  <c:v>5.7386159917746138</c:v>
                </c:pt>
                <c:pt idx="325">
                  <c:v>5.7235514252901609</c:v>
                </c:pt>
                <c:pt idx="326">
                  <c:v>5.5989297259421322</c:v>
                </c:pt>
                <c:pt idx="327">
                  <c:v>5.3619017109092866</c:v>
                </c:pt>
                <c:pt idx="328">
                  <c:v>5.2326631718389924</c:v>
                </c:pt>
                <c:pt idx="329">
                  <c:v>5.0374573410583059</c:v>
                </c:pt>
                <c:pt idx="330">
                  <c:v>4.9907527937687926</c:v>
                </c:pt>
                <c:pt idx="331">
                  <c:v>4.8606812168296392</c:v>
                </c:pt>
                <c:pt idx="332">
                  <c:v>5.0255639195575315</c:v>
                </c:pt>
                <c:pt idx="333">
                  <c:v>4.9847572767845341</c:v>
                </c:pt>
                <c:pt idx="334">
                  <c:v>4.8675586262186235</c:v>
                </c:pt>
                <c:pt idx="335">
                  <c:v>4.7937096379791377</c:v>
                </c:pt>
                <c:pt idx="336">
                  <c:v>4.4295555053218054</c:v>
                </c:pt>
                <c:pt idx="337">
                  <c:v>4.2473751368491559</c:v>
                </c:pt>
                <c:pt idx="338">
                  <c:v>3.8838833807666799</c:v>
                </c:pt>
                <c:pt idx="339">
                  <c:v>3.8613913154345152</c:v>
                </c:pt>
                <c:pt idx="340">
                  <c:v>4.0843609889100154</c:v>
                </c:pt>
                <c:pt idx="341">
                  <c:v>4.3348858580424716</c:v>
                </c:pt>
                <c:pt idx="342">
                  <c:v>4.4061176164360898</c:v>
                </c:pt>
                <c:pt idx="343">
                  <c:v>4.3773948369769071</c:v>
                </c:pt>
                <c:pt idx="344">
                  <c:v>4.3230341259651333</c:v>
                </c:pt>
                <c:pt idx="345">
                  <c:v>4.5534940037906484</c:v>
                </c:pt>
                <c:pt idx="346">
                  <c:v>4.5017912798083621</c:v>
                </c:pt>
                <c:pt idx="347">
                  <c:v>4.7020053647776043</c:v>
                </c:pt>
              </c:numCache>
            </c:numRef>
          </c:val>
          <c:smooth val="0"/>
          <c:extLst xmlns:c16r2="http://schemas.microsoft.com/office/drawing/2015/06/chart">
            <c:ext xmlns:c16="http://schemas.microsoft.com/office/drawing/2014/chart" uri="{C3380CC4-5D6E-409C-BE32-E72D297353CC}">
              <c16:uniqueId val="{00000000-2BAD-483F-B6DC-589CA3E6B818}"/>
            </c:ext>
          </c:extLst>
        </c:ser>
        <c:ser>
          <c:idx val="3"/>
          <c:order val="1"/>
          <c:tx>
            <c:v>observed</c:v>
          </c:tx>
          <c:marker>
            <c:symbol val="none"/>
          </c:marker>
          <c:cat>
            <c:numRef>
              <c:f>lakes!$A$707:$A$1057</c:f>
              <c:numCache>
                <c:formatCode>General</c:formatCode>
                <c:ptCount val="351"/>
                <c:pt idx="3">
                  <c:v>1975</c:v>
                </c:pt>
                <c:pt idx="15">
                  <c:v>1976</c:v>
                </c:pt>
                <c:pt idx="27">
                  <c:v>1977</c:v>
                </c:pt>
                <c:pt idx="39">
                  <c:v>1978</c:v>
                </c:pt>
                <c:pt idx="51">
                  <c:v>1979</c:v>
                </c:pt>
                <c:pt idx="63">
                  <c:v>1980</c:v>
                </c:pt>
                <c:pt idx="75">
                  <c:v>1981</c:v>
                </c:pt>
                <c:pt idx="87">
                  <c:v>1982</c:v>
                </c:pt>
                <c:pt idx="99">
                  <c:v>1983</c:v>
                </c:pt>
                <c:pt idx="111">
                  <c:v>1984</c:v>
                </c:pt>
                <c:pt idx="123">
                  <c:v>1985</c:v>
                </c:pt>
                <c:pt idx="135">
                  <c:v>1986</c:v>
                </c:pt>
                <c:pt idx="147">
                  <c:v>1987</c:v>
                </c:pt>
                <c:pt idx="159">
                  <c:v>1988</c:v>
                </c:pt>
                <c:pt idx="171">
                  <c:v>1989</c:v>
                </c:pt>
                <c:pt idx="183">
                  <c:v>1990</c:v>
                </c:pt>
                <c:pt idx="195">
                  <c:v>1991</c:v>
                </c:pt>
                <c:pt idx="207">
                  <c:v>1992</c:v>
                </c:pt>
                <c:pt idx="219">
                  <c:v>1993</c:v>
                </c:pt>
                <c:pt idx="231">
                  <c:v>1994</c:v>
                </c:pt>
                <c:pt idx="243">
                  <c:v>1995</c:v>
                </c:pt>
                <c:pt idx="255">
                  <c:v>1996</c:v>
                </c:pt>
                <c:pt idx="267">
                  <c:v>1997</c:v>
                </c:pt>
                <c:pt idx="279">
                  <c:v>1998</c:v>
                </c:pt>
                <c:pt idx="291">
                  <c:v>1999</c:v>
                </c:pt>
                <c:pt idx="303">
                  <c:v>2000</c:v>
                </c:pt>
                <c:pt idx="315">
                  <c:v>2001</c:v>
                </c:pt>
                <c:pt idx="327">
                  <c:v>2002</c:v>
                </c:pt>
                <c:pt idx="339">
                  <c:v>2003</c:v>
                </c:pt>
              </c:numCache>
            </c:numRef>
          </c:cat>
          <c:val>
            <c:numRef>
              <c:f>LAKES2!$AF$707:$AF$1054</c:f>
              <c:numCache>
                <c:formatCode>General</c:formatCode>
                <c:ptCount val="348"/>
                <c:pt idx="219" formatCode="#,##0.00">
                  <c:v>2.06</c:v>
                </c:pt>
                <c:pt idx="220" formatCode="#,##0.00">
                  <c:v>1.8</c:v>
                </c:pt>
                <c:pt idx="221" formatCode="#,##0.00">
                  <c:v>1.64</c:v>
                </c:pt>
                <c:pt idx="222" formatCode="#,##0.00">
                  <c:v>1.56</c:v>
                </c:pt>
                <c:pt idx="223" formatCode="#,##0.00">
                  <c:v>1.61</c:v>
                </c:pt>
                <c:pt idx="224" formatCode="#,##0.00">
                  <c:v>1.6</c:v>
                </c:pt>
                <c:pt idx="225" formatCode="#,##0.00">
                  <c:v>1.71</c:v>
                </c:pt>
                <c:pt idx="226" formatCode="#,##0.00">
                  <c:v>1.81</c:v>
                </c:pt>
                <c:pt idx="227" formatCode="#,##0.00">
                  <c:v>1.82</c:v>
                </c:pt>
                <c:pt idx="228" formatCode="#,##0.00">
                  <c:v>2.1</c:v>
                </c:pt>
                <c:pt idx="229" formatCode="#,##0.00">
                  <c:v>2.16</c:v>
                </c:pt>
                <c:pt idx="230" formatCode="#,##0.00">
                  <c:v>2.09</c:v>
                </c:pt>
                <c:pt idx="231" formatCode="#,##0.00">
                  <c:v>1.9710000000000001</c:v>
                </c:pt>
                <c:pt idx="232" formatCode="#,##0.00">
                  <c:v>1.8439999999999999</c:v>
                </c:pt>
                <c:pt idx="233" formatCode="#,##0.00">
                  <c:v>1.895</c:v>
                </c:pt>
                <c:pt idx="234" formatCode="#,##0.00">
                  <c:v>2.3380000000000001</c:v>
                </c:pt>
                <c:pt idx="235" formatCode="#,##0.00">
                  <c:v>2.65</c:v>
                </c:pt>
                <c:pt idx="236" formatCode="#,##0.00">
                  <c:v>2.8330000000000002</c:v>
                </c:pt>
                <c:pt idx="237" formatCode="#,##0.00">
                  <c:v>3.1070000000000002</c:v>
                </c:pt>
                <c:pt idx="238" formatCode="#,##0.00">
                  <c:v>3.121</c:v>
                </c:pt>
                <c:pt idx="239" formatCode="#,##0.00">
                  <c:v>3.0710000000000002</c:v>
                </c:pt>
                <c:pt idx="240" formatCode="#,##0.00">
                  <c:v>3.0270000000000001</c:v>
                </c:pt>
                <c:pt idx="241" formatCode="#,##0.00">
                  <c:v>3.125</c:v>
                </c:pt>
                <c:pt idx="242" formatCode="#,##0.00">
                  <c:v>3.2330000000000001</c:v>
                </c:pt>
                <c:pt idx="243" formatCode="#,##0.00">
                  <c:v>3.71</c:v>
                </c:pt>
                <c:pt idx="244" formatCode="#,##0.00">
                  <c:v>4.2300000000000004</c:v>
                </c:pt>
                <c:pt idx="245" formatCode="#,##0.00">
                  <c:v>4.5449999999999999</c:v>
                </c:pt>
                <c:pt idx="246" formatCode="#,##0.00">
                  <c:v>4.5949999999999998</c:v>
                </c:pt>
                <c:pt idx="247" formatCode="#,##0.00">
                  <c:v>4.6100000000000003</c:v>
                </c:pt>
                <c:pt idx="248" formatCode="#,##0.00">
                  <c:v>4.51</c:v>
                </c:pt>
                <c:pt idx="249" formatCode="#,##0.00">
                  <c:v>4.6020000000000003</c:v>
                </c:pt>
                <c:pt idx="250" formatCode="#,##0.00">
                  <c:v>4.5600000000000005</c:v>
                </c:pt>
                <c:pt idx="251" formatCode="#,##0.00">
                  <c:v>4.4820000000000002</c:v>
                </c:pt>
                <c:pt idx="252" formatCode="#,##0.00">
                  <c:v>4.5600000000000005</c:v>
                </c:pt>
                <c:pt idx="253" formatCode="#,##0.00">
                  <c:v>4.4850000000000003</c:v>
                </c:pt>
                <c:pt idx="254" formatCode="#,##0.00">
                  <c:v>4.37</c:v>
                </c:pt>
                <c:pt idx="255" formatCode="#,##0.00">
                  <c:v>4.68</c:v>
                </c:pt>
                <c:pt idx="256" formatCode="#,##0.00">
                  <c:v>4.57</c:v>
                </c:pt>
                <c:pt idx="257" formatCode="#,##0.00">
                  <c:v>4.5199999999999996</c:v>
                </c:pt>
                <c:pt idx="258" formatCode="#,##0.00">
                  <c:v>4.5</c:v>
                </c:pt>
                <c:pt idx="259" formatCode="#,##0.00">
                  <c:v>4.7</c:v>
                </c:pt>
                <c:pt idx="260" formatCode="#,##0.00">
                  <c:v>4.6399999999999997</c:v>
                </c:pt>
                <c:pt idx="261" formatCode="#,##0.00">
                  <c:v>4.6100000000000003</c:v>
                </c:pt>
                <c:pt idx="262" formatCode="#,##0.00">
                  <c:v>4.5600000000000005</c:v>
                </c:pt>
                <c:pt idx="263" formatCode="#,##0.00">
                  <c:v>4.57</c:v>
                </c:pt>
                <c:pt idx="264" formatCode="#,##0.00">
                  <c:v>4.5600000000000005</c:v>
                </c:pt>
                <c:pt idx="265" formatCode="#,##0.00">
                  <c:v>4.93</c:v>
                </c:pt>
                <c:pt idx="266" formatCode="#,##0.00">
                  <c:v>4.5600000000000005</c:v>
                </c:pt>
                <c:pt idx="267" formatCode="#,##0.00">
                  <c:v>4.4649999999999999</c:v>
                </c:pt>
                <c:pt idx="268" formatCode="#,##0.00">
                  <c:v>4.585</c:v>
                </c:pt>
                <c:pt idx="269" formatCode="#,##0.00">
                  <c:v>4.53</c:v>
                </c:pt>
                <c:pt idx="270" formatCode="#,##0.00">
                  <c:v>4.5600000000000005</c:v>
                </c:pt>
                <c:pt idx="271" formatCode="#,##0.00">
                  <c:v>4.49</c:v>
                </c:pt>
                <c:pt idx="272" formatCode="#,##0.00">
                  <c:v>4.3899999999999997</c:v>
                </c:pt>
                <c:pt idx="273" formatCode="#,##0.00">
                  <c:v>4.3899999999999997</c:v>
                </c:pt>
                <c:pt idx="274" formatCode="#,##0.00">
                  <c:v>4.29</c:v>
                </c:pt>
                <c:pt idx="275" formatCode="#,##0.00">
                  <c:v>4.1900000000000004</c:v>
                </c:pt>
                <c:pt idx="276" formatCode="#,##0.00">
                  <c:v>4.1900000000000004</c:v>
                </c:pt>
                <c:pt idx="277" formatCode="#,##0.00">
                  <c:v>4.1399999999999997</c:v>
                </c:pt>
                <c:pt idx="278" formatCode="#,##0.00">
                  <c:v>4.5640450000762902</c:v>
                </c:pt>
                <c:pt idx="279" formatCode="#,##0.00">
                  <c:v>4.1290001869201696</c:v>
                </c:pt>
                <c:pt idx="280" formatCode="#,##0.00">
                  <c:v>4.6960000991821298</c:v>
                </c:pt>
                <c:pt idx="281" formatCode="#,##0.00">
                  <c:v>4.5729999542236301</c:v>
                </c:pt>
                <c:pt idx="282" formatCode="#,##0.00">
                  <c:v>4.63800001144409</c:v>
                </c:pt>
                <c:pt idx="283" formatCode="#,##0.00">
                  <c:v>4.5969999999999995</c:v>
                </c:pt>
                <c:pt idx="284" formatCode="#,##0.00">
                  <c:v>4.593</c:v>
                </c:pt>
                <c:pt idx="285" formatCode="#,##0.00">
                  <c:v>4.4809999465942401</c:v>
                </c:pt>
                <c:pt idx="286" formatCode="#,##0.00">
                  <c:v>4.4369997978210503</c:v>
                </c:pt>
                <c:pt idx="287" formatCode="#,##0.00">
                  <c:v>4.4609999656677202</c:v>
                </c:pt>
                <c:pt idx="288" formatCode="#,##0.00">
                  <c:v>4.6539998054504403</c:v>
                </c:pt>
                <c:pt idx="289" formatCode="#,##0.00">
                  <c:v>4.4619998931884801</c:v>
                </c:pt>
                <c:pt idx="290" formatCode="#,##0.00">
                  <c:v>4.5100002288818404</c:v>
                </c:pt>
                <c:pt idx="291" formatCode="#,##0.00">
                  <c:v>4.7850000000000001</c:v>
                </c:pt>
                <c:pt idx="292" formatCode="#,##0.00">
                  <c:v>4.7629999999999999</c:v>
                </c:pt>
                <c:pt idx="293" formatCode="#,##0.00">
                  <c:v>5.4359998703002903</c:v>
                </c:pt>
                <c:pt idx="294" formatCode="#,##0.00">
                  <c:v>5.9409999999999998</c:v>
                </c:pt>
                <c:pt idx="295" formatCode="#,##0.00">
                  <c:v>5.9710001945495597</c:v>
                </c:pt>
                <c:pt idx="296" formatCode="#,##0.00">
                  <c:v>5.92799997329712</c:v>
                </c:pt>
                <c:pt idx="297" formatCode="#,##0.00">
                  <c:v>5.97399997711182</c:v>
                </c:pt>
                <c:pt idx="298" formatCode="#,##0.00">
                  <c:v>5.8970000000000002</c:v>
                </c:pt>
                <c:pt idx="299" formatCode="#,##0.00">
                  <c:v>5.9379999999999997</c:v>
                </c:pt>
                <c:pt idx="300" formatCode="#,##0.00">
                  <c:v>5.9390001296997097</c:v>
                </c:pt>
                <c:pt idx="301" formatCode="#,##0.00">
                  <c:v>5.97</c:v>
                </c:pt>
                <c:pt idx="302" formatCode="#,##0.00">
                  <c:v>5.9340000000000002</c:v>
                </c:pt>
                <c:pt idx="303" formatCode="#,##0.00">
                  <c:v>5.9379999999999997</c:v>
                </c:pt>
                <c:pt idx="304" formatCode="#,##0.00">
                  <c:v>5.9569999999999999</c:v>
                </c:pt>
                <c:pt idx="305" formatCode="#,##0.00">
                  <c:v>5.9390000000000001</c:v>
                </c:pt>
                <c:pt idx="306" formatCode="#,##0.00">
                  <c:v>5.9109999999999996</c:v>
                </c:pt>
                <c:pt idx="307" formatCode="#,##0.00">
                  <c:v>5.9349999427795401</c:v>
                </c:pt>
                <c:pt idx="308" formatCode="#,##0.00">
                  <c:v>5.89</c:v>
                </c:pt>
                <c:pt idx="309" formatCode="#,##0.00">
                  <c:v>5.9550000000000001</c:v>
                </c:pt>
                <c:pt idx="310" formatCode="#,##0.00">
                  <c:v>5.83</c:v>
                </c:pt>
                <c:pt idx="311" formatCode="#,##0.00">
                  <c:v>5.8850002288818404</c:v>
                </c:pt>
                <c:pt idx="312" formatCode="#,##0.00">
                  <c:v>5.9270000457763699</c:v>
                </c:pt>
                <c:pt idx="313" formatCode="#,##0.00">
                  <c:v>5.9380002021789604</c:v>
                </c:pt>
                <c:pt idx="314" formatCode="#,##0.00">
                  <c:v>5.93</c:v>
                </c:pt>
                <c:pt idx="315" formatCode="#,##0.00">
                  <c:v>5.9439997673034703</c:v>
                </c:pt>
                <c:pt idx="316" formatCode="#,##0.00">
                  <c:v>5.9039999999999999</c:v>
                </c:pt>
                <c:pt idx="317" formatCode="#,##0.00">
                  <c:v>5.7589998245239302</c:v>
                </c:pt>
                <c:pt idx="318" formatCode="#,##0.00">
                  <c:v>5.7389999999999999</c:v>
                </c:pt>
                <c:pt idx="319" formatCode="#,##0.00">
                  <c:v>5.5839999999999996</c:v>
                </c:pt>
                <c:pt idx="320" formatCode="#,##0.00">
                  <c:v>5.7039999999999997</c:v>
                </c:pt>
                <c:pt idx="321" formatCode="#,##0.00">
                  <c:v>5.9039999999999999</c:v>
                </c:pt>
                <c:pt idx="322" formatCode="#,##0.00">
                  <c:v>5.8860000000000001</c:v>
                </c:pt>
                <c:pt idx="323" formatCode="#,##0.00">
                  <c:v>5.7759999999999998</c:v>
                </c:pt>
                <c:pt idx="324" formatCode="#,##0.00">
                  <c:v>5.9039999999999999</c:v>
                </c:pt>
                <c:pt idx="325" formatCode="#,##0.00">
                  <c:v>5.5570000000000004</c:v>
                </c:pt>
                <c:pt idx="326" formatCode="#,##0.00">
                  <c:v>5.5129999999999999</c:v>
                </c:pt>
                <c:pt idx="327" formatCode="#,##0.00">
                  <c:v>5.3090000000000002</c:v>
                </c:pt>
                <c:pt idx="328" formatCode="#,##0.00">
                  <c:v>5.2549999999999999</c:v>
                </c:pt>
                <c:pt idx="329" formatCode="#,##0.00">
                  <c:v>5.08</c:v>
                </c:pt>
                <c:pt idx="330" formatCode="#,##0.00">
                  <c:v>5.03</c:v>
                </c:pt>
                <c:pt idx="331" formatCode="#,##0.00">
                  <c:v>4.9800000000000004</c:v>
                </c:pt>
                <c:pt idx="332" formatCode="#,##0.00">
                  <c:v>5.25</c:v>
                </c:pt>
                <c:pt idx="333" formatCode="#,##0.00">
                  <c:v>5.3170000000000002</c:v>
                </c:pt>
                <c:pt idx="334" formatCode="#,##0.00">
                  <c:v>5.2469999999999999</c:v>
                </c:pt>
                <c:pt idx="335" formatCode="#,##0.00">
                  <c:v>5.3220000000000001</c:v>
                </c:pt>
                <c:pt idx="336" formatCode="#,##0.00">
                  <c:v>4.82</c:v>
                </c:pt>
                <c:pt idx="337" formatCode="#,##0.00">
                  <c:v>4.6440000000000001</c:v>
                </c:pt>
                <c:pt idx="338" formatCode="#,##0.00">
                  <c:v>4.3140000000000001</c:v>
                </c:pt>
                <c:pt idx="339" formatCode="#,##0.00">
                  <c:v>4.2780000000000005</c:v>
                </c:pt>
                <c:pt idx="340" formatCode="#,##0.00">
                  <c:v>4.3529999999999998</c:v>
                </c:pt>
                <c:pt idx="341" formatCode="#,##0.00">
                  <c:v>4.4489999999999998</c:v>
                </c:pt>
                <c:pt idx="342" formatCode="#,##0.00">
                  <c:v>4.4340000000000002</c:v>
                </c:pt>
                <c:pt idx="343" formatCode="#,##0.00">
                  <c:v>4.4489999999999998</c:v>
                </c:pt>
                <c:pt idx="344" formatCode="#,##0.00">
                  <c:v>4.3780000000000001</c:v>
                </c:pt>
                <c:pt idx="345" formatCode="#,##0.00">
                  <c:v>4.5679999999999996</c:v>
                </c:pt>
                <c:pt idx="346" formatCode="#,##0.00">
                  <c:v>4.5199999999999996</c:v>
                </c:pt>
                <c:pt idx="347" formatCode="#,##0.00">
                  <c:v>4.62</c:v>
                </c:pt>
              </c:numCache>
            </c:numRef>
          </c:val>
          <c:smooth val="0"/>
          <c:extLst xmlns:c16r2="http://schemas.microsoft.com/office/drawing/2015/06/chart">
            <c:ext xmlns:c16="http://schemas.microsoft.com/office/drawing/2014/chart" uri="{C3380CC4-5D6E-409C-BE32-E72D297353CC}">
              <c16:uniqueId val="{00000001-2BAD-483F-B6DC-589CA3E6B818}"/>
            </c:ext>
          </c:extLst>
        </c:ser>
        <c:dLbls>
          <c:showLegendKey val="0"/>
          <c:showVal val="0"/>
          <c:showCatName val="0"/>
          <c:showSerName val="0"/>
          <c:showPercent val="0"/>
          <c:showBubbleSize val="0"/>
        </c:dLbls>
        <c:smooth val="0"/>
        <c:axId val="301928880"/>
        <c:axId val="301929664"/>
      </c:lineChart>
      <c:dateAx>
        <c:axId val="301928880"/>
        <c:scaling>
          <c:orientation val="minMax"/>
        </c:scaling>
        <c:delete val="0"/>
        <c:axPos val="b"/>
        <c:numFmt formatCode="General" sourceLinked="0"/>
        <c:majorTickMark val="out"/>
        <c:minorTickMark val="none"/>
        <c:tickLblPos val="nextTo"/>
        <c:spPr>
          <a:ln w="3175">
            <a:solidFill>
              <a:srgbClr val="000000"/>
            </a:solidFill>
            <a:prstDash val="solid"/>
          </a:ln>
        </c:spPr>
        <c:txPr>
          <a:bodyPr rot="-5400000" vert="horz"/>
          <a:lstStyle/>
          <a:p>
            <a:pPr>
              <a:defRPr sz="1000" b="0" i="0" u="none" strike="noStrike" baseline="0">
                <a:solidFill>
                  <a:srgbClr val="000000"/>
                </a:solidFill>
                <a:latin typeface="Arial"/>
                <a:ea typeface="Arial"/>
                <a:cs typeface="Arial"/>
              </a:defRPr>
            </a:pPr>
            <a:endParaRPr lang="en-US"/>
          </a:p>
        </c:txPr>
        <c:crossAx val="301929664"/>
        <c:crosses val="autoZero"/>
        <c:auto val="1"/>
        <c:lblOffset val="100"/>
        <c:baseTimeUnit val="months"/>
        <c:majorUnit val="1"/>
        <c:majorTimeUnit val="years"/>
        <c:minorUnit val="6"/>
        <c:minorTimeUnit val="months"/>
      </c:dateAx>
      <c:valAx>
        <c:axId val="301929664"/>
        <c:scaling>
          <c:orientation val="minMax"/>
        </c:scaling>
        <c:delete val="0"/>
        <c:axPos val="l"/>
        <c:majorGridlines>
          <c:spPr>
            <a:ln w="3175">
              <a:solidFill>
                <a:srgbClr val="000000"/>
              </a:solidFill>
              <a:prstDash val="solid"/>
            </a:ln>
          </c:spPr>
        </c:majorGridlines>
        <c:title>
          <c:tx>
            <c:rich>
              <a:bodyPr/>
              <a:lstStyle/>
              <a:p>
                <a:pPr>
                  <a:defRPr sz="1000" b="1" i="0" u="none" strike="noStrike" baseline="0">
                    <a:solidFill>
                      <a:srgbClr val="000000"/>
                    </a:solidFill>
                    <a:latin typeface="Arial"/>
                    <a:ea typeface="Arial"/>
                    <a:cs typeface="Arial"/>
                  </a:defRPr>
                </a:pPr>
                <a:r>
                  <a:rPr lang="en-ZA"/>
                  <a:t>Lake level (mamsl)</a:t>
                </a:r>
              </a:p>
            </c:rich>
          </c:tx>
          <c:layout>
            <c:manualLayout>
              <c:xMode val="edge"/>
              <c:yMode val="edge"/>
              <c:x val="9.9337866976065212E-3"/>
              <c:y val="0.36005426875205898"/>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301928880"/>
        <c:crosses val="autoZero"/>
        <c:crossBetween val="between"/>
      </c:valAx>
      <c:spPr>
        <a:solidFill>
          <a:srgbClr val="C0C0C0"/>
        </a:solidFill>
        <a:ln w="12700">
          <a:solidFill>
            <a:srgbClr val="808080"/>
          </a:solidFill>
          <a:prstDash val="solid"/>
        </a:ln>
      </c:spPr>
    </c:plotArea>
    <c:legend>
      <c:legendPos val="b"/>
      <c:layout/>
      <c:overlay val="0"/>
    </c:legend>
    <c:plotVisOnly val="1"/>
    <c:dispBlanksAs val="gap"/>
    <c:showDLblsOverMax val="0"/>
  </c:chart>
  <c:spPr>
    <a:noFill/>
    <a:ln w="6350">
      <a:noFill/>
    </a:ln>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6131431706193551E-2"/>
          <c:y val="1.950396737467704E-2"/>
          <c:w val="0.89543750405086797"/>
          <c:h val="0.85326086956521741"/>
        </c:manualLayout>
      </c:layout>
      <c:lineChart>
        <c:grouping val="standard"/>
        <c:varyColors val="0"/>
        <c:ser>
          <c:idx val="1"/>
          <c:order val="0"/>
          <c:tx>
            <c:v>runoff</c:v>
          </c:tx>
          <c:marker>
            <c:symbol val="none"/>
          </c:marker>
          <c:trendline>
            <c:trendlineType val="linear"/>
            <c:dispRSqr val="0"/>
            <c:dispEq val="0"/>
          </c:trendline>
          <c:cat>
            <c:numRef>
              <c:f>LAKES2!$A$707:$A$1054</c:f>
              <c:numCache>
                <c:formatCode>General</c:formatCode>
                <c:ptCount val="348"/>
                <c:pt idx="0">
                  <c:v>1975</c:v>
                </c:pt>
                <c:pt idx="12">
                  <c:v>1976</c:v>
                </c:pt>
                <c:pt idx="24">
                  <c:v>1977</c:v>
                </c:pt>
                <c:pt idx="36">
                  <c:v>1978</c:v>
                </c:pt>
                <c:pt idx="48">
                  <c:v>1979</c:v>
                </c:pt>
                <c:pt idx="60">
                  <c:v>1980</c:v>
                </c:pt>
                <c:pt idx="72">
                  <c:v>1981</c:v>
                </c:pt>
                <c:pt idx="84">
                  <c:v>1982</c:v>
                </c:pt>
                <c:pt idx="96">
                  <c:v>1983</c:v>
                </c:pt>
                <c:pt idx="108">
                  <c:v>1984</c:v>
                </c:pt>
                <c:pt idx="120">
                  <c:v>1985</c:v>
                </c:pt>
                <c:pt idx="132">
                  <c:v>1986</c:v>
                </c:pt>
                <c:pt idx="144">
                  <c:v>1987</c:v>
                </c:pt>
                <c:pt idx="156">
                  <c:v>1988</c:v>
                </c:pt>
                <c:pt idx="168">
                  <c:v>1989</c:v>
                </c:pt>
                <c:pt idx="180">
                  <c:v>1990</c:v>
                </c:pt>
                <c:pt idx="192">
                  <c:v>1991</c:v>
                </c:pt>
                <c:pt idx="204">
                  <c:v>1992</c:v>
                </c:pt>
                <c:pt idx="216">
                  <c:v>1993</c:v>
                </c:pt>
                <c:pt idx="228">
                  <c:v>1994</c:v>
                </c:pt>
                <c:pt idx="240">
                  <c:v>1995</c:v>
                </c:pt>
                <c:pt idx="252">
                  <c:v>1996</c:v>
                </c:pt>
                <c:pt idx="264">
                  <c:v>1997</c:v>
                </c:pt>
                <c:pt idx="276">
                  <c:v>1998</c:v>
                </c:pt>
                <c:pt idx="288">
                  <c:v>1999</c:v>
                </c:pt>
                <c:pt idx="300">
                  <c:v>2000</c:v>
                </c:pt>
                <c:pt idx="312">
                  <c:v>2001</c:v>
                </c:pt>
                <c:pt idx="324">
                  <c:v>2002</c:v>
                </c:pt>
                <c:pt idx="336">
                  <c:v>2003</c:v>
                </c:pt>
              </c:numCache>
            </c:numRef>
          </c:cat>
          <c:val>
            <c:numRef>
              <c:f>LAKES2!$H$707:$H$1054</c:f>
              <c:numCache>
                <c:formatCode>General</c:formatCode>
                <c:ptCount val="348"/>
                <c:pt idx="0">
                  <c:v>1.81</c:v>
                </c:pt>
                <c:pt idx="1">
                  <c:v>0.89</c:v>
                </c:pt>
                <c:pt idx="2">
                  <c:v>0.73</c:v>
                </c:pt>
                <c:pt idx="3">
                  <c:v>7.14</c:v>
                </c:pt>
                <c:pt idx="4">
                  <c:v>2.99</c:v>
                </c:pt>
                <c:pt idx="5">
                  <c:v>15.39</c:v>
                </c:pt>
                <c:pt idx="6">
                  <c:v>10.75</c:v>
                </c:pt>
                <c:pt idx="7">
                  <c:v>5.96</c:v>
                </c:pt>
                <c:pt idx="8">
                  <c:v>2.0499999999999998</c:v>
                </c:pt>
                <c:pt idx="9">
                  <c:v>0.87</c:v>
                </c:pt>
                <c:pt idx="10">
                  <c:v>0.9</c:v>
                </c:pt>
                <c:pt idx="11">
                  <c:v>0.88</c:v>
                </c:pt>
                <c:pt idx="12">
                  <c:v>0.87</c:v>
                </c:pt>
                <c:pt idx="13">
                  <c:v>0.89</c:v>
                </c:pt>
                <c:pt idx="14">
                  <c:v>0.85</c:v>
                </c:pt>
                <c:pt idx="15">
                  <c:v>0.75</c:v>
                </c:pt>
                <c:pt idx="16">
                  <c:v>24.04</c:v>
                </c:pt>
                <c:pt idx="17">
                  <c:v>17.41</c:v>
                </c:pt>
                <c:pt idx="18">
                  <c:v>3.77</c:v>
                </c:pt>
                <c:pt idx="19">
                  <c:v>0.66</c:v>
                </c:pt>
                <c:pt idx="20">
                  <c:v>0.5</c:v>
                </c:pt>
                <c:pt idx="21">
                  <c:v>0.43</c:v>
                </c:pt>
                <c:pt idx="22">
                  <c:v>0.45</c:v>
                </c:pt>
                <c:pt idx="23">
                  <c:v>0.51</c:v>
                </c:pt>
                <c:pt idx="24">
                  <c:v>0.53</c:v>
                </c:pt>
                <c:pt idx="25">
                  <c:v>0.47</c:v>
                </c:pt>
                <c:pt idx="26">
                  <c:v>0.42</c:v>
                </c:pt>
                <c:pt idx="27">
                  <c:v>4.0199999999999996</c:v>
                </c:pt>
                <c:pt idx="28">
                  <c:v>2</c:v>
                </c:pt>
                <c:pt idx="29">
                  <c:v>0.8</c:v>
                </c:pt>
                <c:pt idx="30">
                  <c:v>4.5199999999999996</c:v>
                </c:pt>
                <c:pt idx="31">
                  <c:v>2.16</c:v>
                </c:pt>
                <c:pt idx="32">
                  <c:v>0.89</c:v>
                </c:pt>
                <c:pt idx="33">
                  <c:v>1.1399999999999999</c:v>
                </c:pt>
                <c:pt idx="34">
                  <c:v>1.17</c:v>
                </c:pt>
                <c:pt idx="35">
                  <c:v>1.03</c:v>
                </c:pt>
                <c:pt idx="36">
                  <c:v>3.81</c:v>
                </c:pt>
                <c:pt idx="37">
                  <c:v>1.88</c:v>
                </c:pt>
                <c:pt idx="38">
                  <c:v>0.7</c:v>
                </c:pt>
                <c:pt idx="39">
                  <c:v>0.45</c:v>
                </c:pt>
                <c:pt idx="40">
                  <c:v>0.32</c:v>
                </c:pt>
                <c:pt idx="41">
                  <c:v>0.25</c:v>
                </c:pt>
                <c:pt idx="42">
                  <c:v>0.24</c:v>
                </c:pt>
                <c:pt idx="43">
                  <c:v>0.36</c:v>
                </c:pt>
                <c:pt idx="44">
                  <c:v>0.49</c:v>
                </c:pt>
                <c:pt idx="45">
                  <c:v>0.51</c:v>
                </c:pt>
                <c:pt idx="46">
                  <c:v>0.51</c:v>
                </c:pt>
                <c:pt idx="47">
                  <c:v>0.59</c:v>
                </c:pt>
                <c:pt idx="48">
                  <c:v>0.66</c:v>
                </c:pt>
                <c:pt idx="49">
                  <c:v>0.66</c:v>
                </c:pt>
                <c:pt idx="50">
                  <c:v>0.64</c:v>
                </c:pt>
                <c:pt idx="51">
                  <c:v>0.59</c:v>
                </c:pt>
                <c:pt idx="52">
                  <c:v>0.48</c:v>
                </c:pt>
                <c:pt idx="53">
                  <c:v>0.33</c:v>
                </c:pt>
                <c:pt idx="54">
                  <c:v>0.26</c:v>
                </c:pt>
                <c:pt idx="55">
                  <c:v>0.23</c:v>
                </c:pt>
                <c:pt idx="56">
                  <c:v>0.22</c:v>
                </c:pt>
                <c:pt idx="57">
                  <c:v>0.21</c:v>
                </c:pt>
                <c:pt idx="58">
                  <c:v>0.19</c:v>
                </c:pt>
                <c:pt idx="59">
                  <c:v>0.28000000000000003</c:v>
                </c:pt>
                <c:pt idx="60">
                  <c:v>0.36</c:v>
                </c:pt>
                <c:pt idx="61">
                  <c:v>0.32</c:v>
                </c:pt>
                <c:pt idx="62">
                  <c:v>0.23</c:v>
                </c:pt>
                <c:pt idx="63">
                  <c:v>0.22</c:v>
                </c:pt>
                <c:pt idx="64">
                  <c:v>0.25</c:v>
                </c:pt>
                <c:pt idx="65">
                  <c:v>0.23</c:v>
                </c:pt>
                <c:pt idx="66">
                  <c:v>0.24</c:v>
                </c:pt>
                <c:pt idx="67">
                  <c:v>1</c:v>
                </c:pt>
                <c:pt idx="68">
                  <c:v>1.17</c:v>
                </c:pt>
                <c:pt idx="69">
                  <c:v>0.85</c:v>
                </c:pt>
                <c:pt idx="70">
                  <c:v>0.78</c:v>
                </c:pt>
                <c:pt idx="71">
                  <c:v>2.82</c:v>
                </c:pt>
                <c:pt idx="72">
                  <c:v>2.4300000000000002</c:v>
                </c:pt>
                <c:pt idx="73">
                  <c:v>1.39</c:v>
                </c:pt>
                <c:pt idx="74">
                  <c:v>0.78</c:v>
                </c:pt>
                <c:pt idx="75">
                  <c:v>0.5</c:v>
                </c:pt>
                <c:pt idx="76">
                  <c:v>0.41</c:v>
                </c:pt>
                <c:pt idx="77">
                  <c:v>0.46</c:v>
                </c:pt>
                <c:pt idx="78">
                  <c:v>0.62</c:v>
                </c:pt>
                <c:pt idx="79">
                  <c:v>0.71</c:v>
                </c:pt>
                <c:pt idx="80">
                  <c:v>0.64</c:v>
                </c:pt>
                <c:pt idx="81">
                  <c:v>0.54</c:v>
                </c:pt>
                <c:pt idx="82">
                  <c:v>0.46</c:v>
                </c:pt>
                <c:pt idx="83">
                  <c:v>0.4</c:v>
                </c:pt>
                <c:pt idx="84">
                  <c:v>0.45</c:v>
                </c:pt>
                <c:pt idx="85">
                  <c:v>0.45</c:v>
                </c:pt>
                <c:pt idx="86">
                  <c:v>0.32</c:v>
                </c:pt>
                <c:pt idx="87">
                  <c:v>0.21</c:v>
                </c:pt>
                <c:pt idx="88">
                  <c:v>0.17</c:v>
                </c:pt>
                <c:pt idx="89">
                  <c:v>0.16</c:v>
                </c:pt>
                <c:pt idx="90">
                  <c:v>0.12</c:v>
                </c:pt>
                <c:pt idx="91">
                  <c:v>0.11</c:v>
                </c:pt>
                <c:pt idx="92">
                  <c:v>0.14000000000000001</c:v>
                </c:pt>
                <c:pt idx="93">
                  <c:v>0.23</c:v>
                </c:pt>
                <c:pt idx="94">
                  <c:v>0.41</c:v>
                </c:pt>
                <c:pt idx="95">
                  <c:v>0.52</c:v>
                </c:pt>
                <c:pt idx="96">
                  <c:v>0.55000000000000004</c:v>
                </c:pt>
                <c:pt idx="97">
                  <c:v>2.38</c:v>
                </c:pt>
                <c:pt idx="98">
                  <c:v>1.28</c:v>
                </c:pt>
                <c:pt idx="99">
                  <c:v>32.22</c:v>
                </c:pt>
                <c:pt idx="100">
                  <c:v>25.54</c:v>
                </c:pt>
                <c:pt idx="101">
                  <c:v>5.63</c:v>
                </c:pt>
                <c:pt idx="102">
                  <c:v>2.0299999999999998</c:v>
                </c:pt>
                <c:pt idx="103">
                  <c:v>1.27</c:v>
                </c:pt>
                <c:pt idx="104">
                  <c:v>0.92</c:v>
                </c:pt>
                <c:pt idx="105">
                  <c:v>6.49</c:v>
                </c:pt>
                <c:pt idx="106">
                  <c:v>2.87</c:v>
                </c:pt>
                <c:pt idx="107">
                  <c:v>0.94</c:v>
                </c:pt>
                <c:pt idx="108">
                  <c:v>0.8</c:v>
                </c:pt>
                <c:pt idx="109">
                  <c:v>0.74</c:v>
                </c:pt>
                <c:pt idx="110">
                  <c:v>0.63</c:v>
                </c:pt>
                <c:pt idx="111">
                  <c:v>0.64</c:v>
                </c:pt>
                <c:pt idx="112">
                  <c:v>15.1</c:v>
                </c:pt>
                <c:pt idx="113">
                  <c:v>5.6</c:v>
                </c:pt>
                <c:pt idx="114">
                  <c:v>0.62</c:v>
                </c:pt>
                <c:pt idx="115">
                  <c:v>0.45</c:v>
                </c:pt>
                <c:pt idx="116">
                  <c:v>0.56000000000000005</c:v>
                </c:pt>
                <c:pt idx="117">
                  <c:v>1.87</c:v>
                </c:pt>
                <c:pt idx="118">
                  <c:v>1.27</c:v>
                </c:pt>
                <c:pt idx="119">
                  <c:v>0.92</c:v>
                </c:pt>
                <c:pt idx="120">
                  <c:v>10.119999999999999</c:v>
                </c:pt>
                <c:pt idx="121">
                  <c:v>3.92</c:v>
                </c:pt>
                <c:pt idx="122">
                  <c:v>0.62</c:v>
                </c:pt>
                <c:pt idx="123">
                  <c:v>0.36</c:v>
                </c:pt>
                <c:pt idx="124">
                  <c:v>0.24</c:v>
                </c:pt>
                <c:pt idx="125">
                  <c:v>0.21</c:v>
                </c:pt>
                <c:pt idx="126">
                  <c:v>0.27</c:v>
                </c:pt>
                <c:pt idx="127">
                  <c:v>0.32</c:v>
                </c:pt>
                <c:pt idx="128">
                  <c:v>0.35</c:v>
                </c:pt>
                <c:pt idx="129">
                  <c:v>0.36</c:v>
                </c:pt>
                <c:pt idx="130">
                  <c:v>0.32</c:v>
                </c:pt>
                <c:pt idx="131">
                  <c:v>0.34</c:v>
                </c:pt>
                <c:pt idx="132">
                  <c:v>0.38</c:v>
                </c:pt>
                <c:pt idx="133">
                  <c:v>0.34</c:v>
                </c:pt>
                <c:pt idx="134">
                  <c:v>0.37</c:v>
                </c:pt>
                <c:pt idx="135">
                  <c:v>1.29</c:v>
                </c:pt>
                <c:pt idx="136">
                  <c:v>0.82</c:v>
                </c:pt>
                <c:pt idx="137">
                  <c:v>0.54</c:v>
                </c:pt>
                <c:pt idx="138">
                  <c:v>0.61</c:v>
                </c:pt>
                <c:pt idx="139">
                  <c:v>0.63</c:v>
                </c:pt>
                <c:pt idx="140">
                  <c:v>4.6500000000000004</c:v>
                </c:pt>
                <c:pt idx="141">
                  <c:v>2.25</c:v>
                </c:pt>
                <c:pt idx="142">
                  <c:v>10.74</c:v>
                </c:pt>
                <c:pt idx="143">
                  <c:v>52.25</c:v>
                </c:pt>
                <c:pt idx="144">
                  <c:v>18.23</c:v>
                </c:pt>
                <c:pt idx="145">
                  <c:v>1.32</c:v>
                </c:pt>
                <c:pt idx="146">
                  <c:v>0.62</c:v>
                </c:pt>
                <c:pt idx="147">
                  <c:v>0.34</c:v>
                </c:pt>
                <c:pt idx="148">
                  <c:v>0.34</c:v>
                </c:pt>
                <c:pt idx="149">
                  <c:v>1.18</c:v>
                </c:pt>
                <c:pt idx="150">
                  <c:v>0.94</c:v>
                </c:pt>
                <c:pt idx="151">
                  <c:v>0.64</c:v>
                </c:pt>
                <c:pt idx="152">
                  <c:v>0.61</c:v>
                </c:pt>
                <c:pt idx="153">
                  <c:v>0.67</c:v>
                </c:pt>
                <c:pt idx="154">
                  <c:v>0.67</c:v>
                </c:pt>
                <c:pt idx="155">
                  <c:v>0.65</c:v>
                </c:pt>
                <c:pt idx="156">
                  <c:v>0.73</c:v>
                </c:pt>
                <c:pt idx="157">
                  <c:v>0.82</c:v>
                </c:pt>
                <c:pt idx="158">
                  <c:v>3.67</c:v>
                </c:pt>
                <c:pt idx="159">
                  <c:v>1.69</c:v>
                </c:pt>
                <c:pt idx="160">
                  <c:v>11.73</c:v>
                </c:pt>
                <c:pt idx="161">
                  <c:v>4.43</c:v>
                </c:pt>
                <c:pt idx="162">
                  <c:v>0.56999999999999995</c:v>
                </c:pt>
                <c:pt idx="163">
                  <c:v>0.48</c:v>
                </c:pt>
                <c:pt idx="164">
                  <c:v>0.57999999999999996</c:v>
                </c:pt>
                <c:pt idx="165">
                  <c:v>0.72</c:v>
                </c:pt>
                <c:pt idx="166">
                  <c:v>0.7</c:v>
                </c:pt>
                <c:pt idx="167">
                  <c:v>0.68</c:v>
                </c:pt>
                <c:pt idx="168">
                  <c:v>0.75</c:v>
                </c:pt>
                <c:pt idx="169">
                  <c:v>10.54</c:v>
                </c:pt>
                <c:pt idx="170">
                  <c:v>4.09</c:v>
                </c:pt>
                <c:pt idx="171">
                  <c:v>0.75</c:v>
                </c:pt>
                <c:pt idx="172">
                  <c:v>0.57999999999999996</c:v>
                </c:pt>
                <c:pt idx="173">
                  <c:v>2.4</c:v>
                </c:pt>
                <c:pt idx="174">
                  <c:v>1.47</c:v>
                </c:pt>
                <c:pt idx="175">
                  <c:v>0.87</c:v>
                </c:pt>
                <c:pt idx="176">
                  <c:v>0.72</c:v>
                </c:pt>
                <c:pt idx="177">
                  <c:v>0.56999999999999995</c:v>
                </c:pt>
                <c:pt idx="178">
                  <c:v>0.65</c:v>
                </c:pt>
                <c:pt idx="179">
                  <c:v>0.82</c:v>
                </c:pt>
                <c:pt idx="180">
                  <c:v>2.98</c:v>
                </c:pt>
                <c:pt idx="181">
                  <c:v>1.59</c:v>
                </c:pt>
                <c:pt idx="182">
                  <c:v>0.78</c:v>
                </c:pt>
                <c:pt idx="183">
                  <c:v>1.61</c:v>
                </c:pt>
                <c:pt idx="184">
                  <c:v>17.829999999999998</c:v>
                </c:pt>
                <c:pt idx="185">
                  <c:v>15</c:v>
                </c:pt>
                <c:pt idx="186">
                  <c:v>3.71</c:v>
                </c:pt>
                <c:pt idx="187">
                  <c:v>7.44</c:v>
                </c:pt>
                <c:pt idx="188">
                  <c:v>3.91</c:v>
                </c:pt>
                <c:pt idx="189">
                  <c:v>1.29</c:v>
                </c:pt>
                <c:pt idx="190">
                  <c:v>1.02</c:v>
                </c:pt>
                <c:pt idx="191">
                  <c:v>0.9</c:v>
                </c:pt>
                <c:pt idx="192">
                  <c:v>0.79</c:v>
                </c:pt>
                <c:pt idx="193">
                  <c:v>0.68</c:v>
                </c:pt>
                <c:pt idx="194">
                  <c:v>0.51</c:v>
                </c:pt>
                <c:pt idx="195">
                  <c:v>0.32</c:v>
                </c:pt>
                <c:pt idx="196">
                  <c:v>0.18</c:v>
                </c:pt>
                <c:pt idx="197">
                  <c:v>0.14000000000000001</c:v>
                </c:pt>
                <c:pt idx="198">
                  <c:v>0.15</c:v>
                </c:pt>
                <c:pt idx="199">
                  <c:v>0.12</c:v>
                </c:pt>
                <c:pt idx="200">
                  <c:v>0.09</c:v>
                </c:pt>
                <c:pt idx="201">
                  <c:v>0.08</c:v>
                </c:pt>
                <c:pt idx="202">
                  <c:v>0.11</c:v>
                </c:pt>
                <c:pt idx="203">
                  <c:v>0.12</c:v>
                </c:pt>
                <c:pt idx="204">
                  <c:v>0.11</c:v>
                </c:pt>
                <c:pt idx="205">
                  <c:v>0.11</c:v>
                </c:pt>
                <c:pt idx="206">
                  <c:v>0.12</c:v>
                </c:pt>
                <c:pt idx="207">
                  <c:v>0.13</c:v>
                </c:pt>
                <c:pt idx="208">
                  <c:v>0.16</c:v>
                </c:pt>
                <c:pt idx="209">
                  <c:v>0.19</c:v>
                </c:pt>
                <c:pt idx="210">
                  <c:v>0.17</c:v>
                </c:pt>
                <c:pt idx="211">
                  <c:v>0.14000000000000001</c:v>
                </c:pt>
                <c:pt idx="212">
                  <c:v>0.12</c:v>
                </c:pt>
                <c:pt idx="213">
                  <c:v>0.12</c:v>
                </c:pt>
                <c:pt idx="214">
                  <c:v>0.14000000000000001</c:v>
                </c:pt>
                <c:pt idx="215">
                  <c:v>0.18</c:v>
                </c:pt>
                <c:pt idx="216">
                  <c:v>0.28999999999999998</c:v>
                </c:pt>
                <c:pt idx="217">
                  <c:v>0.38</c:v>
                </c:pt>
                <c:pt idx="218">
                  <c:v>0.37</c:v>
                </c:pt>
                <c:pt idx="219">
                  <c:v>0.34</c:v>
                </c:pt>
                <c:pt idx="220">
                  <c:v>0.27</c:v>
                </c:pt>
                <c:pt idx="221">
                  <c:v>0.21</c:v>
                </c:pt>
                <c:pt idx="222">
                  <c:v>0.18</c:v>
                </c:pt>
                <c:pt idx="223">
                  <c:v>0.17</c:v>
                </c:pt>
                <c:pt idx="224">
                  <c:v>0.16</c:v>
                </c:pt>
                <c:pt idx="225">
                  <c:v>0.16</c:v>
                </c:pt>
                <c:pt idx="226">
                  <c:v>0.21</c:v>
                </c:pt>
                <c:pt idx="227">
                  <c:v>0.26</c:v>
                </c:pt>
                <c:pt idx="228">
                  <c:v>0.36</c:v>
                </c:pt>
                <c:pt idx="229">
                  <c:v>0.44</c:v>
                </c:pt>
                <c:pt idx="230">
                  <c:v>0.35</c:v>
                </c:pt>
                <c:pt idx="231">
                  <c:v>0.2</c:v>
                </c:pt>
                <c:pt idx="232">
                  <c:v>0.12</c:v>
                </c:pt>
                <c:pt idx="233">
                  <c:v>0.25</c:v>
                </c:pt>
                <c:pt idx="234">
                  <c:v>2.42</c:v>
                </c:pt>
                <c:pt idx="235">
                  <c:v>1.3</c:v>
                </c:pt>
                <c:pt idx="236">
                  <c:v>1.66</c:v>
                </c:pt>
                <c:pt idx="237">
                  <c:v>1.1000000000000001</c:v>
                </c:pt>
                <c:pt idx="238">
                  <c:v>0.73</c:v>
                </c:pt>
                <c:pt idx="239">
                  <c:v>0.56000000000000005</c:v>
                </c:pt>
                <c:pt idx="240">
                  <c:v>0.47</c:v>
                </c:pt>
                <c:pt idx="241">
                  <c:v>0.53</c:v>
                </c:pt>
                <c:pt idx="242">
                  <c:v>0.59</c:v>
                </c:pt>
                <c:pt idx="243">
                  <c:v>1.47</c:v>
                </c:pt>
                <c:pt idx="244">
                  <c:v>5.94</c:v>
                </c:pt>
                <c:pt idx="245">
                  <c:v>3.36</c:v>
                </c:pt>
                <c:pt idx="246">
                  <c:v>1.23</c:v>
                </c:pt>
                <c:pt idx="247">
                  <c:v>1.3</c:v>
                </c:pt>
                <c:pt idx="248">
                  <c:v>1.02</c:v>
                </c:pt>
                <c:pt idx="249">
                  <c:v>10.91</c:v>
                </c:pt>
                <c:pt idx="250">
                  <c:v>4.3</c:v>
                </c:pt>
                <c:pt idx="251">
                  <c:v>0.79</c:v>
                </c:pt>
                <c:pt idx="252">
                  <c:v>0.71</c:v>
                </c:pt>
                <c:pt idx="253">
                  <c:v>0.69</c:v>
                </c:pt>
                <c:pt idx="254">
                  <c:v>0.53</c:v>
                </c:pt>
                <c:pt idx="255">
                  <c:v>1.94</c:v>
                </c:pt>
                <c:pt idx="256">
                  <c:v>1.28</c:v>
                </c:pt>
                <c:pt idx="257">
                  <c:v>0.78</c:v>
                </c:pt>
                <c:pt idx="258">
                  <c:v>0.72</c:v>
                </c:pt>
                <c:pt idx="259">
                  <c:v>1.72</c:v>
                </c:pt>
                <c:pt idx="260">
                  <c:v>4.09</c:v>
                </c:pt>
                <c:pt idx="261">
                  <c:v>7.44</c:v>
                </c:pt>
                <c:pt idx="262">
                  <c:v>2.86</c:v>
                </c:pt>
                <c:pt idx="263">
                  <c:v>2.93</c:v>
                </c:pt>
                <c:pt idx="264">
                  <c:v>1.64</c:v>
                </c:pt>
                <c:pt idx="265">
                  <c:v>12.39</c:v>
                </c:pt>
                <c:pt idx="266">
                  <c:v>4.58</c:v>
                </c:pt>
                <c:pt idx="267">
                  <c:v>0.52</c:v>
                </c:pt>
                <c:pt idx="268">
                  <c:v>0.43</c:v>
                </c:pt>
                <c:pt idx="269">
                  <c:v>0.41</c:v>
                </c:pt>
                <c:pt idx="270">
                  <c:v>0.41</c:v>
                </c:pt>
                <c:pt idx="271">
                  <c:v>0.42</c:v>
                </c:pt>
                <c:pt idx="272">
                  <c:v>0.35</c:v>
                </c:pt>
                <c:pt idx="273">
                  <c:v>0.35</c:v>
                </c:pt>
                <c:pt idx="274">
                  <c:v>0.38</c:v>
                </c:pt>
                <c:pt idx="275">
                  <c:v>0.43</c:v>
                </c:pt>
                <c:pt idx="276">
                  <c:v>0.5</c:v>
                </c:pt>
                <c:pt idx="277">
                  <c:v>0.47</c:v>
                </c:pt>
                <c:pt idx="278">
                  <c:v>0.34</c:v>
                </c:pt>
                <c:pt idx="279">
                  <c:v>0.28999999999999998</c:v>
                </c:pt>
                <c:pt idx="280">
                  <c:v>0.38</c:v>
                </c:pt>
                <c:pt idx="281">
                  <c:v>0.41</c:v>
                </c:pt>
                <c:pt idx="282">
                  <c:v>0.34</c:v>
                </c:pt>
                <c:pt idx="283">
                  <c:v>0.28000000000000003</c:v>
                </c:pt>
                <c:pt idx="284">
                  <c:v>0.23</c:v>
                </c:pt>
                <c:pt idx="285">
                  <c:v>0.23</c:v>
                </c:pt>
                <c:pt idx="286">
                  <c:v>0.28000000000000003</c:v>
                </c:pt>
                <c:pt idx="287">
                  <c:v>0.33</c:v>
                </c:pt>
                <c:pt idx="288">
                  <c:v>0.46</c:v>
                </c:pt>
                <c:pt idx="289">
                  <c:v>0.47</c:v>
                </c:pt>
                <c:pt idx="290">
                  <c:v>0.36</c:v>
                </c:pt>
                <c:pt idx="291">
                  <c:v>0.34</c:v>
                </c:pt>
                <c:pt idx="292">
                  <c:v>2.36</c:v>
                </c:pt>
                <c:pt idx="293">
                  <c:v>9.02</c:v>
                </c:pt>
                <c:pt idx="294">
                  <c:v>12.43</c:v>
                </c:pt>
                <c:pt idx="295">
                  <c:v>7.29</c:v>
                </c:pt>
                <c:pt idx="296">
                  <c:v>2.04</c:v>
                </c:pt>
                <c:pt idx="297">
                  <c:v>0.84</c:v>
                </c:pt>
                <c:pt idx="298">
                  <c:v>0.71</c:v>
                </c:pt>
                <c:pt idx="299">
                  <c:v>0.65</c:v>
                </c:pt>
                <c:pt idx="300">
                  <c:v>0.7</c:v>
                </c:pt>
                <c:pt idx="301">
                  <c:v>3.27</c:v>
                </c:pt>
                <c:pt idx="302">
                  <c:v>1.68</c:v>
                </c:pt>
                <c:pt idx="303">
                  <c:v>1.17</c:v>
                </c:pt>
                <c:pt idx="304">
                  <c:v>1.02</c:v>
                </c:pt>
                <c:pt idx="305">
                  <c:v>0.85</c:v>
                </c:pt>
                <c:pt idx="306">
                  <c:v>0.74</c:v>
                </c:pt>
                <c:pt idx="307">
                  <c:v>0.7</c:v>
                </c:pt>
                <c:pt idx="308">
                  <c:v>0.63</c:v>
                </c:pt>
                <c:pt idx="309">
                  <c:v>0.53</c:v>
                </c:pt>
                <c:pt idx="310">
                  <c:v>0.46</c:v>
                </c:pt>
                <c:pt idx="311">
                  <c:v>0.48</c:v>
                </c:pt>
                <c:pt idx="312">
                  <c:v>0.62</c:v>
                </c:pt>
                <c:pt idx="313">
                  <c:v>1.9</c:v>
                </c:pt>
                <c:pt idx="314">
                  <c:v>1.21</c:v>
                </c:pt>
                <c:pt idx="315">
                  <c:v>0.73</c:v>
                </c:pt>
                <c:pt idx="316">
                  <c:v>0.61</c:v>
                </c:pt>
                <c:pt idx="317">
                  <c:v>0.5</c:v>
                </c:pt>
                <c:pt idx="318">
                  <c:v>0.45</c:v>
                </c:pt>
                <c:pt idx="319">
                  <c:v>0.39</c:v>
                </c:pt>
                <c:pt idx="320">
                  <c:v>0.42</c:v>
                </c:pt>
                <c:pt idx="321">
                  <c:v>3.12</c:v>
                </c:pt>
                <c:pt idx="322">
                  <c:v>5.4</c:v>
                </c:pt>
                <c:pt idx="323">
                  <c:v>2.17</c:v>
                </c:pt>
                <c:pt idx="324">
                  <c:v>0.85</c:v>
                </c:pt>
                <c:pt idx="325">
                  <c:v>0.73</c:v>
                </c:pt>
                <c:pt idx="326">
                  <c:v>0.61</c:v>
                </c:pt>
                <c:pt idx="327">
                  <c:v>0.41</c:v>
                </c:pt>
                <c:pt idx="328">
                  <c:v>0.26</c:v>
                </c:pt>
                <c:pt idx="329">
                  <c:v>0.19</c:v>
                </c:pt>
                <c:pt idx="330">
                  <c:v>0.17</c:v>
                </c:pt>
                <c:pt idx="331">
                  <c:v>0.19</c:v>
                </c:pt>
                <c:pt idx="332">
                  <c:v>0.34</c:v>
                </c:pt>
                <c:pt idx="333">
                  <c:v>0.55000000000000004</c:v>
                </c:pt>
                <c:pt idx="334">
                  <c:v>0.59</c:v>
                </c:pt>
                <c:pt idx="335">
                  <c:v>0.59</c:v>
                </c:pt>
                <c:pt idx="336">
                  <c:v>0.52</c:v>
                </c:pt>
                <c:pt idx="337">
                  <c:v>0.4</c:v>
                </c:pt>
                <c:pt idx="338">
                  <c:v>0.27</c:v>
                </c:pt>
                <c:pt idx="339">
                  <c:v>0.26</c:v>
                </c:pt>
                <c:pt idx="340">
                  <c:v>1.04</c:v>
                </c:pt>
                <c:pt idx="341">
                  <c:v>2.27</c:v>
                </c:pt>
                <c:pt idx="342">
                  <c:v>1.28</c:v>
                </c:pt>
                <c:pt idx="343">
                  <c:v>0.79</c:v>
                </c:pt>
                <c:pt idx="344">
                  <c:v>0.67</c:v>
                </c:pt>
                <c:pt idx="345">
                  <c:v>1.48</c:v>
                </c:pt>
                <c:pt idx="346">
                  <c:v>1.08</c:v>
                </c:pt>
                <c:pt idx="347">
                  <c:v>1.78</c:v>
                </c:pt>
              </c:numCache>
            </c:numRef>
          </c:val>
          <c:smooth val="0"/>
          <c:extLst xmlns:c16r2="http://schemas.microsoft.com/office/drawing/2015/06/chart">
            <c:ext xmlns:c16="http://schemas.microsoft.com/office/drawing/2014/chart" uri="{C3380CC4-5D6E-409C-BE32-E72D297353CC}">
              <c16:uniqueId val="{00000001-557F-48D4-AF91-1F0A490EAA26}"/>
            </c:ext>
          </c:extLst>
        </c:ser>
        <c:ser>
          <c:idx val="2"/>
          <c:order val="1"/>
          <c:tx>
            <c:v>GW Inflow</c:v>
          </c:tx>
          <c:marker>
            <c:symbol val="none"/>
          </c:marker>
          <c:cat>
            <c:numRef>
              <c:f>LAKES2!$A$707:$A$1054</c:f>
              <c:numCache>
                <c:formatCode>General</c:formatCode>
                <c:ptCount val="348"/>
                <c:pt idx="0">
                  <c:v>1975</c:v>
                </c:pt>
                <c:pt idx="12">
                  <c:v>1976</c:v>
                </c:pt>
                <c:pt idx="24">
                  <c:v>1977</c:v>
                </c:pt>
                <c:pt idx="36">
                  <c:v>1978</c:v>
                </c:pt>
                <c:pt idx="48">
                  <c:v>1979</c:v>
                </c:pt>
                <c:pt idx="60">
                  <c:v>1980</c:v>
                </c:pt>
                <c:pt idx="72">
                  <c:v>1981</c:v>
                </c:pt>
                <c:pt idx="84">
                  <c:v>1982</c:v>
                </c:pt>
                <c:pt idx="96">
                  <c:v>1983</c:v>
                </c:pt>
                <c:pt idx="108">
                  <c:v>1984</c:v>
                </c:pt>
                <c:pt idx="120">
                  <c:v>1985</c:v>
                </c:pt>
                <c:pt idx="132">
                  <c:v>1986</c:v>
                </c:pt>
                <c:pt idx="144">
                  <c:v>1987</c:v>
                </c:pt>
                <c:pt idx="156">
                  <c:v>1988</c:v>
                </c:pt>
                <c:pt idx="168">
                  <c:v>1989</c:v>
                </c:pt>
                <c:pt idx="180">
                  <c:v>1990</c:v>
                </c:pt>
                <c:pt idx="192">
                  <c:v>1991</c:v>
                </c:pt>
                <c:pt idx="204">
                  <c:v>1992</c:v>
                </c:pt>
                <c:pt idx="216">
                  <c:v>1993</c:v>
                </c:pt>
                <c:pt idx="228">
                  <c:v>1994</c:v>
                </c:pt>
                <c:pt idx="240">
                  <c:v>1995</c:v>
                </c:pt>
                <c:pt idx="252">
                  <c:v>1996</c:v>
                </c:pt>
                <c:pt idx="264">
                  <c:v>1997</c:v>
                </c:pt>
                <c:pt idx="276">
                  <c:v>1998</c:v>
                </c:pt>
                <c:pt idx="288">
                  <c:v>1999</c:v>
                </c:pt>
                <c:pt idx="300">
                  <c:v>2000</c:v>
                </c:pt>
                <c:pt idx="312">
                  <c:v>2001</c:v>
                </c:pt>
                <c:pt idx="324">
                  <c:v>2002</c:v>
                </c:pt>
                <c:pt idx="336">
                  <c:v>2003</c:v>
                </c:pt>
              </c:numCache>
            </c:numRef>
          </c:cat>
          <c:val>
            <c:numRef>
              <c:f>LAKES2!$Q$707:$Q$1054</c:f>
              <c:numCache>
                <c:formatCode>General</c:formatCode>
                <c:ptCount val="348"/>
                <c:pt idx="0">
                  <c:v>0.40595596482972812</c:v>
                </c:pt>
                <c:pt idx="1">
                  <c:v>0.40586457518769686</c:v>
                </c:pt>
                <c:pt idx="2">
                  <c:v>0.40384122777196069</c:v>
                </c:pt>
                <c:pt idx="3">
                  <c:v>0.40351619517057497</c:v>
                </c:pt>
                <c:pt idx="4">
                  <c:v>0.4055696292213386</c:v>
                </c:pt>
                <c:pt idx="5">
                  <c:v>0.40979139788170066</c:v>
                </c:pt>
                <c:pt idx="6">
                  <c:v>0.42479634079523232</c:v>
                </c:pt>
                <c:pt idx="7">
                  <c:v>0.43287954896321801</c:v>
                </c:pt>
                <c:pt idx="8">
                  <c:v>0.43562822496636761</c:v>
                </c:pt>
                <c:pt idx="9">
                  <c:v>0.43675697991968515</c:v>
                </c:pt>
                <c:pt idx="10">
                  <c:v>0.43888383805986658</c:v>
                </c:pt>
                <c:pt idx="11">
                  <c:v>0.43941910432275566</c:v>
                </c:pt>
                <c:pt idx="12">
                  <c:v>0.43909900991317791</c:v>
                </c:pt>
                <c:pt idx="13">
                  <c:v>0.43794396840921157</c:v>
                </c:pt>
                <c:pt idx="14">
                  <c:v>0.43498377125719739</c:v>
                </c:pt>
                <c:pt idx="15">
                  <c:v>0.4296123566059239</c:v>
                </c:pt>
                <c:pt idx="16">
                  <c:v>0.42599536895511553</c:v>
                </c:pt>
                <c:pt idx="17">
                  <c:v>0.43374176780965412</c:v>
                </c:pt>
                <c:pt idx="18">
                  <c:v>0.43914358245548679</c:v>
                </c:pt>
                <c:pt idx="19">
                  <c:v>0.43212259384560586</c:v>
                </c:pt>
                <c:pt idx="20">
                  <c:v>0.42129256545738608</c:v>
                </c:pt>
                <c:pt idx="21">
                  <c:v>0.40742808407950554</c:v>
                </c:pt>
                <c:pt idx="22">
                  <c:v>0.39301484653655605</c:v>
                </c:pt>
                <c:pt idx="23">
                  <c:v>0.38035810618538379</c:v>
                </c:pt>
                <c:pt idx="24">
                  <c:v>0.36816815310261575</c:v>
                </c:pt>
                <c:pt idx="25">
                  <c:v>0.35486861761220484</c:v>
                </c:pt>
                <c:pt idx="26">
                  <c:v>0.34186809947508534</c:v>
                </c:pt>
                <c:pt idx="27">
                  <c:v>0.33433210746506647</c:v>
                </c:pt>
                <c:pt idx="28">
                  <c:v>0.33435154313016263</c:v>
                </c:pt>
                <c:pt idx="29">
                  <c:v>0.34063394242806722</c:v>
                </c:pt>
                <c:pt idx="30">
                  <c:v>0.35783634773440015</c:v>
                </c:pt>
                <c:pt idx="31">
                  <c:v>0.37182461843480052</c:v>
                </c:pt>
                <c:pt idx="32">
                  <c:v>0.38030834096636285</c:v>
                </c:pt>
                <c:pt idx="33">
                  <c:v>0.39269904014168633</c:v>
                </c:pt>
                <c:pt idx="34">
                  <c:v>0.4058448785238854</c:v>
                </c:pt>
                <c:pt idx="35">
                  <c:v>0.41690711670569502</c:v>
                </c:pt>
                <c:pt idx="36">
                  <c:v>0.4254962724421954</c:v>
                </c:pt>
                <c:pt idx="37">
                  <c:v>0.43249084713855718</c:v>
                </c:pt>
                <c:pt idx="38">
                  <c:v>0.43310389707410718</c:v>
                </c:pt>
                <c:pt idx="39">
                  <c:v>0.4257932766362873</c:v>
                </c:pt>
                <c:pt idx="40">
                  <c:v>0.41229411155153484</c:v>
                </c:pt>
                <c:pt idx="41">
                  <c:v>0.39355508881817447</c:v>
                </c:pt>
                <c:pt idx="42">
                  <c:v>0.37180606620830819</c:v>
                </c:pt>
                <c:pt idx="43">
                  <c:v>0.35169206981538842</c:v>
                </c:pt>
                <c:pt idx="44">
                  <c:v>0.33475752107003903</c:v>
                </c:pt>
                <c:pt idx="45">
                  <c:v>0.32057998385746278</c:v>
                </c:pt>
                <c:pt idx="46">
                  <c:v>0.31066754829851068</c:v>
                </c:pt>
                <c:pt idx="47">
                  <c:v>0.30715666869081881</c:v>
                </c:pt>
                <c:pt idx="48">
                  <c:v>0.32755167210423408</c:v>
                </c:pt>
                <c:pt idx="49">
                  <c:v>0.3427634235176869</c:v>
                </c:pt>
                <c:pt idx="50">
                  <c:v>0.35435106161837793</c:v>
                </c:pt>
                <c:pt idx="51">
                  <c:v>0.35967284637105323</c:v>
                </c:pt>
                <c:pt idx="52">
                  <c:v>0.36229909987810988</c:v>
                </c:pt>
                <c:pt idx="53">
                  <c:v>0.36036516314309985</c:v>
                </c:pt>
                <c:pt idx="54">
                  <c:v>0.35414472237915418</c:v>
                </c:pt>
                <c:pt idx="55">
                  <c:v>0.3439618933162612</c:v>
                </c:pt>
                <c:pt idx="56">
                  <c:v>0.33079824559446969</c:v>
                </c:pt>
                <c:pt idx="57">
                  <c:v>0.31580901885267942</c:v>
                </c:pt>
                <c:pt idx="58">
                  <c:v>0.29956617908303118</c:v>
                </c:pt>
                <c:pt idx="59">
                  <c:v>0.28508934735185315</c:v>
                </c:pt>
                <c:pt idx="60">
                  <c:v>0.27453106325854831</c:v>
                </c:pt>
                <c:pt idx="61">
                  <c:v>0.28130789738645867</c:v>
                </c:pt>
                <c:pt idx="62">
                  <c:v>0.27870741661152604</c:v>
                </c:pt>
                <c:pt idx="63">
                  <c:v>0.27834079996711286</c:v>
                </c:pt>
                <c:pt idx="64">
                  <c:v>0.28274864407289169</c:v>
                </c:pt>
                <c:pt idx="65">
                  <c:v>0.28295686515374796</c:v>
                </c:pt>
                <c:pt idx="66">
                  <c:v>0.28485481624511277</c:v>
                </c:pt>
                <c:pt idx="67">
                  <c:v>0.303965074413659</c:v>
                </c:pt>
                <c:pt idx="68">
                  <c:v>0.33145901898758329</c:v>
                </c:pt>
                <c:pt idx="69">
                  <c:v>0.35083624743751762</c:v>
                </c:pt>
                <c:pt idx="70">
                  <c:v>0.36973009496431392</c:v>
                </c:pt>
                <c:pt idx="71">
                  <c:v>0.38871481446211803</c:v>
                </c:pt>
                <c:pt idx="72">
                  <c:v>0.40233568383833457</c:v>
                </c:pt>
                <c:pt idx="73">
                  <c:v>0.41328128562101868</c:v>
                </c:pt>
                <c:pt idx="74">
                  <c:v>0.42241116806955409</c:v>
                </c:pt>
                <c:pt idx="75">
                  <c:v>0.42461967150566365</c:v>
                </c:pt>
                <c:pt idx="76">
                  <c:v>0.41870723748541905</c:v>
                </c:pt>
                <c:pt idx="77">
                  <c:v>0.4098147093311969</c:v>
                </c:pt>
                <c:pt idx="78">
                  <c:v>0.40177113089047889</c:v>
                </c:pt>
                <c:pt idx="79">
                  <c:v>0.39470584395817349</c:v>
                </c:pt>
                <c:pt idx="80">
                  <c:v>0.38712661474543986</c:v>
                </c:pt>
                <c:pt idx="81">
                  <c:v>0.37828798446002371</c:v>
                </c:pt>
                <c:pt idx="82">
                  <c:v>0.3695191291729838</c:v>
                </c:pt>
                <c:pt idx="83">
                  <c:v>0.36192196630246704</c:v>
                </c:pt>
                <c:pt idx="84">
                  <c:v>0.35716726095780166</c:v>
                </c:pt>
                <c:pt idx="85">
                  <c:v>0.35334039371298803</c:v>
                </c:pt>
                <c:pt idx="86">
                  <c:v>0.34565674754331482</c:v>
                </c:pt>
                <c:pt idx="87">
                  <c:v>0.33303273085644325</c:v>
                </c:pt>
                <c:pt idx="88">
                  <c:v>0.31794298358850914</c:v>
                </c:pt>
                <c:pt idx="89">
                  <c:v>0.30175185331517301</c:v>
                </c:pt>
                <c:pt idx="90">
                  <c:v>0.28458252820509555</c:v>
                </c:pt>
                <c:pt idx="91">
                  <c:v>0.26733525796659968</c:v>
                </c:pt>
                <c:pt idx="92">
                  <c:v>0.25064215514897975</c:v>
                </c:pt>
                <c:pt idx="93">
                  <c:v>0.23685294834517212</c:v>
                </c:pt>
                <c:pt idx="94">
                  <c:v>0.2554352210655918</c:v>
                </c:pt>
                <c:pt idx="95">
                  <c:v>0.28216987799926635</c:v>
                </c:pt>
                <c:pt idx="96">
                  <c:v>0.30471968615613343</c:v>
                </c:pt>
                <c:pt idx="97">
                  <c:v>0.33091794651820583</c:v>
                </c:pt>
                <c:pt idx="98">
                  <c:v>0.35131418640218676</c:v>
                </c:pt>
                <c:pt idx="99">
                  <c:v>0.37385798826846722</c:v>
                </c:pt>
                <c:pt idx="100">
                  <c:v>0.40222343640394337</c:v>
                </c:pt>
                <c:pt idx="101">
                  <c:v>0.41946687830124574</c:v>
                </c:pt>
                <c:pt idx="102">
                  <c:v>0.4279570952523018</c:v>
                </c:pt>
                <c:pt idx="103">
                  <c:v>0.43468285604856854</c:v>
                </c:pt>
                <c:pt idx="104">
                  <c:v>0.44028707187604854</c:v>
                </c:pt>
                <c:pt idx="105">
                  <c:v>0.44539560366832137</c:v>
                </c:pt>
                <c:pt idx="106">
                  <c:v>0.45031111757132042</c:v>
                </c:pt>
                <c:pt idx="107">
                  <c:v>0.45162020660835883</c:v>
                </c:pt>
                <c:pt idx="108">
                  <c:v>0.44862677062008088</c:v>
                </c:pt>
                <c:pt idx="109">
                  <c:v>0.44350946325700846</c:v>
                </c:pt>
                <c:pt idx="110">
                  <c:v>0.4352752374082472</c:v>
                </c:pt>
                <c:pt idx="111">
                  <c:v>0.4265294224193828</c:v>
                </c:pt>
                <c:pt idx="112">
                  <c:v>0.4209855184294537</c:v>
                </c:pt>
                <c:pt idx="113">
                  <c:v>0.42336067789115495</c:v>
                </c:pt>
                <c:pt idx="114">
                  <c:v>0.41291736379269822</c:v>
                </c:pt>
                <c:pt idx="115">
                  <c:v>0.39977998937690257</c:v>
                </c:pt>
                <c:pt idx="116">
                  <c:v>0.38863320398400714</c:v>
                </c:pt>
                <c:pt idx="117">
                  <c:v>0.38316150588753906</c:v>
                </c:pt>
                <c:pt idx="118">
                  <c:v>0.38262313001503317</c:v>
                </c:pt>
                <c:pt idx="119">
                  <c:v>0.38508617805416367</c:v>
                </c:pt>
                <c:pt idx="120">
                  <c:v>0.3888395732034361</c:v>
                </c:pt>
                <c:pt idx="121">
                  <c:v>0.39546597028047858</c:v>
                </c:pt>
                <c:pt idx="122">
                  <c:v>0.39623757255688963</c:v>
                </c:pt>
                <c:pt idx="123">
                  <c:v>0.3925025028369869</c:v>
                </c:pt>
                <c:pt idx="124">
                  <c:v>0.38287223541785137</c:v>
                </c:pt>
                <c:pt idx="125">
                  <c:v>0.3673336537617472</c:v>
                </c:pt>
                <c:pt idx="126">
                  <c:v>0.35031153547722071</c:v>
                </c:pt>
                <c:pt idx="127">
                  <c:v>0.33367418360839196</c:v>
                </c:pt>
                <c:pt idx="128">
                  <c:v>0.31733163918711932</c:v>
                </c:pt>
                <c:pt idx="129">
                  <c:v>0.30251785471521003</c:v>
                </c:pt>
                <c:pt idx="130">
                  <c:v>0.29037757802781289</c:v>
                </c:pt>
                <c:pt idx="131">
                  <c:v>0.2831275280920692</c:v>
                </c:pt>
                <c:pt idx="132">
                  <c:v>0.29320074332772744</c:v>
                </c:pt>
                <c:pt idx="133">
                  <c:v>0.2999040879114569</c:v>
                </c:pt>
                <c:pt idx="134">
                  <c:v>0.30798700343957452</c:v>
                </c:pt>
                <c:pt idx="135">
                  <c:v>0.32766359932668132</c:v>
                </c:pt>
                <c:pt idx="136">
                  <c:v>0.33768977970318365</c:v>
                </c:pt>
                <c:pt idx="137">
                  <c:v>0.34539412792142959</c:v>
                </c:pt>
                <c:pt idx="138">
                  <c:v>0.35830426532374449</c:v>
                </c:pt>
                <c:pt idx="139">
                  <c:v>0.36690736455344158</c:v>
                </c:pt>
                <c:pt idx="140">
                  <c:v>0.38188210871018224</c:v>
                </c:pt>
                <c:pt idx="141">
                  <c:v>0.3958224090507832</c:v>
                </c:pt>
                <c:pt idx="142">
                  <c:v>0.40791276612739147</c:v>
                </c:pt>
                <c:pt idx="143">
                  <c:v>0.42100470433193998</c:v>
                </c:pt>
                <c:pt idx="144">
                  <c:v>0.43884377596807922</c:v>
                </c:pt>
                <c:pt idx="145">
                  <c:v>0.4535237623377284</c:v>
                </c:pt>
                <c:pt idx="146">
                  <c:v>0.4517767601410132</c:v>
                </c:pt>
                <c:pt idx="147">
                  <c:v>0.44113264752147047</c:v>
                </c:pt>
                <c:pt idx="148">
                  <c:v>0.42561312192722395</c:v>
                </c:pt>
                <c:pt idx="149">
                  <c:v>0.41264649011979998</c:v>
                </c:pt>
                <c:pt idx="150">
                  <c:v>0.4020296915184321</c:v>
                </c:pt>
                <c:pt idx="151">
                  <c:v>0.39092247202399039</c:v>
                </c:pt>
                <c:pt idx="152">
                  <c:v>0.38022609586980788</c:v>
                </c:pt>
                <c:pt idx="153">
                  <c:v>0.37223440709175287</c:v>
                </c:pt>
                <c:pt idx="154">
                  <c:v>0.36850972544745259</c:v>
                </c:pt>
                <c:pt idx="155">
                  <c:v>0.37061430879481755</c:v>
                </c:pt>
                <c:pt idx="156">
                  <c:v>0.37740151035850694</c:v>
                </c:pt>
                <c:pt idx="157">
                  <c:v>0.38453170168936263</c:v>
                </c:pt>
                <c:pt idx="158">
                  <c:v>0.39190375880858974</c:v>
                </c:pt>
                <c:pt idx="159">
                  <c:v>0.39732588295120386</c:v>
                </c:pt>
                <c:pt idx="160">
                  <c:v>0.40277514733440734</c:v>
                </c:pt>
                <c:pt idx="161">
                  <c:v>0.41227378427186212</c:v>
                </c:pt>
                <c:pt idx="162">
                  <c:v>0.41028772894070481</c:v>
                </c:pt>
                <c:pt idx="163">
                  <c:v>0.40502589837309744</c:v>
                </c:pt>
                <c:pt idx="164">
                  <c:v>0.39899437222168921</c:v>
                </c:pt>
                <c:pt idx="165">
                  <c:v>0.39405799019272603</c:v>
                </c:pt>
                <c:pt idx="166">
                  <c:v>0.38873239640499946</c:v>
                </c:pt>
                <c:pt idx="167">
                  <c:v>0.3852295472309778</c:v>
                </c:pt>
                <c:pt idx="168">
                  <c:v>0.3833257154997492</c:v>
                </c:pt>
                <c:pt idx="169">
                  <c:v>0.38468368394404034</c:v>
                </c:pt>
                <c:pt idx="170">
                  <c:v>0.3934693178297699</c:v>
                </c:pt>
                <c:pt idx="171">
                  <c:v>0.39852361872108022</c:v>
                </c:pt>
                <c:pt idx="172">
                  <c:v>0.40019634801276271</c:v>
                </c:pt>
                <c:pt idx="173">
                  <c:v>0.40132816689455647</c:v>
                </c:pt>
                <c:pt idx="174">
                  <c:v>0.40437267789325632</c:v>
                </c:pt>
                <c:pt idx="175">
                  <c:v>0.40739810403977017</c:v>
                </c:pt>
                <c:pt idx="176">
                  <c:v>0.40764430348664005</c:v>
                </c:pt>
                <c:pt idx="177">
                  <c:v>0.4030163664238538</c:v>
                </c:pt>
                <c:pt idx="178">
                  <c:v>0.39769904588822708</c:v>
                </c:pt>
                <c:pt idx="179">
                  <c:v>0.39599516959748499</c:v>
                </c:pt>
                <c:pt idx="180">
                  <c:v>0.39884515618277572</c:v>
                </c:pt>
                <c:pt idx="181">
                  <c:v>0.40198975483954152</c:v>
                </c:pt>
                <c:pt idx="182">
                  <c:v>0.40258550142237565</c:v>
                </c:pt>
                <c:pt idx="183">
                  <c:v>0.40347400914115916</c:v>
                </c:pt>
                <c:pt idx="184">
                  <c:v>0.40758286986240222</c:v>
                </c:pt>
                <c:pt idx="185">
                  <c:v>0.42357395738047948</c:v>
                </c:pt>
                <c:pt idx="186">
                  <c:v>0.43728104300800558</c:v>
                </c:pt>
                <c:pt idx="187">
                  <c:v>0.44045041254066597</c:v>
                </c:pt>
                <c:pt idx="188">
                  <c:v>0.44364301714883825</c:v>
                </c:pt>
                <c:pt idx="189">
                  <c:v>0.4467366412572969</c:v>
                </c:pt>
                <c:pt idx="190">
                  <c:v>0.45052724088210222</c:v>
                </c:pt>
                <c:pt idx="191">
                  <c:v>0.45196126677152559</c:v>
                </c:pt>
                <c:pt idx="192">
                  <c:v>0.44954553539697678</c:v>
                </c:pt>
                <c:pt idx="193">
                  <c:v>0.44331907446695734</c:v>
                </c:pt>
                <c:pt idx="194">
                  <c:v>0.43305540004163329</c:v>
                </c:pt>
                <c:pt idx="195">
                  <c:v>0.41676795845588471</c:v>
                </c:pt>
                <c:pt idx="196">
                  <c:v>0.39368568076556731</c:v>
                </c:pt>
                <c:pt idx="197">
                  <c:v>0.36725878430523501</c:v>
                </c:pt>
                <c:pt idx="198">
                  <c:v>0.34013521084257559</c:v>
                </c:pt>
                <c:pt idx="199">
                  <c:v>0.31282900198037783</c:v>
                </c:pt>
                <c:pt idx="200">
                  <c:v>0.28565550412620183</c:v>
                </c:pt>
                <c:pt idx="201">
                  <c:v>0.2595685830679263</c:v>
                </c:pt>
                <c:pt idx="202">
                  <c:v>0.23644761469590472</c:v>
                </c:pt>
                <c:pt idx="203">
                  <c:v>0.21745125619293398</c:v>
                </c:pt>
                <c:pt idx="204">
                  <c:v>0.20284095932095253</c:v>
                </c:pt>
                <c:pt idx="205">
                  <c:v>0.19187684324088422</c:v>
                </c:pt>
                <c:pt idx="206">
                  <c:v>0.19292847293286483</c:v>
                </c:pt>
                <c:pt idx="207">
                  <c:v>0.20379369261398886</c:v>
                </c:pt>
                <c:pt idx="208">
                  <c:v>0.21865450723882002</c:v>
                </c:pt>
                <c:pt idx="209">
                  <c:v>0.23329054434993712</c:v>
                </c:pt>
                <c:pt idx="210">
                  <c:v>0.24082665165995645</c:v>
                </c:pt>
                <c:pt idx="211">
                  <c:v>0.24325360833267518</c:v>
                </c:pt>
                <c:pt idx="212">
                  <c:v>0.24412839610036774</c:v>
                </c:pt>
                <c:pt idx="213">
                  <c:v>0.24464255774724616</c:v>
                </c:pt>
                <c:pt idx="214">
                  <c:v>0.24884724901513314</c:v>
                </c:pt>
                <c:pt idx="215">
                  <c:v>0.25762376243840285</c:v>
                </c:pt>
                <c:pt idx="216">
                  <c:v>0.275561611171877</c:v>
                </c:pt>
                <c:pt idx="217">
                  <c:v>0.29648398653618641</c:v>
                </c:pt>
                <c:pt idx="218">
                  <c:v>0.31039334665360041</c:v>
                </c:pt>
                <c:pt idx="219">
                  <c:v>0.32065795855578849</c:v>
                </c:pt>
                <c:pt idx="220">
                  <c:v>0.32303700091068743</c:v>
                </c:pt>
                <c:pt idx="221">
                  <c:v>0.31979799219999749</c:v>
                </c:pt>
                <c:pt idx="222">
                  <c:v>0.31580586321095416</c:v>
                </c:pt>
                <c:pt idx="223">
                  <c:v>0.31167658291299094</c:v>
                </c:pt>
                <c:pt idx="224">
                  <c:v>0.30532850803617478</c:v>
                </c:pt>
                <c:pt idx="225">
                  <c:v>0.29648094228349881</c:v>
                </c:pt>
                <c:pt idx="226">
                  <c:v>0.29349304182909464</c:v>
                </c:pt>
                <c:pt idx="227">
                  <c:v>0.30025215468526373</c:v>
                </c:pt>
                <c:pt idx="228">
                  <c:v>0.31401348535944962</c:v>
                </c:pt>
                <c:pt idx="229">
                  <c:v>0.33090555425156393</c:v>
                </c:pt>
                <c:pt idx="230">
                  <c:v>0.33425431092352614</c:v>
                </c:pt>
                <c:pt idx="231">
                  <c:v>0.32519135813370209</c:v>
                </c:pt>
                <c:pt idx="232">
                  <c:v>0.31564444525712554</c:v>
                </c:pt>
                <c:pt idx="233">
                  <c:v>0.31111108339603122</c:v>
                </c:pt>
                <c:pt idx="234">
                  <c:v>0.33686043734304888</c:v>
                </c:pt>
                <c:pt idx="235">
                  <c:v>0.35592481857947189</c:v>
                </c:pt>
                <c:pt idx="236">
                  <c:v>0.37204810517307724</c:v>
                </c:pt>
                <c:pt idx="237">
                  <c:v>0.38458774580069105</c:v>
                </c:pt>
                <c:pt idx="238">
                  <c:v>0.3924294531753727</c:v>
                </c:pt>
                <c:pt idx="239">
                  <c:v>0.39408375694983733</c:v>
                </c:pt>
                <c:pt idx="240">
                  <c:v>0.39959030414891927</c:v>
                </c:pt>
                <c:pt idx="241">
                  <c:v>0.4056526590584183</c:v>
                </c:pt>
                <c:pt idx="242">
                  <c:v>0.40844489924460459</c:v>
                </c:pt>
                <c:pt idx="243">
                  <c:v>0.40996555681277874</c:v>
                </c:pt>
                <c:pt idx="244">
                  <c:v>0.41170603733504502</c:v>
                </c:pt>
                <c:pt idx="245">
                  <c:v>0.41346900024356087</c:v>
                </c:pt>
                <c:pt idx="246">
                  <c:v>0.41534878093089506</c:v>
                </c:pt>
                <c:pt idx="247">
                  <c:v>0.41970880524272874</c:v>
                </c:pt>
                <c:pt idx="248">
                  <c:v>0.42503472905060302</c:v>
                </c:pt>
                <c:pt idx="249">
                  <c:v>0.43099566045570331</c:v>
                </c:pt>
                <c:pt idx="250">
                  <c:v>0.43943261612519496</c:v>
                </c:pt>
                <c:pt idx="251">
                  <c:v>0.44043036537099889</c:v>
                </c:pt>
                <c:pt idx="252">
                  <c:v>0.43745690185863717</c:v>
                </c:pt>
                <c:pt idx="253">
                  <c:v>0.43212390659299982</c:v>
                </c:pt>
                <c:pt idx="254">
                  <c:v>0.42293787505144054</c:v>
                </c:pt>
                <c:pt idx="255">
                  <c:v>0.41377936650040475</c:v>
                </c:pt>
                <c:pt idx="256">
                  <c:v>0.40773479532754631</c:v>
                </c:pt>
                <c:pt idx="257">
                  <c:v>0.40171435629142233</c:v>
                </c:pt>
                <c:pt idx="258">
                  <c:v>0.39571234521082677</c:v>
                </c:pt>
                <c:pt idx="259">
                  <c:v>0.39373910178784421</c:v>
                </c:pt>
                <c:pt idx="260">
                  <c:v>0.39607686053606567</c:v>
                </c:pt>
                <c:pt idx="261">
                  <c:v>0.40172118409235041</c:v>
                </c:pt>
                <c:pt idx="262">
                  <c:v>0.41173649142245461</c:v>
                </c:pt>
                <c:pt idx="263">
                  <c:v>0.42154785167727687</c:v>
                </c:pt>
                <c:pt idx="264">
                  <c:v>0.4293529640720386</c:v>
                </c:pt>
                <c:pt idx="265">
                  <c:v>0.43705923321416146</c:v>
                </c:pt>
                <c:pt idx="266">
                  <c:v>0.44635050332812648</c:v>
                </c:pt>
                <c:pt idx="267">
                  <c:v>0.44104348722937375</c:v>
                </c:pt>
                <c:pt idx="268">
                  <c:v>0.430013834664976</c:v>
                </c:pt>
                <c:pt idx="269">
                  <c:v>0.41554491756870282</c:v>
                </c:pt>
                <c:pt idx="270">
                  <c:v>0.39965331071992694</c:v>
                </c:pt>
                <c:pt idx="271">
                  <c:v>0.38370320113625428</c:v>
                </c:pt>
                <c:pt idx="272">
                  <c:v>0.36670899521623701</c:v>
                </c:pt>
                <c:pt idx="273">
                  <c:v>0.34987822810803149</c:v>
                </c:pt>
                <c:pt idx="274">
                  <c:v>0.33570560274056183</c:v>
                </c:pt>
                <c:pt idx="275">
                  <c:v>0.32654216678332565</c:v>
                </c:pt>
                <c:pt idx="276">
                  <c:v>0.32262406958298651</c:v>
                </c:pt>
                <c:pt idx="277">
                  <c:v>0.3216789086663624</c:v>
                </c:pt>
                <c:pt idx="278">
                  <c:v>0.3204275852664929</c:v>
                </c:pt>
                <c:pt idx="279">
                  <c:v>0.31819921738061657</c:v>
                </c:pt>
                <c:pt idx="280">
                  <c:v>0.31889503279990061</c:v>
                </c:pt>
                <c:pt idx="281">
                  <c:v>0.32726020045580739</c:v>
                </c:pt>
                <c:pt idx="282">
                  <c:v>0.32757244632954896</c:v>
                </c:pt>
                <c:pt idx="283">
                  <c:v>0.32597600913432201</c:v>
                </c:pt>
                <c:pt idx="284">
                  <c:v>0.32094392654248266</c:v>
                </c:pt>
                <c:pt idx="285">
                  <c:v>0.31487216566186305</c:v>
                </c:pt>
                <c:pt idx="286">
                  <c:v>0.31502345688473365</c:v>
                </c:pt>
                <c:pt idx="287">
                  <c:v>0.3224932327341421</c:v>
                </c:pt>
                <c:pt idx="288">
                  <c:v>0.33576607596720626</c:v>
                </c:pt>
                <c:pt idx="289">
                  <c:v>0.34324281553708508</c:v>
                </c:pt>
                <c:pt idx="290">
                  <c:v>0.34267664368109801</c:v>
                </c:pt>
                <c:pt idx="291">
                  <c:v>0.34498058376686913</c:v>
                </c:pt>
                <c:pt idx="292">
                  <c:v>0.35991386915646656</c:v>
                </c:pt>
                <c:pt idx="293">
                  <c:v>0.37895107710858084</c:v>
                </c:pt>
                <c:pt idx="294">
                  <c:v>0.39455703054904079</c:v>
                </c:pt>
                <c:pt idx="295">
                  <c:v>0.41453085089502401</c:v>
                </c:pt>
                <c:pt idx="296">
                  <c:v>0.41856537121853421</c:v>
                </c:pt>
                <c:pt idx="297">
                  <c:v>0.42164731327803678</c:v>
                </c:pt>
                <c:pt idx="298">
                  <c:v>0.42444781962959283</c:v>
                </c:pt>
                <c:pt idx="299">
                  <c:v>0.42635938889598635</c:v>
                </c:pt>
                <c:pt idx="300">
                  <c:v>0.42657411867437511</c:v>
                </c:pt>
                <c:pt idx="301">
                  <c:v>0.42598640792683862</c:v>
                </c:pt>
                <c:pt idx="302">
                  <c:v>0.42416207870643236</c:v>
                </c:pt>
                <c:pt idx="303">
                  <c:v>0.4215221150401629</c:v>
                </c:pt>
                <c:pt idx="304">
                  <c:v>0.41994690745215724</c:v>
                </c:pt>
                <c:pt idx="305">
                  <c:v>0.41869336093106074</c:v>
                </c:pt>
                <c:pt idx="306">
                  <c:v>0.41751256174592688</c:v>
                </c:pt>
                <c:pt idx="307">
                  <c:v>0.41644882014986639</c:v>
                </c:pt>
                <c:pt idx="308">
                  <c:v>0.41369578381042438</c:v>
                </c:pt>
                <c:pt idx="309">
                  <c:v>0.40747513004465918</c:v>
                </c:pt>
                <c:pt idx="310">
                  <c:v>0.39846750999927966</c:v>
                </c:pt>
                <c:pt idx="311">
                  <c:v>0.38873028504154805</c:v>
                </c:pt>
                <c:pt idx="312">
                  <c:v>0.38093502828843084</c:v>
                </c:pt>
                <c:pt idx="313">
                  <c:v>0.37725710826913156</c:v>
                </c:pt>
                <c:pt idx="314">
                  <c:v>0.37661375988076695</c:v>
                </c:pt>
                <c:pt idx="315">
                  <c:v>0.37655378105536352</c:v>
                </c:pt>
                <c:pt idx="316">
                  <c:v>0.37624106835234128</c:v>
                </c:pt>
                <c:pt idx="317">
                  <c:v>0.37533586728214019</c:v>
                </c:pt>
                <c:pt idx="318">
                  <c:v>0.37429883246734053</c:v>
                </c:pt>
                <c:pt idx="319">
                  <c:v>0.37152518113140864</c:v>
                </c:pt>
                <c:pt idx="320">
                  <c:v>0.36719002066978579</c:v>
                </c:pt>
                <c:pt idx="321">
                  <c:v>0.36539651548167157</c:v>
                </c:pt>
                <c:pt idx="322">
                  <c:v>0.36726761357944493</c:v>
                </c:pt>
                <c:pt idx="323">
                  <c:v>0.37541292132409532</c:v>
                </c:pt>
                <c:pt idx="324">
                  <c:v>0.38169040014770805</c:v>
                </c:pt>
                <c:pt idx="325">
                  <c:v>0.38622611989417821</c:v>
                </c:pt>
                <c:pt idx="326">
                  <c:v>0.38984255160492876</c:v>
                </c:pt>
                <c:pt idx="327">
                  <c:v>0.38984351972914372</c:v>
                </c:pt>
                <c:pt idx="328">
                  <c:v>0.3844843343518019</c:v>
                </c:pt>
                <c:pt idx="329">
                  <c:v>0.37166991900147062</c:v>
                </c:pt>
                <c:pt idx="330">
                  <c:v>0.35401179840102037</c:v>
                </c:pt>
                <c:pt idx="331">
                  <c:v>0.33490293951722211</c:v>
                </c:pt>
                <c:pt idx="332">
                  <c:v>0.31910251158386194</c:v>
                </c:pt>
                <c:pt idx="333">
                  <c:v>0.30979330501527363</c:v>
                </c:pt>
                <c:pt idx="334">
                  <c:v>0.31714829846343401</c:v>
                </c:pt>
                <c:pt idx="335">
                  <c:v>0.33634454149062215</c:v>
                </c:pt>
                <c:pt idx="336">
                  <c:v>0.34665661625700267</c:v>
                </c:pt>
                <c:pt idx="337">
                  <c:v>0.34914406772296269</c:v>
                </c:pt>
                <c:pt idx="338">
                  <c:v>0.34910047970805608</c:v>
                </c:pt>
                <c:pt idx="339">
                  <c:v>0.34938819921823433</c:v>
                </c:pt>
                <c:pt idx="340">
                  <c:v>0.35254546058025954</c:v>
                </c:pt>
                <c:pt idx="341">
                  <c:v>0.36430864049637374</c:v>
                </c:pt>
                <c:pt idx="342">
                  <c:v>0.37674254800173013</c:v>
                </c:pt>
                <c:pt idx="343">
                  <c:v>0.38370073147299677</c:v>
                </c:pt>
                <c:pt idx="344">
                  <c:v>0.38517373867640392</c:v>
                </c:pt>
                <c:pt idx="345">
                  <c:v>0.39436021807505028</c:v>
                </c:pt>
                <c:pt idx="346">
                  <c:v>0.40355173709744568</c:v>
                </c:pt>
                <c:pt idx="347">
                  <c:v>0.41407644112380382</c:v>
                </c:pt>
              </c:numCache>
            </c:numRef>
          </c:val>
          <c:smooth val="0"/>
          <c:extLst xmlns:c16r2="http://schemas.microsoft.com/office/drawing/2015/06/chart">
            <c:ext xmlns:c16="http://schemas.microsoft.com/office/drawing/2014/chart" uri="{C3380CC4-5D6E-409C-BE32-E72D297353CC}">
              <c16:uniqueId val="{00000002-557F-48D4-AF91-1F0A490EAA26}"/>
            </c:ext>
          </c:extLst>
        </c:ser>
        <c:dLbls>
          <c:showLegendKey val="0"/>
          <c:showVal val="0"/>
          <c:showCatName val="0"/>
          <c:showSerName val="0"/>
          <c:showPercent val="0"/>
          <c:showBubbleSize val="0"/>
        </c:dLbls>
        <c:smooth val="0"/>
        <c:axId val="301923392"/>
        <c:axId val="301925352"/>
      </c:lineChart>
      <c:dateAx>
        <c:axId val="301923392"/>
        <c:scaling>
          <c:orientation val="minMax"/>
        </c:scaling>
        <c:delete val="0"/>
        <c:axPos val="b"/>
        <c:numFmt formatCode="General" sourceLinked="0"/>
        <c:majorTickMark val="out"/>
        <c:minorTickMark val="none"/>
        <c:tickLblPos val="nextTo"/>
        <c:spPr>
          <a:ln w="3175">
            <a:solidFill>
              <a:srgbClr val="000000"/>
            </a:solidFill>
            <a:prstDash val="solid"/>
          </a:ln>
        </c:spPr>
        <c:txPr>
          <a:bodyPr rot="-5400000" vert="horz"/>
          <a:lstStyle/>
          <a:p>
            <a:pPr>
              <a:defRPr sz="1000" b="0" i="0" u="none" strike="noStrike" baseline="0">
                <a:solidFill>
                  <a:srgbClr val="000000"/>
                </a:solidFill>
                <a:latin typeface="Arial"/>
                <a:ea typeface="Arial"/>
                <a:cs typeface="Arial"/>
              </a:defRPr>
            </a:pPr>
            <a:endParaRPr lang="en-US"/>
          </a:p>
        </c:txPr>
        <c:crossAx val="301925352"/>
        <c:crossesAt val="0.1"/>
        <c:auto val="1"/>
        <c:lblOffset val="100"/>
        <c:baseTimeUnit val="months"/>
        <c:majorUnit val="1"/>
        <c:majorTimeUnit val="years"/>
        <c:minorUnit val="6"/>
        <c:minorTimeUnit val="months"/>
      </c:dateAx>
      <c:valAx>
        <c:axId val="301925352"/>
        <c:scaling>
          <c:logBase val="10"/>
          <c:orientation val="minMax"/>
          <c:min val="0.1"/>
        </c:scaling>
        <c:delete val="0"/>
        <c:axPos val="l"/>
        <c:majorGridlines>
          <c:spPr>
            <a:ln w="3175">
              <a:solidFill>
                <a:srgbClr val="000000"/>
              </a:solidFill>
              <a:prstDash val="solid"/>
            </a:ln>
          </c:spPr>
        </c:majorGridlines>
        <c:title>
          <c:tx>
            <c:rich>
              <a:bodyPr/>
              <a:lstStyle/>
              <a:p>
                <a:pPr>
                  <a:defRPr sz="1000" b="1" i="0" u="none" strike="noStrike" baseline="0">
                    <a:solidFill>
                      <a:srgbClr val="000000"/>
                    </a:solidFill>
                    <a:latin typeface="Arial"/>
                    <a:ea typeface="Arial"/>
                    <a:cs typeface="Arial"/>
                  </a:defRPr>
                </a:pPr>
                <a:r>
                  <a:rPr lang="en-ZA" dirty="0"/>
                  <a:t>(Mm3/month)</a:t>
                </a:r>
              </a:p>
            </c:rich>
          </c:tx>
          <c:layout>
            <c:manualLayout>
              <c:xMode val="edge"/>
              <c:yMode val="edge"/>
              <c:x val="9.9337866976065212E-3"/>
              <c:y val="0.36005426875205898"/>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301923392"/>
        <c:crosses val="autoZero"/>
        <c:crossBetween val="between"/>
      </c:valAx>
      <c:spPr>
        <a:solidFill>
          <a:srgbClr val="C0C0C0"/>
        </a:solidFill>
        <a:ln w="12700">
          <a:solidFill>
            <a:srgbClr val="808080"/>
          </a:solidFill>
          <a:prstDash val="solid"/>
        </a:ln>
      </c:spPr>
    </c:plotArea>
    <c:legend>
      <c:legendPos val="b"/>
      <c:layout/>
      <c:overlay val="0"/>
    </c:legend>
    <c:plotVisOnly val="1"/>
    <c:dispBlanksAs val="gap"/>
    <c:showDLblsOverMax val="0"/>
  </c:chart>
  <c:spPr>
    <a:noFill/>
    <a:ln w="6350">
      <a:noFill/>
    </a:ln>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b="1" i="0" u="none" strike="noStrike" baseline="0">
                <a:solidFill>
                  <a:srgbClr val="000000"/>
                </a:solidFill>
                <a:latin typeface="Arial"/>
                <a:ea typeface="Arial"/>
                <a:cs typeface="Arial"/>
              </a:defRPr>
            </a:pPr>
            <a:r>
              <a:rPr lang="en-ZA"/>
              <a:t>Lake Level</a:t>
            </a:r>
          </a:p>
        </c:rich>
      </c:tx>
      <c:layout>
        <c:manualLayout>
          <c:xMode val="edge"/>
          <c:yMode val="edge"/>
          <c:x val="0.46749759663724944"/>
          <c:y val="2.6273372318718475E-2"/>
        </c:manualLayout>
      </c:layout>
      <c:overlay val="0"/>
      <c:spPr>
        <a:noFill/>
        <a:ln w="25400">
          <a:noFill/>
        </a:ln>
      </c:spPr>
    </c:title>
    <c:autoTitleDeleted val="0"/>
    <c:plotArea>
      <c:layout>
        <c:manualLayout>
          <c:layoutTarget val="inner"/>
          <c:xMode val="edge"/>
          <c:yMode val="edge"/>
          <c:x val="8.6588631193435572E-2"/>
          <c:y val="0.1010312162880566"/>
          <c:w val="0.86429637106250268"/>
          <c:h val="0.78608070451420087"/>
        </c:manualLayout>
      </c:layout>
      <c:scatterChart>
        <c:scatterStyle val="lineMarker"/>
        <c:varyColors val="0"/>
        <c:ser>
          <c:idx val="0"/>
          <c:order val="0"/>
          <c:tx>
            <c:v>simulated</c:v>
          </c:tx>
          <c:spPr>
            <a:ln w="12700">
              <a:solidFill>
                <a:srgbClr val="000080"/>
              </a:solidFill>
              <a:prstDash val="solid"/>
            </a:ln>
          </c:spPr>
          <c:marker>
            <c:symbol val="none"/>
          </c:marker>
          <c:xVal>
            <c:numRef>
              <c:f>lakes!$AF$713:$AF$1045</c:f>
              <c:numCache>
                <c:formatCode>m/d/yyyy</c:formatCode>
                <c:ptCount val="333"/>
                <c:pt idx="0">
                  <c:v>27774</c:v>
                </c:pt>
                <c:pt idx="1">
                  <c:v>27804.400000000001</c:v>
                </c:pt>
                <c:pt idx="2">
                  <c:v>27834.800000000003</c:v>
                </c:pt>
                <c:pt idx="3">
                  <c:v>27865.200000000004</c:v>
                </c:pt>
                <c:pt idx="4">
                  <c:v>27895.600000000006</c:v>
                </c:pt>
                <c:pt idx="5">
                  <c:v>27926.000000000007</c:v>
                </c:pt>
                <c:pt idx="6">
                  <c:v>27956.400000000009</c:v>
                </c:pt>
                <c:pt idx="7">
                  <c:v>27986.80000000001</c:v>
                </c:pt>
                <c:pt idx="8">
                  <c:v>28017.200000000012</c:v>
                </c:pt>
                <c:pt idx="9">
                  <c:v>28047.600000000013</c:v>
                </c:pt>
                <c:pt idx="10">
                  <c:v>28078.000000000015</c:v>
                </c:pt>
                <c:pt idx="11">
                  <c:v>28108.400000000016</c:v>
                </c:pt>
                <c:pt idx="12">
                  <c:v>28138.800000000017</c:v>
                </c:pt>
                <c:pt idx="13">
                  <c:v>28169.200000000019</c:v>
                </c:pt>
                <c:pt idx="14">
                  <c:v>28199.60000000002</c:v>
                </c:pt>
                <c:pt idx="15">
                  <c:v>28230.000000000022</c:v>
                </c:pt>
                <c:pt idx="16">
                  <c:v>28260.400000000023</c:v>
                </c:pt>
                <c:pt idx="17">
                  <c:v>28290.800000000025</c:v>
                </c:pt>
                <c:pt idx="18">
                  <c:v>28321.200000000026</c:v>
                </c:pt>
                <c:pt idx="19">
                  <c:v>28351.600000000028</c:v>
                </c:pt>
                <c:pt idx="20">
                  <c:v>28382.000000000029</c:v>
                </c:pt>
                <c:pt idx="21">
                  <c:v>28412.400000000031</c:v>
                </c:pt>
                <c:pt idx="22">
                  <c:v>28442.800000000032</c:v>
                </c:pt>
                <c:pt idx="23">
                  <c:v>28473.200000000033</c:v>
                </c:pt>
                <c:pt idx="24">
                  <c:v>28503.600000000035</c:v>
                </c:pt>
                <c:pt idx="25">
                  <c:v>28534.000000000036</c:v>
                </c:pt>
                <c:pt idx="26">
                  <c:v>28564.400000000038</c:v>
                </c:pt>
                <c:pt idx="27">
                  <c:v>28594.800000000039</c:v>
                </c:pt>
                <c:pt idx="28">
                  <c:v>28625.200000000041</c:v>
                </c:pt>
                <c:pt idx="29">
                  <c:v>28655.600000000042</c:v>
                </c:pt>
                <c:pt idx="30">
                  <c:v>28686.000000000044</c:v>
                </c:pt>
                <c:pt idx="31">
                  <c:v>28716.400000000045</c:v>
                </c:pt>
                <c:pt idx="32">
                  <c:v>28746.800000000047</c:v>
                </c:pt>
                <c:pt idx="33">
                  <c:v>28777.200000000048</c:v>
                </c:pt>
                <c:pt idx="34">
                  <c:v>28807.600000000049</c:v>
                </c:pt>
                <c:pt idx="35">
                  <c:v>28838.000000000051</c:v>
                </c:pt>
                <c:pt idx="36">
                  <c:v>28868.400000000052</c:v>
                </c:pt>
                <c:pt idx="37">
                  <c:v>28898.800000000054</c:v>
                </c:pt>
                <c:pt idx="38">
                  <c:v>28929.200000000055</c:v>
                </c:pt>
                <c:pt idx="39">
                  <c:v>28959.600000000057</c:v>
                </c:pt>
                <c:pt idx="40">
                  <c:v>28990.000000000058</c:v>
                </c:pt>
                <c:pt idx="41">
                  <c:v>29020.40000000006</c:v>
                </c:pt>
                <c:pt idx="42">
                  <c:v>29050.800000000061</c:v>
                </c:pt>
                <c:pt idx="43">
                  <c:v>29081.200000000063</c:v>
                </c:pt>
                <c:pt idx="44">
                  <c:v>29111.600000000064</c:v>
                </c:pt>
                <c:pt idx="45">
                  <c:v>29142.000000000065</c:v>
                </c:pt>
                <c:pt idx="46">
                  <c:v>29172.400000000067</c:v>
                </c:pt>
                <c:pt idx="47">
                  <c:v>29202.800000000068</c:v>
                </c:pt>
                <c:pt idx="48">
                  <c:v>29233.20000000007</c:v>
                </c:pt>
                <c:pt idx="49">
                  <c:v>29263.600000000071</c:v>
                </c:pt>
                <c:pt idx="50">
                  <c:v>29294.000000000073</c:v>
                </c:pt>
                <c:pt idx="51">
                  <c:v>29324.400000000074</c:v>
                </c:pt>
                <c:pt idx="52">
                  <c:v>29354.800000000076</c:v>
                </c:pt>
                <c:pt idx="53">
                  <c:v>29385.200000000077</c:v>
                </c:pt>
                <c:pt idx="54">
                  <c:v>29415.600000000079</c:v>
                </c:pt>
                <c:pt idx="55">
                  <c:v>29446.00000000008</c:v>
                </c:pt>
                <c:pt idx="56">
                  <c:v>29476.400000000081</c:v>
                </c:pt>
                <c:pt idx="57">
                  <c:v>29506.800000000083</c:v>
                </c:pt>
                <c:pt idx="58">
                  <c:v>29537.200000000084</c:v>
                </c:pt>
                <c:pt idx="59">
                  <c:v>29567.600000000086</c:v>
                </c:pt>
                <c:pt idx="60">
                  <c:v>29598.000000000087</c:v>
                </c:pt>
                <c:pt idx="61">
                  <c:v>29628.400000000089</c:v>
                </c:pt>
                <c:pt idx="62">
                  <c:v>29658.80000000009</c:v>
                </c:pt>
                <c:pt idx="63">
                  <c:v>29689.200000000092</c:v>
                </c:pt>
                <c:pt idx="64">
                  <c:v>29719.600000000093</c:v>
                </c:pt>
                <c:pt idx="65">
                  <c:v>29750.000000000095</c:v>
                </c:pt>
                <c:pt idx="66">
                  <c:v>29780.400000000096</c:v>
                </c:pt>
                <c:pt idx="67">
                  <c:v>29810.800000000097</c:v>
                </c:pt>
                <c:pt idx="68">
                  <c:v>29841.200000000099</c:v>
                </c:pt>
                <c:pt idx="69">
                  <c:v>29871.6000000001</c:v>
                </c:pt>
                <c:pt idx="70">
                  <c:v>29902.000000000102</c:v>
                </c:pt>
                <c:pt idx="71">
                  <c:v>29932.400000000103</c:v>
                </c:pt>
                <c:pt idx="72">
                  <c:v>29962.800000000105</c:v>
                </c:pt>
                <c:pt idx="73">
                  <c:v>29993.200000000106</c:v>
                </c:pt>
                <c:pt idx="74">
                  <c:v>30023.600000000108</c:v>
                </c:pt>
                <c:pt idx="75">
                  <c:v>30054.000000000109</c:v>
                </c:pt>
                <c:pt idx="76">
                  <c:v>30084.400000000111</c:v>
                </c:pt>
                <c:pt idx="77">
                  <c:v>30114.800000000112</c:v>
                </c:pt>
                <c:pt idx="78">
                  <c:v>30145.200000000114</c:v>
                </c:pt>
                <c:pt idx="79">
                  <c:v>30175.600000000115</c:v>
                </c:pt>
                <c:pt idx="80">
                  <c:v>30206.000000000116</c:v>
                </c:pt>
                <c:pt idx="81">
                  <c:v>30236.400000000118</c:v>
                </c:pt>
                <c:pt idx="82">
                  <c:v>30266.800000000119</c:v>
                </c:pt>
                <c:pt idx="83">
                  <c:v>30297.200000000121</c:v>
                </c:pt>
                <c:pt idx="84">
                  <c:v>30327.600000000122</c:v>
                </c:pt>
                <c:pt idx="85">
                  <c:v>30358.000000000124</c:v>
                </c:pt>
                <c:pt idx="86">
                  <c:v>30388.400000000125</c:v>
                </c:pt>
                <c:pt idx="87">
                  <c:v>30418.800000000127</c:v>
                </c:pt>
                <c:pt idx="88">
                  <c:v>30449.200000000128</c:v>
                </c:pt>
                <c:pt idx="89">
                  <c:v>30479.60000000013</c:v>
                </c:pt>
                <c:pt idx="90">
                  <c:v>30510.000000000131</c:v>
                </c:pt>
                <c:pt idx="91">
                  <c:v>30540.400000000132</c:v>
                </c:pt>
                <c:pt idx="92">
                  <c:v>30570.800000000134</c:v>
                </c:pt>
                <c:pt idx="93">
                  <c:v>30601.200000000135</c:v>
                </c:pt>
                <c:pt idx="94">
                  <c:v>30631.600000000137</c:v>
                </c:pt>
                <c:pt idx="95">
                  <c:v>30662.000000000138</c:v>
                </c:pt>
                <c:pt idx="96">
                  <c:v>30692.40000000014</c:v>
                </c:pt>
                <c:pt idx="97">
                  <c:v>30722.800000000141</c:v>
                </c:pt>
                <c:pt idx="98">
                  <c:v>30753.200000000143</c:v>
                </c:pt>
                <c:pt idx="99">
                  <c:v>30783.600000000144</c:v>
                </c:pt>
                <c:pt idx="100">
                  <c:v>30814.000000000146</c:v>
                </c:pt>
                <c:pt idx="101">
                  <c:v>30844.400000000147</c:v>
                </c:pt>
                <c:pt idx="102">
                  <c:v>30874.800000000148</c:v>
                </c:pt>
                <c:pt idx="103">
                  <c:v>30905.20000000015</c:v>
                </c:pt>
                <c:pt idx="104">
                  <c:v>30935.600000000151</c:v>
                </c:pt>
                <c:pt idx="105">
                  <c:v>30966.000000000153</c:v>
                </c:pt>
                <c:pt idx="106">
                  <c:v>30996.400000000154</c:v>
                </c:pt>
                <c:pt idx="107">
                  <c:v>31026.800000000156</c:v>
                </c:pt>
                <c:pt idx="108">
                  <c:v>31057.200000000157</c:v>
                </c:pt>
                <c:pt idx="109">
                  <c:v>31087.600000000159</c:v>
                </c:pt>
                <c:pt idx="110">
                  <c:v>31118.00000000016</c:v>
                </c:pt>
                <c:pt idx="111">
                  <c:v>31148.400000000162</c:v>
                </c:pt>
                <c:pt idx="112">
                  <c:v>31178.800000000163</c:v>
                </c:pt>
                <c:pt idx="113">
                  <c:v>31209.200000000164</c:v>
                </c:pt>
                <c:pt idx="114">
                  <c:v>31239.600000000166</c:v>
                </c:pt>
                <c:pt idx="115">
                  <c:v>31270.000000000167</c:v>
                </c:pt>
                <c:pt idx="116">
                  <c:v>31300.400000000169</c:v>
                </c:pt>
                <c:pt idx="117">
                  <c:v>31330.80000000017</c:v>
                </c:pt>
                <c:pt idx="118">
                  <c:v>31361.200000000172</c:v>
                </c:pt>
                <c:pt idx="119">
                  <c:v>31391.600000000173</c:v>
                </c:pt>
                <c:pt idx="120">
                  <c:v>31422.000000000175</c:v>
                </c:pt>
                <c:pt idx="121">
                  <c:v>31452.400000000176</c:v>
                </c:pt>
                <c:pt idx="122">
                  <c:v>31482.800000000178</c:v>
                </c:pt>
                <c:pt idx="123">
                  <c:v>31513.200000000179</c:v>
                </c:pt>
                <c:pt idx="124">
                  <c:v>31543.60000000018</c:v>
                </c:pt>
                <c:pt idx="125">
                  <c:v>31574.000000000182</c:v>
                </c:pt>
                <c:pt idx="126">
                  <c:v>31604.400000000183</c:v>
                </c:pt>
                <c:pt idx="127">
                  <c:v>31634.800000000185</c:v>
                </c:pt>
                <c:pt idx="128">
                  <c:v>31665.200000000186</c:v>
                </c:pt>
                <c:pt idx="129">
                  <c:v>31695.600000000188</c:v>
                </c:pt>
                <c:pt idx="130">
                  <c:v>31726.000000000189</c:v>
                </c:pt>
                <c:pt idx="131">
                  <c:v>31756.400000000191</c:v>
                </c:pt>
                <c:pt idx="132">
                  <c:v>31786.800000000192</c:v>
                </c:pt>
                <c:pt idx="133">
                  <c:v>31817.200000000194</c:v>
                </c:pt>
                <c:pt idx="134">
                  <c:v>31847.600000000195</c:v>
                </c:pt>
                <c:pt idx="135">
                  <c:v>31878.000000000196</c:v>
                </c:pt>
                <c:pt idx="136">
                  <c:v>31908.400000000198</c:v>
                </c:pt>
                <c:pt idx="137">
                  <c:v>31938.800000000199</c:v>
                </c:pt>
                <c:pt idx="138">
                  <c:v>31969.200000000201</c:v>
                </c:pt>
                <c:pt idx="139">
                  <c:v>31999.600000000202</c:v>
                </c:pt>
                <c:pt idx="140">
                  <c:v>32030.000000000204</c:v>
                </c:pt>
                <c:pt idx="141">
                  <c:v>32060.400000000205</c:v>
                </c:pt>
                <c:pt idx="142">
                  <c:v>32090.800000000207</c:v>
                </c:pt>
                <c:pt idx="143">
                  <c:v>32121.200000000208</c:v>
                </c:pt>
                <c:pt idx="144">
                  <c:v>32151.60000000021</c:v>
                </c:pt>
                <c:pt idx="145">
                  <c:v>32182.000000000211</c:v>
                </c:pt>
                <c:pt idx="146">
                  <c:v>32212.400000000212</c:v>
                </c:pt>
                <c:pt idx="147">
                  <c:v>32242.800000000214</c:v>
                </c:pt>
                <c:pt idx="148">
                  <c:v>32273.200000000215</c:v>
                </c:pt>
                <c:pt idx="149">
                  <c:v>32303.600000000217</c:v>
                </c:pt>
                <c:pt idx="150">
                  <c:v>32334.000000000218</c:v>
                </c:pt>
                <c:pt idx="151">
                  <c:v>32364.40000000022</c:v>
                </c:pt>
                <c:pt idx="152">
                  <c:v>32394.800000000221</c:v>
                </c:pt>
                <c:pt idx="153">
                  <c:v>32425.200000000223</c:v>
                </c:pt>
                <c:pt idx="154">
                  <c:v>32455.600000000224</c:v>
                </c:pt>
                <c:pt idx="155">
                  <c:v>32486.000000000226</c:v>
                </c:pt>
                <c:pt idx="156">
                  <c:v>32516.400000000227</c:v>
                </c:pt>
                <c:pt idx="157">
                  <c:v>32546.800000000228</c:v>
                </c:pt>
                <c:pt idx="158">
                  <c:v>32577.20000000023</c:v>
                </c:pt>
                <c:pt idx="159">
                  <c:v>32607.600000000231</c:v>
                </c:pt>
                <c:pt idx="160">
                  <c:v>32638.000000000233</c:v>
                </c:pt>
                <c:pt idx="161">
                  <c:v>32668.400000000234</c:v>
                </c:pt>
                <c:pt idx="162">
                  <c:v>32698.800000000236</c:v>
                </c:pt>
                <c:pt idx="163">
                  <c:v>32729.200000000237</c:v>
                </c:pt>
                <c:pt idx="164">
                  <c:v>32759.600000000239</c:v>
                </c:pt>
                <c:pt idx="165">
                  <c:v>32790.00000000024</c:v>
                </c:pt>
                <c:pt idx="166">
                  <c:v>32820.400000000242</c:v>
                </c:pt>
                <c:pt idx="167">
                  <c:v>32850.800000000243</c:v>
                </c:pt>
                <c:pt idx="168">
                  <c:v>32881.200000000244</c:v>
                </c:pt>
                <c:pt idx="169">
                  <c:v>32911.600000000246</c:v>
                </c:pt>
                <c:pt idx="170">
                  <c:v>32942.000000000247</c:v>
                </c:pt>
                <c:pt idx="171">
                  <c:v>32972.400000000249</c:v>
                </c:pt>
                <c:pt idx="172">
                  <c:v>33002.80000000025</c:v>
                </c:pt>
                <c:pt idx="173">
                  <c:v>33033.200000000252</c:v>
                </c:pt>
                <c:pt idx="174">
                  <c:v>33063.600000000253</c:v>
                </c:pt>
                <c:pt idx="175">
                  <c:v>33094.000000000255</c:v>
                </c:pt>
                <c:pt idx="176">
                  <c:v>33124.400000000256</c:v>
                </c:pt>
                <c:pt idx="177">
                  <c:v>33154.800000000258</c:v>
                </c:pt>
                <c:pt idx="178">
                  <c:v>33185.200000000259</c:v>
                </c:pt>
                <c:pt idx="179">
                  <c:v>33215.60000000026</c:v>
                </c:pt>
                <c:pt idx="180">
                  <c:v>33246.000000000262</c:v>
                </c:pt>
                <c:pt idx="181">
                  <c:v>33276.400000000263</c:v>
                </c:pt>
                <c:pt idx="182">
                  <c:v>33306.800000000265</c:v>
                </c:pt>
                <c:pt idx="183">
                  <c:v>33337.200000000266</c:v>
                </c:pt>
                <c:pt idx="184">
                  <c:v>33367.600000000268</c:v>
                </c:pt>
                <c:pt idx="185">
                  <c:v>33398.000000000269</c:v>
                </c:pt>
                <c:pt idx="186">
                  <c:v>33428.400000000271</c:v>
                </c:pt>
                <c:pt idx="187">
                  <c:v>33458.800000000272</c:v>
                </c:pt>
                <c:pt idx="188">
                  <c:v>33489.200000000274</c:v>
                </c:pt>
                <c:pt idx="189">
                  <c:v>33519.600000000275</c:v>
                </c:pt>
                <c:pt idx="190">
                  <c:v>33550.000000000276</c:v>
                </c:pt>
                <c:pt idx="191">
                  <c:v>33580.400000000278</c:v>
                </c:pt>
                <c:pt idx="192">
                  <c:v>33610.800000000279</c:v>
                </c:pt>
                <c:pt idx="193">
                  <c:v>33641.200000000281</c:v>
                </c:pt>
                <c:pt idx="194">
                  <c:v>33671.600000000282</c:v>
                </c:pt>
                <c:pt idx="195">
                  <c:v>33702.000000000284</c:v>
                </c:pt>
                <c:pt idx="196">
                  <c:v>33732.400000000285</c:v>
                </c:pt>
                <c:pt idx="197">
                  <c:v>33762.800000000287</c:v>
                </c:pt>
                <c:pt idx="198">
                  <c:v>33793.200000000288</c:v>
                </c:pt>
                <c:pt idx="199">
                  <c:v>33823.60000000029</c:v>
                </c:pt>
                <c:pt idx="200">
                  <c:v>33854.000000000291</c:v>
                </c:pt>
                <c:pt idx="201">
                  <c:v>33884.400000000292</c:v>
                </c:pt>
                <c:pt idx="202">
                  <c:v>33914.800000000294</c:v>
                </c:pt>
                <c:pt idx="203">
                  <c:v>33945.200000000295</c:v>
                </c:pt>
                <c:pt idx="204">
                  <c:v>33975.600000000297</c:v>
                </c:pt>
                <c:pt idx="205">
                  <c:v>34006.000000000298</c:v>
                </c:pt>
                <c:pt idx="206">
                  <c:v>34036.4000000003</c:v>
                </c:pt>
                <c:pt idx="207">
                  <c:v>34066.800000000301</c:v>
                </c:pt>
                <c:pt idx="208">
                  <c:v>34097.200000000303</c:v>
                </c:pt>
                <c:pt idx="209">
                  <c:v>34127.600000000304</c:v>
                </c:pt>
                <c:pt idx="210">
                  <c:v>34158.000000000306</c:v>
                </c:pt>
                <c:pt idx="211">
                  <c:v>34188.400000000307</c:v>
                </c:pt>
                <c:pt idx="212">
                  <c:v>34218.800000000309</c:v>
                </c:pt>
                <c:pt idx="213">
                  <c:v>34249.20000000031</c:v>
                </c:pt>
                <c:pt idx="214">
                  <c:v>34279.600000000311</c:v>
                </c:pt>
                <c:pt idx="215">
                  <c:v>34310.000000000313</c:v>
                </c:pt>
                <c:pt idx="216">
                  <c:v>34340.400000000314</c:v>
                </c:pt>
                <c:pt idx="217">
                  <c:v>34370.800000000316</c:v>
                </c:pt>
                <c:pt idx="218">
                  <c:v>34401.200000000317</c:v>
                </c:pt>
                <c:pt idx="219">
                  <c:v>34431.600000000319</c:v>
                </c:pt>
                <c:pt idx="220">
                  <c:v>34462.00000000032</c:v>
                </c:pt>
                <c:pt idx="221">
                  <c:v>34492.400000000322</c:v>
                </c:pt>
                <c:pt idx="222">
                  <c:v>34522.800000000323</c:v>
                </c:pt>
                <c:pt idx="223">
                  <c:v>34553.200000000325</c:v>
                </c:pt>
                <c:pt idx="224">
                  <c:v>34583.600000000326</c:v>
                </c:pt>
                <c:pt idx="225">
                  <c:v>34614.000000000327</c:v>
                </c:pt>
                <c:pt idx="226">
                  <c:v>34644.400000000329</c:v>
                </c:pt>
                <c:pt idx="227">
                  <c:v>34674.80000000033</c:v>
                </c:pt>
                <c:pt idx="228">
                  <c:v>34705.200000000332</c:v>
                </c:pt>
                <c:pt idx="229">
                  <c:v>34735.600000000333</c:v>
                </c:pt>
                <c:pt idx="230">
                  <c:v>34766.000000000335</c:v>
                </c:pt>
                <c:pt idx="231">
                  <c:v>34796.400000000336</c:v>
                </c:pt>
                <c:pt idx="232">
                  <c:v>34826.800000000338</c:v>
                </c:pt>
                <c:pt idx="233">
                  <c:v>34857.200000000339</c:v>
                </c:pt>
                <c:pt idx="234">
                  <c:v>34887.600000000341</c:v>
                </c:pt>
                <c:pt idx="235">
                  <c:v>34918.000000000342</c:v>
                </c:pt>
                <c:pt idx="236">
                  <c:v>34948.400000000343</c:v>
                </c:pt>
                <c:pt idx="237">
                  <c:v>34978.800000000345</c:v>
                </c:pt>
                <c:pt idx="238">
                  <c:v>35009.200000000346</c:v>
                </c:pt>
                <c:pt idx="239">
                  <c:v>35039.600000000348</c:v>
                </c:pt>
                <c:pt idx="240">
                  <c:v>35070.000000000349</c:v>
                </c:pt>
                <c:pt idx="241">
                  <c:v>35100.400000000351</c:v>
                </c:pt>
                <c:pt idx="242">
                  <c:v>35130.800000000352</c:v>
                </c:pt>
                <c:pt idx="243">
                  <c:v>35161.200000000354</c:v>
                </c:pt>
                <c:pt idx="244">
                  <c:v>35191.600000000355</c:v>
                </c:pt>
                <c:pt idx="245">
                  <c:v>35222.000000000357</c:v>
                </c:pt>
                <c:pt idx="246">
                  <c:v>35252.400000000358</c:v>
                </c:pt>
                <c:pt idx="247">
                  <c:v>35282.800000000359</c:v>
                </c:pt>
                <c:pt idx="248">
                  <c:v>35313.200000000361</c:v>
                </c:pt>
                <c:pt idx="249">
                  <c:v>35343.600000000362</c:v>
                </c:pt>
                <c:pt idx="250">
                  <c:v>35374.000000000364</c:v>
                </c:pt>
                <c:pt idx="251">
                  <c:v>35404.400000000365</c:v>
                </c:pt>
                <c:pt idx="252">
                  <c:v>35434.800000000367</c:v>
                </c:pt>
                <c:pt idx="253">
                  <c:v>35465.200000000368</c:v>
                </c:pt>
                <c:pt idx="254">
                  <c:v>35495.60000000037</c:v>
                </c:pt>
                <c:pt idx="255">
                  <c:v>35526.000000000371</c:v>
                </c:pt>
                <c:pt idx="256">
                  <c:v>35556.400000000373</c:v>
                </c:pt>
                <c:pt idx="257">
                  <c:v>35586.800000000374</c:v>
                </c:pt>
                <c:pt idx="258">
                  <c:v>35617.200000000375</c:v>
                </c:pt>
                <c:pt idx="259">
                  <c:v>35647.600000000377</c:v>
                </c:pt>
                <c:pt idx="260">
                  <c:v>35678.000000000378</c:v>
                </c:pt>
                <c:pt idx="261">
                  <c:v>35708.40000000038</c:v>
                </c:pt>
                <c:pt idx="262">
                  <c:v>35738.800000000381</c:v>
                </c:pt>
                <c:pt idx="263">
                  <c:v>35769.200000000383</c:v>
                </c:pt>
                <c:pt idx="264">
                  <c:v>35799.600000000384</c:v>
                </c:pt>
                <c:pt idx="265">
                  <c:v>35830.000000000386</c:v>
                </c:pt>
                <c:pt idx="266">
                  <c:v>35860.400000000387</c:v>
                </c:pt>
                <c:pt idx="267">
                  <c:v>35890.800000000389</c:v>
                </c:pt>
                <c:pt idx="268">
                  <c:v>35921.20000000039</c:v>
                </c:pt>
                <c:pt idx="269">
                  <c:v>35951.600000000391</c:v>
                </c:pt>
                <c:pt idx="270">
                  <c:v>35982.000000000393</c:v>
                </c:pt>
                <c:pt idx="271">
                  <c:v>36012.400000000394</c:v>
                </c:pt>
                <c:pt idx="272">
                  <c:v>36042.800000000396</c:v>
                </c:pt>
                <c:pt idx="273">
                  <c:v>36073.200000000397</c:v>
                </c:pt>
                <c:pt idx="274">
                  <c:v>36103.600000000399</c:v>
                </c:pt>
                <c:pt idx="275">
                  <c:v>36134.0000000004</c:v>
                </c:pt>
                <c:pt idx="276">
                  <c:v>36164.400000000402</c:v>
                </c:pt>
                <c:pt idx="277">
                  <c:v>36194.800000000403</c:v>
                </c:pt>
                <c:pt idx="278">
                  <c:v>36225.200000000405</c:v>
                </c:pt>
                <c:pt idx="279">
                  <c:v>36255.600000000406</c:v>
                </c:pt>
                <c:pt idx="280">
                  <c:v>36286.000000000407</c:v>
                </c:pt>
                <c:pt idx="281">
                  <c:v>36316.400000000409</c:v>
                </c:pt>
                <c:pt idx="282">
                  <c:v>36346.80000000041</c:v>
                </c:pt>
                <c:pt idx="283">
                  <c:v>36377.200000000412</c:v>
                </c:pt>
                <c:pt idx="284">
                  <c:v>36407.600000000413</c:v>
                </c:pt>
                <c:pt idx="285">
                  <c:v>36438.000000000415</c:v>
                </c:pt>
                <c:pt idx="286">
                  <c:v>36468.400000000416</c:v>
                </c:pt>
                <c:pt idx="287">
                  <c:v>36498.800000000418</c:v>
                </c:pt>
                <c:pt idx="288">
                  <c:v>36529.200000000419</c:v>
                </c:pt>
                <c:pt idx="289">
                  <c:v>36559.600000000421</c:v>
                </c:pt>
                <c:pt idx="290">
                  <c:v>36590.000000000422</c:v>
                </c:pt>
                <c:pt idx="291">
                  <c:v>36620.400000000423</c:v>
                </c:pt>
                <c:pt idx="292">
                  <c:v>36650.800000000425</c:v>
                </c:pt>
                <c:pt idx="293">
                  <c:v>36681.200000000426</c:v>
                </c:pt>
                <c:pt idx="294">
                  <c:v>36711.600000000428</c:v>
                </c:pt>
                <c:pt idx="295">
                  <c:v>36742.000000000429</c:v>
                </c:pt>
                <c:pt idx="296">
                  <c:v>36772.400000000431</c:v>
                </c:pt>
                <c:pt idx="297">
                  <c:v>36802.800000000432</c:v>
                </c:pt>
                <c:pt idx="298">
                  <c:v>36833.200000000434</c:v>
                </c:pt>
                <c:pt idx="299">
                  <c:v>36863.600000000435</c:v>
                </c:pt>
                <c:pt idx="300">
                  <c:v>36894.000000000437</c:v>
                </c:pt>
                <c:pt idx="301">
                  <c:v>36924.400000000438</c:v>
                </c:pt>
                <c:pt idx="302">
                  <c:v>36954.800000000439</c:v>
                </c:pt>
                <c:pt idx="303">
                  <c:v>36985.200000000441</c:v>
                </c:pt>
                <c:pt idx="304">
                  <c:v>37015.600000000442</c:v>
                </c:pt>
                <c:pt idx="305">
                  <c:v>37046.000000000444</c:v>
                </c:pt>
                <c:pt idx="306">
                  <c:v>37076.400000000445</c:v>
                </c:pt>
                <c:pt idx="307">
                  <c:v>37106.800000000447</c:v>
                </c:pt>
                <c:pt idx="308">
                  <c:v>37137.200000000448</c:v>
                </c:pt>
                <c:pt idx="309">
                  <c:v>37167.60000000045</c:v>
                </c:pt>
                <c:pt idx="310">
                  <c:v>37198.000000000451</c:v>
                </c:pt>
                <c:pt idx="311">
                  <c:v>37228.400000000453</c:v>
                </c:pt>
                <c:pt idx="312">
                  <c:v>37258.800000000454</c:v>
                </c:pt>
                <c:pt idx="313">
                  <c:v>37289.200000000455</c:v>
                </c:pt>
                <c:pt idx="314">
                  <c:v>37319.600000000457</c:v>
                </c:pt>
                <c:pt idx="315">
                  <c:v>37350.000000000458</c:v>
                </c:pt>
                <c:pt idx="316">
                  <c:v>37380.40000000046</c:v>
                </c:pt>
                <c:pt idx="317">
                  <c:v>37410.800000000461</c:v>
                </c:pt>
                <c:pt idx="318">
                  <c:v>37441.200000000463</c:v>
                </c:pt>
                <c:pt idx="319">
                  <c:v>37471.600000000464</c:v>
                </c:pt>
                <c:pt idx="320">
                  <c:v>37502.000000000466</c:v>
                </c:pt>
                <c:pt idx="321">
                  <c:v>37532.400000000467</c:v>
                </c:pt>
                <c:pt idx="322">
                  <c:v>37562.800000000469</c:v>
                </c:pt>
                <c:pt idx="323">
                  <c:v>37593.20000000047</c:v>
                </c:pt>
                <c:pt idx="324">
                  <c:v>37623.600000000471</c:v>
                </c:pt>
                <c:pt idx="325">
                  <c:v>37654.000000000473</c:v>
                </c:pt>
                <c:pt idx="326">
                  <c:v>37684.400000000474</c:v>
                </c:pt>
                <c:pt idx="327">
                  <c:v>37714.800000000476</c:v>
                </c:pt>
                <c:pt idx="328">
                  <c:v>37745.200000000477</c:v>
                </c:pt>
                <c:pt idx="329">
                  <c:v>37775.600000000479</c:v>
                </c:pt>
                <c:pt idx="330">
                  <c:v>37806.00000000048</c:v>
                </c:pt>
                <c:pt idx="331">
                  <c:v>37836.400000000482</c:v>
                </c:pt>
                <c:pt idx="332">
                  <c:v>37866.800000000483</c:v>
                </c:pt>
              </c:numCache>
            </c:numRef>
          </c:xVal>
          <c:yVal>
            <c:numRef>
              <c:f>lakes!$V$713:$V$1045</c:f>
              <c:numCache>
                <c:formatCode>General</c:formatCode>
                <c:ptCount val="333"/>
                <c:pt idx="0">
                  <c:v>3.4054213591485314</c:v>
                </c:pt>
                <c:pt idx="1">
                  <c:v>3.1187725573158356</c:v>
                </c:pt>
                <c:pt idx="2">
                  <c:v>4.0631885895459785</c:v>
                </c:pt>
                <c:pt idx="3">
                  <c:v>3.8551911116135131</c:v>
                </c:pt>
                <c:pt idx="4">
                  <c:v>3.3884981318746923</c:v>
                </c:pt>
                <c:pt idx="5">
                  <c:v>3.0340893653160292</c:v>
                </c:pt>
                <c:pt idx="6">
                  <c:v>2.9500164534276725</c:v>
                </c:pt>
                <c:pt idx="7">
                  <c:v>2.9405073741150471</c:v>
                </c:pt>
                <c:pt idx="8">
                  <c:v>2.905378326825931</c:v>
                </c:pt>
                <c:pt idx="9">
                  <c:v>2.9521534627901276</c:v>
                </c:pt>
                <c:pt idx="10">
                  <c:v>2.9817630392724292</c:v>
                </c:pt>
                <c:pt idx="11">
                  <c:v>3.0319216908172719</c:v>
                </c:pt>
                <c:pt idx="12">
                  <c:v>2.9496172675420538</c:v>
                </c:pt>
                <c:pt idx="13">
                  <c:v>4.291678409101598</c:v>
                </c:pt>
                <c:pt idx="14">
                  <c:v>4.0247741305485807</c:v>
                </c:pt>
                <c:pt idx="15">
                  <c:v>3.2213852462563914</c:v>
                </c:pt>
                <c:pt idx="16">
                  <c:v>2.9320022306952587</c:v>
                </c:pt>
                <c:pt idx="17">
                  <c:v>2.8818835483383181</c:v>
                </c:pt>
                <c:pt idx="18">
                  <c:v>2.8875597338440628</c:v>
                </c:pt>
                <c:pt idx="19">
                  <c:v>2.9001028088729641</c:v>
                </c:pt>
                <c:pt idx="20">
                  <c:v>2.9028247759546226</c:v>
                </c:pt>
                <c:pt idx="21">
                  <c:v>2.8892699762541887</c:v>
                </c:pt>
                <c:pt idx="22">
                  <c:v>2.8890256417469322</c:v>
                </c:pt>
                <c:pt idx="23">
                  <c:v>2.8996076438366547</c:v>
                </c:pt>
                <c:pt idx="24">
                  <c:v>3.6810942077849451</c:v>
                </c:pt>
                <c:pt idx="25">
                  <c:v>3.2730410962085625</c:v>
                </c:pt>
                <c:pt idx="26">
                  <c:v>2.9461527627294868</c:v>
                </c:pt>
                <c:pt idx="27">
                  <c:v>3.1614354509986691</c:v>
                </c:pt>
                <c:pt idx="28">
                  <c:v>3.0059434700610139</c:v>
                </c:pt>
                <c:pt idx="29">
                  <c:v>2.9383768573249642</c:v>
                </c:pt>
                <c:pt idx="30">
                  <c:v>2.9512288316665285</c:v>
                </c:pt>
                <c:pt idx="31">
                  <c:v>2.9400429346128525</c:v>
                </c:pt>
                <c:pt idx="32">
                  <c:v>2.922233881693781</c:v>
                </c:pt>
                <c:pt idx="33">
                  <c:v>3.2216719009021006</c:v>
                </c:pt>
                <c:pt idx="34">
                  <c:v>3.0529193161361516</c:v>
                </c:pt>
                <c:pt idx="35">
                  <c:v>2.8699522427018769</c:v>
                </c:pt>
                <c:pt idx="36">
                  <c:v>2.8667764844536974</c:v>
                </c:pt>
                <c:pt idx="37">
                  <c:v>2.8257494899279898</c:v>
                </c:pt>
                <c:pt idx="38">
                  <c:v>2.7946138755822267</c:v>
                </c:pt>
                <c:pt idx="39">
                  <c:v>2.792572099186728</c:v>
                </c:pt>
                <c:pt idx="40">
                  <c:v>2.887520218329414</c:v>
                </c:pt>
                <c:pt idx="41">
                  <c:v>2.8900906062213685</c:v>
                </c:pt>
                <c:pt idx="42">
                  <c:v>2.8973993639367404</c:v>
                </c:pt>
                <c:pt idx="43">
                  <c:v>2.8982216163380703</c:v>
                </c:pt>
                <c:pt idx="44">
                  <c:v>2.9279062248773386</c:v>
                </c:pt>
                <c:pt idx="45">
                  <c:v>2.9024933834666347</c:v>
                </c:pt>
                <c:pt idx="46">
                  <c:v>2.9220952816982781</c:v>
                </c:pt>
                <c:pt idx="47">
                  <c:v>2.9121784523572338</c:v>
                </c:pt>
                <c:pt idx="48">
                  <c:v>2.9098457337188903</c:v>
                </c:pt>
                <c:pt idx="49">
                  <c:v>2.8592827473622595</c:v>
                </c:pt>
                <c:pt idx="50">
                  <c:v>2.8031284547348023</c:v>
                </c:pt>
                <c:pt idx="51">
                  <c:v>2.7821661171345156</c:v>
                </c:pt>
                <c:pt idx="52">
                  <c:v>2.7491750275051539</c:v>
                </c:pt>
                <c:pt idx="53">
                  <c:v>2.7399573006590838</c:v>
                </c:pt>
                <c:pt idx="54">
                  <c:v>2.6911795228788074</c:v>
                </c:pt>
                <c:pt idx="55">
                  <c:v>2.6471223153676902</c:v>
                </c:pt>
                <c:pt idx="56">
                  <c:v>2.7274059128205534</c:v>
                </c:pt>
                <c:pt idx="57">
                  <c:v>2.6911185810856768</c:v>
                </c:pt>
                <c:pt idx="58">
                  <c:v>2.6758031143508978</c:v>
                </c:pt>
                <c:pt idx="59">
                  <c:v>2.5841282822675438</c:v>
                </c:pt>
                <c:pt idx="60">
                  <c:v>2.6445074621956444</c:v>
                </c:pt>
                <c:pt idx="61">
                  <c:v>2.6401212376156091</c:v>
                </c:pt>
                <c:pt idx="62">
                  <c:v>2.6210679912428918</c:v>
                </c:pt>
                <c:pt idx="63">
                  <c:v>2.6601574085697512</c:v>
                </c:pt>
                <c:pt idx="64">
                  <c:v>3.021681059401423</c:v>
                </c:pt>
                <c:pt idx="65">
                  <c:v>2.8554190989786878</c:v>
                </c:pt>
                <c:pt idx="66">
                  <c:v>2.7237012241299401</c:v>
                </c:pt>
                <c:pt idx="67">
                  <c:v>2.8649429621992044</c:v>
                </c:pt>
                <c:pt idx="68">
                  <c:v>3.1053842563916194</c:v>
                </c:pt>
                <c:pt idx="69">
                  <c:v>2.9906014696692371</c:v>
                </c:pt>
                <c:pt idx="70">
                  <c:v>2.9669693667433212</c:v>
                </c:pt>
                <c:pt idx="71">
                  <c:v>2.8473630041751106</c:v>
                </c:pt>
                <c:pt idx="72">
                  <c:v>2.8775289887289337</c:v>
                </c:pt>
                <c:pt idx="73">
                  <c:v>2.882981306595791</c:v>
                </c:pt>
                <c:pt idx="74">
                  <c:v>2.9302389178757413</c:v>
                </c:pt>
                <c:pt idx="75">
                  <c:v>2.935856263891274</c:v>
                </c:pt>
                <c:pt idx="76">
                  <c:v>2.9197339940515863</c:v>
                </c:pt>
                <c:pt idx="77">
                  <c:v>2.8782096496992278</c:v>
                </c:pt>
                <c:pt idx="78">
                  <c:v>2.8993545714477156</c:v>
                </c:pt>
                <c:pt idx="79">
                  <c:v>2.8648711207391453</c:v>
                </c:pt>
                <c:pt idx="80">
                  <c:v>2.8722724578187147</c:v>
                </c:pt>
                <c:pt idx="81">
                  <c:v>2.9060365806263513</c:v>
                </c:pt>
                <c:pt idx="82">
                  <c:v>2.8892520515981284</c:v>
                </c:pt>
                <c:pt idx="83">
                  <c:v>2.8309639789417598</c:v>
                </c:pt>
                <c:pt idx="84">
                  <c:v>2.781819926474459</c:v>
                </c:pt>
                <c:pt idx="85">
                  <c:v>2.7569763826135154</c:v>
                </c:pt>
                <c:pt idx="86">
                  <c:v>2.6697466149585676</c:v>
                </c:pt>
                <c:pt idx="87">
                  <c:v>2.5796493595770773</c:v>
                </c:pt>
                <c:pt idx="88">
                  <c:v>2.5468089721709322</c:v>
                </c:pt>
                <c:pt idx="89">
                  <c:v>2.544008698827922</c:v>
                </c:pt>
                <c:pt idx="90">
                  <c:v>2.5978472563720492</c:v>
                </c:pt>
                <c:pt idx="91">
                  <c:v>2.6793021869444997</c:v>
                </c:pt>
                <c:pt idx="92">
                  <c:v>2.6748091311628328</c:v>
                </c:pt>
                <c:pt idx="93">
                  <c:v>2.7335716099174983</c:v>
                </c:pt>
                <c:pt idx="94">
                  <c:v>2.8708276748499091</c:v>
                </c:pt>
                <c:pt idx="95">
                  <c:v>2.8521338850194002</c:v>
                </c:pt>
                <c:pt idx="96">
                  <c:v>4.2852885691089266</c:v>
                </c:pt>
                <c:pt idx="97">
                  <c:v>4.2527600523518547</c:v>
                </c:pt>
                <c:pt idx="98">
                  <c:v>3.3406896929629268</c:v>
                </c:pt>
                <c:pt idx="99">
                  <c:v>3.0034866343194921</c:v>
                </c:pt>
                <c:pt idx="100">
                  <c:v>2.8811019945247569</c:v>
                </c:pt>
                <c:pt idx="101">
                  <c:v>2.9025102429284453</c:v>
                </c:pt>
                <c:pt idx="102">
                  <c:v>3.2078090538825283</c:v>
                </c:pt>
                <c:pt idx="103">
                  <c:v>3.0749789245486396</c:v>
                </c:pt>
                <c:pt idx="104">
                  <c:v>2.8820040660918993</c:v>
                </c:pt>
                <c:pt idx="105">
                  <c:v>2.8671713594511758</c:v>
                </c:pt>
                <c:pt idx="106">
                  <c:v>2.8614568777376417</c:v>
                </c:pt>
                <c:pt idx="107">
                  <c:v>2.8951127157923389</c:v>
                </c:pt>
                <c:pt idx="108">
                  <c:v>3.0387558651350619</c:v>
                </c:pt>
                <c:pt idx="109">
                  <c:v>3.9794941205951155</c:v>
                </c:pt>
                <c:pt idx="110">
                  <c:v>3.3742850255375179</c:v>
                </c:pt>
                <c:pt idx="111">
                  <c:v>2.9087310779437829</c:v>
                </c:pt>
                <c:pt idx="112">
                  <c:v>2.8487248352204264</c:v>
                </c:pt>
                <c:pt idx="113">
                  <c:v>2.9036519911269827</c:v>
                </c:pt>
                <c:pt idx="114">
                  <c:v>2.9137391330625433</c:v>
                </c:pt>
                <c:pt idx="115">
                  <c:v>2.8652787661814214</c:v>
                </c:pt>
                <c:pt idx="116">
                  <c:v>2.9381043617607285</c:v>
                </c:pt>
                <c:pt idx="117">
                  <c:v>3.5283928872734074</c:v>
                </c:pt>
                <c:pt idx="118">
                  <c:v>3.1509292941968581</c:v>
                </c:pt>
                <c:pt idx="119">
                  <c:v>2.8174422513776705</c:v>
                </c:pt>
                <c:pt idx="120">
                  <c:v>2.7729752858269792</c:v>
                </c:pt>
                <c:pt idx="121">
                  <c:v>2.7510864562391273</c:v>
                </c:pt>
                <c:pt idx="122">
                  <c:v>2.7317032548516211</c:v>
                </c:pt>
                <c:pt idx="123">
                  <c:v>2.8104196630490432</c:v>
                </c:pt>
                <c:pt idx="124">
                  <c:v>2.7981555477580118</c:v>
                </c:pt>
                <c:pt idx="125">
                  <c:v>2.8539762221683151</c:v>
                </c:pt>
                <c:pt idx="126">
                  <c:v>2.8061348277442888</c:v>
                </c:pt>
                <c:pt idx="127">
                  <c:v>2.7928942056983557</c:v>
                </c:pt>
                <c:pt idx="128">
                  <c:v>2.820447593518236</c:v>
                </c:pt>
                <c:pt idx="129">
                  <c:v>2.8121526205740128</c:v>
                </c:pt>
                <c:pt idx="130">
                  <c:v>2.7864402172652212</c:v>
                </c:pt>
                <c:pt idx="131">
                  <c:v>2.8708879240903031</c:v>
                </c:pt>
                <c:pt idx="132">
                  <c:v>2.9251524893551193</c:v>
                </c:pt>
                <c:pt idx="133">
                  <c:v>2.837745817854346</c:v>
                </c:pt>
                <c:pt idx="134">
                  <c:v>2.8947194348043714</c:v>
                </c:pt>
                <c:pt idx="135">
                  <c:v>2.8669181986536598</c:v>
                </c:pt>
                <c:pt idx="136">
                  <c:v>2.8737481807855447</c:v>
                </c:pt>
                <c:pt idx="137">
                  <c:v>3.2385573609171572</c:v>
                </c:pt>
                <c:pt idx="138">
                  <c:v>3.0380533920101711</c:v>
                </c:pt>
                <c:pt idx="139">
                  <c:v>3.4150474784861129</c:v>
                </c:pt>
                <c:pt idx="140">
                  <c:v>5.2753626795597395</c:v>
                </c:pt>
                <c:pt idx="141">
                  <c:v>4.1170990541983628</c:v>
                </c:pt>
                <c:pt idx="142">
                  <c:v>3.1097657067633988</c:v>
                </c:pt>
                <c:pt idx="143">
                  <c:v>2.8422366713623801</c:v>
                </c:pt>
                <c:pt idx="144">
                  <c:v>2.7809846259123487</c:v>
                </c:pt>
                <c:pt idx="145">
                  <c:v>2.9218532119974685</c:v>
                </c:pt>
                <c:pt idx="146">
                  <c:v>3.2591518538259003</c:v>
                </c:pt>
                <c:pt idx="147">
                  <c:v>2.9887332735710941</c:v>
                </c:pt>
                <c:pt idx="148">
                  <c:v>2.8282452621635423</c:v>
                </c:pt>
                <c:pt idx="149">
                  <c:v>2.8363825021772988</c:v>
                </c:pt>
                <c:pt idx="150">
                  <c:v>2.8826791153661233</c:v>
                </c:pt>
                <c:pt idx="151">
                  <c:v>2.8892975223774946</c:v>
                </c:pt>
                <c:pt idx="152">
                  <c:v>2.8934268900338331</c:v>
                </c:pt>
                <c:pt idx="153">
                  <c:v>2.9278954308152234</c:v>
                </c:pt>
                <c:pt idx="154">
                  <c:v>2.963503363349798</c:v>
                </c:pt>
                <c:pt idx="155">
                  <c:v>3.2537015405348266</c:v>
                </c:pt>
                <c:pt idx="156">
                  <c:v>3.0015470410452774</c:v>
                </c:pt>
                <c:pt idx="157">
                  <c:v>3.3906958565163179</c:v>
                </c:pt>
                <c:pt idx="158">
                  <c:v>3.0322680990639044</c:v>
                </c:pt>
                <c:pt idx="159">
                  <c:v>2.8977942435376929</c:v>
                </c:pt>
                <c:pt idx="160">
                  <c:v>2.8994841323289617</c:v>
                </c:pt>
                <c:pt idx="161">
                  <c:v>2.9295332521498447</c:v>
                </c:pt>
                <c:pt idx="162">
                  <c:v>2.9164412787531249</c:v>
                </c:pt>
                <c:pt idx="163">
                  <c:v>2.8970188840780642</c:v>
                </c:pt>
                <c:pt idx="164">
                  <c:v>2.9468736064956951</c:v>
                </c:pt>
                <c:pt idx="165">
                  <c:v>2.9331449773067688</c:v>
                </c:pt>
                <c:pt idx="166">
                  <c:v>3.6491644564872598</c:v>
                </c:pt>
                <c:pt idx="167">
                  <c:v>3.2672862097359423</c:v>
                </c:pt>
                <c:pt idx="168">
                  <c:v>2.9573638604142229</c:v>
                </c:pt>
                <c:pt idx="169">
                  <c:v>2.9264993799813905</c:v>
                </c:pt>
                <c:pt idx="170">
                  <c:v>3.1417184661407425</c:v>
                </c:pt>
                <c:pt idx="171">
                  <c:v>3.0181071746454058</c:v>
                </c:pt>
                <c:pt idx="172">
                  <c:v>2.9444862190047369</c:v>
                </c:pt>
                <c:pt idx="173">
                  <c:v>2.9145496573652223</c:v>
                </c:pt>
                <c:pt idx="174">
                  <c:v>2.8988090528744865</c:v>
                </c:pt>
                <c:pt idx="175">
                  <c:v>2.9753244545424073</c:v>
                </c:pt>
                <c:pt idx="176">
                  <c:v>2.9308966481381487</c:v>
                </c:pt>
                <c:pt idx="177">
                  <c:v>2.9806275154626429</c:v>
                </c:pt>
                <c:pt idx="178">
                  <c:v>2.93698138290832</c:v>
                </c:pt>
                <c:pt idx="179">
                  <c:v>2.9431255089757475</c:v>
                </c:pt>
                <c:pt idx="180">
                  <c:v>2.9861417654071274</c:v>
                </c:pt>
                <c:pt idx="181">
                  <c:v>3.3176142823158616</c:v>
                </c:pt>
                <c:pt idx="182">
                  <c:v>3.7472660590450482</c:v>
                </c:pt>
                <c:pt idx="183">
                  <c:v>3.268783817586336</c:v>
                </c:pt>
                <c:pt idx="184">
                  <c:v>3.2337959803266396</c:v>
                </c:pt>
                <c:pt idx="185">
                  <c:v>3.0651046495774597</c:v>
                </c:pt>
                <c:pt idx="186">
                  <c:v>2.9783273528779985</c:v>
                </c:pt>
                <c:pt idx="187">
                  <c:v>2.9569739225044471</c:v>
                </c:pt>
                <c:pt idx="188">
                  <c:v>2.9281836131672141</c:v>
                </c:pt>
                <c:pt idx="189">
                  <c:v>2.9488453166636677</c:v>
                </c:pt>
                <c:pt idx="190">
                  <c:v>2.9256003155004584</c:v>
                </c:pt>
                <c:pt idx="191">
                  <c:v>2.9025272796246111</c:v>
                </c:pt>
                <c:pt idx="192">
                  <c:v>2.8379958232983342</c:v>
                </c:pt>
                <c:pt idx="193">
                  <c:v>2.7103003341153036</c:v>
                </c:pt>
                <c:pt idx="194">
                  <c:v>2.7269798159939147</c:v>
                </c:pt>
                <c:pt idx="195">
                  <c:v>2.6642931716397231</c:v>
                </c:pt>
                <c:pt idx="196">
                  <c:v>2.5431186180800562</c:v>
                </c:pt>
                <c:pt idx="197">
                  <c:v>2.4786263887212732</c:v>
                </c:pt>
                <c:pt idx="198">
                  <c:v>2.4412606765475138</c:v>
                </c:pt>
                <c:pt idx="199">
                  <c:v>2.4339023229878292</c:v>
                </c:pt>
                <c:pt idx="200">
                  <c:v>2.3659104866909932</c:v>
                </c:pt>
                <c:pt idx="201">
                  <c:v>2.2817748703060419</c:v>
                </c:pt>
                <c:pt idx="202">
                  <c:v>2.2650389022172903</c:v>
                </c:pt>
                <c:pt idx="203">
                  <c:v>2.2309417785229813</c:v>
                </c:pt>
                <c:pt idx="204">
                  <c:v>2.2060473967936791</c:v>
                </c:pt>
                <c:pt idx="205">
                  <c:v>2.2269102387567719</c:v>
                </c:pt>
                <c:pt idx="206">
                  <c:v>2.1676989393684618</c:v>
                </c:pt>
                <c:pt idx="207">
                  <c:v>2.1030069872364132</c:v>
                </c:pt>
                <c:pt idx="208">
                  <c:v>2.0321568847506462</c:v>
                </c:pt>
                <c:pt idx="209">
                  <c:v>1.9932477138130427</c:v>
                </c:pt>
                <c:pt idx="210">
                  <c:v>1.9387747453668061</c:v>
                </c:pt>
                <c:pt idx="211">
                  <c:v>1.9496743193293451</c:v>
                </c:pt>
                <c:pt idx="212">
                  <c:v>1.937596198962054</c:v>
                </c:pt>
                <c:pt idx="213">
                  <c:v>2.0658493626881711</c:v>
                </c:pt>
                <c:pt idx="214">
                  <c:v>2.1038933665845141</c:v>
                </c:pt>
                <c:pt idx="215">
                  <c:v>2.1476495754444533</c:v>
                </c:pt>
                <c:pt idx="216">
                  <c:v>2.1829455056700917</c:v>
                </c:pt>
                <c:pt idx="217">
                  <c:v>2.127566407809681</c:v>
                </c:pt>
                <c:pt idx="218">
                  <c:v>2.1090964985653757</c:v>
                </c:pt>
                <c:pt idx="219">
                  <c:v>2.0777513452197018</c:v>
                </c:pt>
                <c:pt idx="220">
                  <c:v>2.0529159115232316</c:v>
                </c:pt>
                <c:pt idx="221">
                  <c:v>2.0262493157415133</c:v>
                </c:pt>
                <c:pt idx="222">
                  <c:v>2.0072195421103989</c:v>
                </c:pt>
                <c:pt idx="223">
                  <c:v>2.061746682605349</c:v>
                </c:pt>
                <c:pt idx="224">
                  <c:v>2.0461080407273036</c:v>
                </c:pt>
                <c:pt idx="225">
                  <c:v>2.159954758084873</c:v>
                </c:pt>
                <c:pt idx="226">
                  <c:v>2.1907303407007506</c:v>
                </c:pt>
                <c:pt idx="227">
                  <c:v>2.1296818731935945</c:v>
                </c:pt>
                <c:pt idx="228">
                  <c:v>1.9603334000182846</c:v>
                </c:pt>
                <c:pt idx="229">
                  <c:v>1.9131674085080208</c:v>
                </c:pt>
                <c:pt idx="230">
                  <c:v>2.0729671072978682</c:v>
                </c:pt>
                <c:pt idx="231">
                  <c:v>2.6661552685040393</c:v>
                </c:pt>
                <c:pt idx="232">
                  <c:v>2.8634626684027014</c:v>
                </c:pt>
                <c:pt idx="233">
                  <c:v>3.0816789296139029</c:v>
                </c:pt>
                <c:pt idx="234">
                  <c:v>2.979235300614437</c:v>
                </c:pt>
                <c:pt idx="235">
                  <c:v>2.8448066340211411</c:v>
                </c:pt>
                <c:pt idx="236">
                  <c:v>2.8143784745189739</c:v>
                </c:pt>
                <c:pt idx="237">
                  <c:v>2.8734651081791487</c:v>
                </c:pt>
                <c:pt idx="238">
                  <c:v>2.9188883322777746</c:v>
                </c:pt>
                <c:pt idx="239">
                  <c:v>3.0268500484657577</c:v>
                </c:pt>
                <c:pt idx="240">
                  <c:v>3.1771811600467301</c:v>
                </c:pt>
                <c:pt idx="241">
                  <c:v>3.5941608835284087</c:v>
                </c:pt>
                <c:pt idx="242">
                  <c:v>3.5171457410583256</c:v>
                </c:pt>
                <c:pt idx="243">
                  <c:v>3.1146029051059814</c:v>
                </c:pt>
                <c:pt idx="244">
                  <c:v>2.962494757214047</c:v>
                </c:pt>
                <c:pt idx="245">
                  <c:v>2.883766298448339</c:v>
                </c:pt>
                <c:pt idx="246">
                  <c:v>3.2903004909844937</c:v>
                </c:pt>
                <c:pt idx="247">
                  <c:v>3.0474823844232293</c:v>
                </c:pt>
                <c:pt idx="248">
                  <c:v>2.8641534309178684</c:v>
                </c:pt>
                <c:pt idx="249">
                  <c:v>2.8893395030505933</c:v>
                </c:pt>
                <c:pt idx="250">
                  <c:v>2.854087039695119</c:v>
                </c:pt>
                <c:pt idx="251">
                  <c:v>2.8349836091311316</c:v>
                </c:pt>
                <c:pt idx="252">
                  <c:v>3.1338270390312082</c:v>
                </c:pt>
                <c:pt idx="253">
                  <c:v>2.9621710056748216</c:v>
                </c:pt>
                <c:pt idx="254">
                  <c:v>2.8555749560263917</c:v>
                </c:pt>
                <c:pt idx="255">
                  <c:v>2.8697678504613759</c:v>
                </c:pt>
                <c:pt idx="256">
                  <c:v>2.9842856366895236</c:v>
                </c:pt>
                <c:pt idx="257">
                  <c:v>3.092046834000667</c:v>
                </c:pt>
                <c:pt idx="258">
                  <c:v>3.0168191186773448</c:v>
                </c:pt>
                <c:pt idx="259">
                  <c:v>2.8967594436315891</c:v>
                </c:pt>
                <c:pt idx="260">
                  <c:v>2.9047663708773945</c:v>
                </c:pt>
                <c:pt idx="261">
                  <c:v>2.9848322038673092</c:v>
                </c:pt>
                <c:pt idx="262">
                  <c:v>3.6399483489337165</c:v>
                </c:pt>
                <c:pt idx="263">
                  <c:v>3.152957076959233</c:v>
                </c:pt>
                <c:pt idx="264">
                  <c:v>2.8334618521592834</c:v>
                </c:pt>
                <c:pt idx="265">
                  <c:v>2.8665518604622666</c:v>
                </c:pt>
                <c:pt idx="266">
                  <c:v>2.7956343939465169</c:v>
                </c:pt>
                <c:pt idx="267">
                  <c:v>2.8220429228782771</c:v>
                </c:pt>
                <c:pt idx="268">
                  <c:v>2.7720057340868141</c:v>
                </c:pt>
                <c:pt idx="269">
                  <c:v>2.6873822698785097</c:v>
                </c:pt>
                <c:pt idx="270">
                  <c:v>2.720288590765426</c:v>
                </c:pt>
                <c:pt idx="271">
                  <c:v>2.6461398158341205</c:v>
                </c:pt>
                <c:pt idx="272">
                  <c:v>2.6671872643928185</c:v>
                </c:pt>
                <c:pt idx="273">
                  <c:v>2.6495823661592559</c:v>
                </c:pt>
                <c:pt idx="274">
                  <c:v>2.5930956687580062</c:v>
                </c:pt>
                <c:pt idx="275">
                  <c:v>2.5143002463652007</c:v>
                </c:pt>
                <c:pt idx="276">
                  <c:v>2.5107084705530802</c:v>
                </c:pt>
                <c:pt idx="277">
                  <c:v>2.8749323400931628</c:v>
                </c:pt>
                <c:pt idx="278">
                  <c:v>2.6579971485361136</c:v>
                </c:pt>
                <c:pt idx="279">
                  <c:v>2.6511361335599251</c:v>
                </c:pt>
                <c:pt idx="280">
                  <c:v>2.6046995989346344</c:v>
                </c:pt>
                <c:pt idx="281">
                  <c:v>2.5630684544181208</c:v>
                </c:pt>
                <c:pt idx="282">
                  <c:v>2.5920634568913297</c:v>
                </c:pt>
                <c:pt idx="283">
                  <c:v>2.5951847792539993</c:v>
                </c:pt>
                <c:pt idx="284">
                  <c:v>2.6142822491329878</c:v>
                </c:pt>
                <c:pt idx="285">
                  <c:v>2.8831593185098332</c:v>
                </c:pt>
                <c:pt idx="286">
                  <c:v>2.8788578157736291</c:v>
                </c:pt>
                <c:pt idx="287">
                  <c:v>2.8953982201337083</c:v>
                </c:pt>
                <c:pt idx="288">
                  <c:v>2.905248757151806</c:v>
                </c:pt>
                <c:pt idx="289">
                  <c:v>2.9917564895104873</c:v>
                </c:pt>
                <c:pt idx="290">
                  <c:v>3.2507062612076383</c:v>
                </c:pt>
                <c:pt idx="291">
                  <c:v>3.2665995177689084</c:v>
                </c:pt>
                <c:pt idx="292">
                  <c:v>3.1844259265689883</c:v>
                </c:pt>
                <c:pt idx="293">
                  <c:v>2.9902874914526829</c:v>
                </c:pt>
                <c:pt idx="294">
                  <c:v>2.9259587931823758</c:v>
                </c:pt>
                <c:pt idx="295">
                  <c:v>2.8822274610135792</c:v>
                </c:pt>
                <c:pt idx="296">
                  <c:v>2.9063293909605421</c:v>
                </c:pt>
                <c:pt idx="297">
                  <c:v>2.9026463930058441</c:v>
                </c:pt>
                <c:pt idx="298">
                  <c:v>3.5435163611714944</c:v>
                </c:pt>
                <c:pt idx="299">
                  <c:v>3.2478838419268565</c:v>
                </c:pt>
                <c:pt idx="300">
                  <c:v>3.1496860490246186</c:v>
                </c:pt>
                <c:pt idx="301">
                  <c:v>2.9969084104357866</c:v>
                </c:pt>
                <c:pt idx="302">
                  <c:v>2.9027668463960379</c:v>
                </c:pt>
                <c:pt idx="303">
                  <c:v>2.8978478740980735</c:v>
                </c:pt>
                <c:pt idx="304">
                  <c:v>2.8944350429347279</c:v>
                </c:pt>
                <c:pt idx="305">
                  <c:v>2.8701169768911532</c:v>
                </c:pt>
                <c:pt idx="306">
                  <c:v>2.8405023797164959</c:v>
                </c:pt>
                <c:pt idx="307">
                  <c:v>2.7928319248286826</c:v>
                </c:pt>
                <c:pt idx="308">
                  <c:v>2.8246408962847775</c:v>
                </c:pt>
                <c:pt idx="309">
                  <c:v>2.8710940843071238</c:v>
                </c:pt>
                <c:pt idx="310">
                  <c:v>2.9232482372020621</c:v>
                </c:pt>
                <c:pt idx="311">
                  <c:v>2.8855979166007146</c:v>
                </c:pt>
                <c:pt idx="312">
                  <c:v>2.8765782922799561</c:v>
                </c:pt>
                <c:pt idx="313">
                  <c:v>2.8866386056700786</c:v>
                </c:pt>
                <c:pt idx="314">
                  <c:v>2.8574163984908592</c:v>
                </c:pt>
                <c:pt idx="315">
                  <c:v>2.8554216108641586</c:v>
                </c:pt>
                <c:pt idx="316">
                  <c:v>2.7584915975795203</c:v>
                </c:pt>
                <c:pt idx="317">
                  <c:v>2.8165487591931639</c:v>
                </c:pt>
                <c:pt idx="318">
                  <c:v>3.0076239028681209</c:v>
                </c:pt>
                <c:pt idx="319">
                  <c:v>2.9660082991395886</c:v>
                </c:pt>
                <c:pt idx="320">
                  <c:v>2.8637530117825181</c:v>
                </c:pt>
                <c:pt idx="321">
                  <c:v>2.8451298663682629</c:v>
                </c:pt>
                <c:pt idx="322">
                  <c:v>2.880287297758735</c:v>
                </c:pt>
                <c:pt idx="323">
                  <c:v>2.8514166054384256</c:v>
                </c:pt>
                <c:pt idx="324">
                  <c:v>2.7542958463112717</c:v>
                </c:pt>
                <c:pt idx="325">
                  <c:v>2.6927189946798848</c:v>
                </c:pt>
                <c:pt idx="326">
                  <c:v>2.5736200272603935</c:v>
                </c:pt>
                <c:pt idx="327">
                  <c:v>2.5543789650576656</c:v>
                </c:pt>
                <c:pt idx="328">
                  <c:v>2.4933930170542107</c:v>
                </c:pt>
                <c:pt idx="329">
                  <c:v>2.6030149200248784</c:v>
                </c:pt>
                <c:pt idx="330">
                  <c:v>2.6058531850957687</c:v>
                </c:pt>
                <c:pt idx="331">
                  <c:v>2.5765457870935689</c:v>
                </c:pt>
                <c:pt idx="332">
                  <c:v>2.5860256441414728</c:v>
                </c:pt>
              </c:numCache>
            </c:numRef>
          </c:yVal>
          <c:smooth val="0"/>
          <c:extLst xmlns:c16r2="http://schemas.microsoft.com/office/drawing/2015/06/chart">
            <c:ext xmlns:c16="http://schemas.microsoft.com/office/drawing/2014/chart" uri="{C3380CC4-5D6E-409C-BE32-E72D297353CC}">
              <c16:uniqueId val="{00000000-E7A7-47C3-946A-0A5B4D609240}"/>
            </c:ext>
          </c:extLst>
        </c:ser>
        <c:ser>
          <c:idx val="1"/>
          <c:order val="1"/>
          <c:tx>
            <c:v>Observed</c:v>
          </c:tx>
          <c:marker>
            <c:symbol val="none"/>
          </c:marker>
          <c:xVal>
            <c:numRef>
              <c:f>lakes!$AF$713:$AF$1045</c:f>
              <c:numCache>
                <c:formatCode>m/d/yyyy</c:formatCode>
                <c:ptCount val="333"/>
                <c:pt idx="0">
                  <c:v>27774</c:v>
                </c:pt>
                <c:pt idx="1">
                  <c:v>27804.400000000001</c:v>
                </c:pt>
                <c:pt idx="2">
                  <c:v>27834.800000000003</c:v>
                </c:pt>
                <c:pt idx="3">
                  <c:v>27865.200000000004</c:v>
                </c:pt>
                <c:pt idx="4">
                  <c:v>27895.600000000006</c:v>
                </c:pt>
                <c:pt idx="5">
                  <c:v>27926.000000000007</c:v>
                </c:pt>
                <c:pt idx="6">
                  <c:v>27956.400000000009</c:v>
                </c:pt>
                <c:pt idx="7">
                  <c:v>27986.80000000001</c:v>
                </c:pt>
                <c:pt idx="8">
                  <c:v>28017.200000000012</c:v>
                </c:pt>
                <c:pt idx="9">
                  <c:v>28047.600000000013</c:v>
                </c:pt>
                <c:pt idx="10">
                  <c:v>28078.000000000015</c:v>
                </c:pt>
                <c:pt idx="11">
                  <c:v>28108.400000000016</c:v>
                </c:pt>
                <c:pt idx="12">
                  <c:v>28138.800000000017</c:v>
                </c:pt>
                <c:pt idx="13">
                  <c:v>28169.200000000019</c:v>
                </c:pt>
                <c:pt idx="14">
                  <c:v>28199.60000000002</c:v>
                </c:pt>
                <c:pt idx="15">
                  <c:v>28230.000000000022</c:v>
                </c:pt>
                <c:pt idx="16">
                  <c:v>28260.400000000023</c:v>
                </c:pt>
                <c:pt idx="17">
                  <c:v>28290.800000000025</c:v>
                </c:pt>
                <c:pt idx="18">
                  <c:v>28321.200000000026</c:v>
                </c:pt>
                <c:pt idx="19">
                  <c:v>28351.600000000028</c:v>
                </c:pt>
                <c:pt idx="20">
                  <c:v>28382.000000000029</c:v>
                </c:pt>
                <c:pt idx="21">
                  <c:v>28412.400000000031</c:v>
                </c:pt>
                <c:pt idx="22">
                  <c:v>28442.800000000032</c:v>
                </c:pt>
                <c:pt idx="23">
                  <c:v>28473.200000000033</c:v>
                </c:pt>
                <c:pt idx="24">
                  <c:v>28503.600000000035</c:v>
                </c:pt>
                <c:pt idx="25">
                  <c:v>28534.000000000036</c:v>
                </c:pt>
                <c:pt idx="26">
                  <c:v>28564.400000000038</c:v>
                </c:pt>
                <c:pt idx="27">
                  <c:v>28594.800000000039</c:v>
                </c:pt>
                <c:pt idx="28">
                  <c:v>28625.200000000041</c:v>
                </c:pt>
                <c:pt idx="29">
                  <c:v>28655.600000000042</c:v>
                </c:pt>
                <c:pt idx="30">
                  <c:v>28686.000000000044</c:v>
                </c:pt>
                <c:pt idx="31">
                  <c:v>28716.400000000045</c:v>
                </c:pt>
                <c:pt idx="32">
                  <c:v>28746.800000000047</c:v>
                </c:pt>
                <c:pt idx="33">
                  <c:v>28777.200000000048</c:v>
                </c:pt>
                <c:pt idx="34">
                  <c:v>28807.600000000049</c:v>
                </c:pt>
                <c:pt idx="35">
                  <c:v>28838.000000000051</c:v>
                </c:pt>
                <c:pt idx="36">
                  <c:v>28868.400000000052</c:v>
                </c:pt>
                <c:pt idx="37">
                  <c:v>28898.800000000054</c:v>
                </c:pt>
                <c:pt idx="38">
                  <c:v>28929.200000000055</c:v>
                </c:pt>
                <c:pt idx="39">
                  <c:v>28959.600000000057</c:v>
                </c:pt>
                <c:pt idx="40">
                  <c:v>28990.000000000058</c:v>
                </c:pt>
                <c:pt idx="41">
                  <c:v>29020.40000000006</c:v>
                </c:pt>
                <c:pt idx="42">
                  <c:v>29050.800000000061</c:v>
                </c:pt>
                <c:pt idx="43">
                  <c:v>29081.200000000063</c:v>
                </c:pt>
                <c:pt idx="44">
                  <c:v>29111.600000000064</c:v>
                </c:pt>
                <c:pt idx="45">
                  <c:v>29142.000000000065</c:v>
                </c:pt>
                <c:pt idx="46">
                  <c:v>29172.400000000067</c:v>
                </c:pt>
                <c:pt idx="47">
                  <c:v>29202.800000000068</c:v>
                </c:pt>
                <c:pt idx="48">
                  <c:v>29233.20000000007</c:v>
                </c:pt>
                <c:pt idx="49">
                  <c:v>29263.600000000071</c:v>
                </c:pt>
                <c:pt idx="50">
                  <c:v>29294.000000000073</c:v>
                </c:pt>
                <c:pt idx="51">
                  <c:v>29324.400000000074</c:v>
                </c:pt>
                <c:pt idx="52">
                  <c:v>29354.800000000076</c:v>
                </c:pt>
                <c:pt idx="53">
                  <c:v>29385.200000000077</c:v>
                </c:pt>
                <c:pt idx="54">
                  <c:v>29415.600000000079</c:v>
                </c:pt>
                <c:pt idx="55">
                  <c:v>29446.00000000008</c:v>
                </c:pt>
                <c:pt idx="56">
                  <c:v>29476.400000000081</c:v>
                </c:pt>
                <c:pt idx="57">
                  <c:v>29506.800000000083</c:v>
                </c:pt>
                <c:pt idx="58">
                  <c:v>29537.200000000084</c:v>
                </c:pt>
                <c:pt idx="59">
                  <c:v>29567.600000000086</c:v>
                </c:pt>
                <c:pt idx="60">
                  <c:v>29598.000000000087</c:v>
                </c:pt>
                <c:pt idx="61">
                  <c:v>29628.400000000089</c:v>
                </c:pt>
                <c:pt idx="62">
                  <c:v>29658.80000000009</c:v>
                </c:pt>
                <c:pt idx="63">
                  <c:v>29689.200000000092</c:v>
                </c:pt>
                <c:pt idx="64">
                  <c:v>29719.600000000093</c:v>
                </c:pt>
                <c:pt idx="65">
                  <c:v>29750.000000000095</c:v>
                </c:pt>
                <c:pt idx="66">
                  <c:v>29780.400000000096</c:v>
                </c:pt>
                <c:pt idx="67">
                  <c:v>29810.800000000097</c:v>
                </c:pt>
                <c:pt idx="68">
                  <c:v>29841.200000000099</c:v>
                </c:pt>
                <c:pt idx="69">
                  <c:v>29871.6000000001</c:v>
                </c:pt>
                <c:pt idx="70">
                  <c:v>29902.000000000102</c:v>
                </c:pt>
                <c:pt idx="71">
                  <c:v>29932.400000000103</c:v>
                </c:pt>
                <c:pt idx="72">
                  <c:v>29962.800000000105</c:v>
                </c:pt>
                <c:pt idx="73">
                  <c:v>29993.200000000106</c:v>
                </c:pt>
                <c:pt idx="74">
                  <c:v>30023.600000000108</c:v>
                </c:pt>
                <c:pt idx="75">
                  <c:v>30054.000000000109</c:v>
                </c:pt>
                <c:pt idx="76">
                  <c:v>30084.400000000111</c:v>
                </c:pt>
                <c:pt idx="77">
                  <c:v>30114.800000000112</c:v>
                </c:pt>
                <c:pt idx="78">
                  <c:v>30145.200000000114</c:v>
                </c:pt>
                <c:pt idx="79">
                  <c:v>30175.600000000115</c:v>
                </c:pt>
                <c:pt idx="80">
                  <c:v>30206.000000000116</c:v>
                </c:pt>
                <c:pt idx="81">
                  <c:v>30236.400000000118</c:v>
                </c:pt>
                <c:pt idx="82">
                  <c:v>30266.800000000119</c:v>
                </c:pt>
                <c:pt idx="83">
                  <c:v>30297.200000000121</c:v>
                </c:pt>
                <c:pt idx="84">
                  <c:v>30327.600000000122</c:v>
                </c:pt>
                <c:pt idx="85">
                  <c:v>30358.000000000124</c:v>
                </c:pt>
                <c:pt idx="86">
                  <c:v>30388.400000000125</c:v>
                </c:pt>
                <c:pt idx="87">
                  <c:v>30418.800000000127</c:v>
                </c:pt>
                <c:pt idx="88">
                  <c:v>30449.200000000128</c:v>
                </c:pt>
                <c:pt idx="89">
                  <c:v>30479.60000000013</c:v>
                </c:pt>
                <c:pt idx="90">
                  <c:v>30510.000000000131</c:v>
                </c:pt>
                <c:pt idx="91">
                  <c:v>30540.400000000132</c:v>
                </c:pt>
                <c:pt idx="92">
                  <c:v>30570.800000000134</c:v>
                </c:pt>
                <c:pt idx="93">
                  <c:v>30601.200000000135</c:v>
                </c:pt>
                <c:pt idx="94">
                  <c:v>30631.600000000137</c:v>
                </c:pt>
                <c:pt idx="95">
                  <c:v>30662.000000000138</c:v>
                </c:pt>
                <c:pt idx="96">
                  <c:v>30692.40000000014</c:v>
                </c:pt>
                <c:pt idx="97">
                  <c:v>30722.800000000141</c:v>
                </c:pt>
                <c:pt idx="98">
                  <c:v>30753.200000000143</c:v>
                </c:pt>
                <c:pt idx="99">
                  <c:v>30783.600000000144</c:v>
                </c:pt>
                <c:pt idx="100">
                  <c:v>30814.000000000146</c:v>
                </c:pt>
                <c:pt idx="101">
                  <c:v>30844.400000000147</c:v>
                </c:pt>
                <c:pt idx="102">
                  <c:v>30874.800000000148</c:v>
                </c:pt>
                <c:pt idx="103">
                  <c:v>30905.20000000015</c:v>
                </c:pt>
                <c:pt idx="104">
                  <c:v>30935.600000000151</c:v>
                </c:pt>
                <c:pt idx="105">
                  <c:v>30966.000000000153</c:v>
                </c:pt>
                <c:pt idx="106">
                  <c:v>30996.400000000154</c:v>
                </c:pt>
                <c:pt idx="107">
                  <c:v>31026.800000000156</c:v>
                </c:pt>
                <c:pt idx="108">
                  <c:v>31057.200000000157</c:v>
                </c:pt>
                <c:pt idx="109">
                  <c:v>31087.600000000159</c:v>
                </c:pt>
                <c:pt idx="110">
                  <c:v>31118.00000000016</c:v>
                </c:pt>
                <c:pt idx="111">
                  <c:v>31148.400000000162</c:v>
                </c:pt>
                <c:pt idx="112">
                  <c:v>31178.800000000163</c:v>
                </c:pt>
                <c:pt idx="113">
                  <c:v>31209.200000000164</c:v>
                </c:pt>
                <c:pt idx="114">
                  <c:v>31239.600000000166</c:v>
                </c:pt>
                <c:pt idx="115">
                  <c:v>31270.000000000167</c:v>
                </c:pt>
                <c:pt idx="116">
                  <c:v>31300.400000000169</c:v>
                </c:pt>
                <c:pt idx="117">
                  <c:v>31330.80000000017</c:v>
                </c:pt>
                <c:pt idx="118">
                  <c:v>31361.200000000172</c:v>
                </c:pt>
                <c:pt idx="119">
                  <c:v>31391.600000000173</c:v>
                </c:pt>
                <c:pt idx="120">
                  <c:v>31422.000000000175</c:v>
                </c:pt>
                <c:pt idx="121">
                  <c:v>31452.400000000176</c:v>
                </c:pt>
                <c:pt idx="122">
                  <c:v>31482.800000000178</c:v>
                </c:pt>
                <c:pt idx="123">
                  <c:v>31513.200000000179</c:v>
                </c:pt>
                <c:pt idx="124">
                  <c:v>31543.60000000018</c:v>
                </c:pt>
                <c:pt idx="125">
                  <c:v>31574.000000000182</c:v>
                </c:pt>
                <c:pt idx="126">
                  <c:v>31604.400000000183</c:v>
                </c:pt>
                <c:pt idx="127">
                  <c:v>31634.800000000185</c:v>
                </c:pt>
                <c:pt idx="128">
                  <c:v>31665.200000000186</c:v>
                </c:pt>
                <c:pt idx="129">
                  <c:v>31695.600000000188</c:v>
                </c:pt>
                <c:pt idx="130">
                  <c:v>31726.000000000189</c:v>
                </c:pt>
                <c:pt idx="131">
                  <c:v>31756.400000000191</c:v>
                </c:pt>
                <c:pt idx="132">
                  <c:v>31786.800000000192</c:v>
                </c:pt>
                <c:pt idx="133">
                  <c:v>31817.200000000194</c:v>
                </c:pt>
                <c:pt idx="134">
                  <c:v>31847.600000000195</c:v>
                </c:pt>
                <c:pt idx="135">
                  <c:v>31878.000000000196</c:v>
                </c:pt>
                <c:pt idx="136">
                  <c:v>31908.400000000198</c:v>
                </c:pt>
                <c:pt idx="137">
                  <c:v>31938.800000000199</c:v>
                </c:pt>
                <c:pt idx="138">
                  <c:v>31969.200000000201</c:v>
                </c:pt>
                <c:pt idx="139">
                  <c:v>31999.600000000202</c:v>
                </c:pt>
                <c:pt idx="140">
                  <c:v>32030.000000000204</c:v>
                </c:pt>
                <c:pt idx="141">
                  <c:v>32060.400000000205</c:v>
                </c:pt>
                <c:pt idx="142">
                  <c:v>32090.800000000207</c:v>
                </c:pt>
                <c:pt idx="143">
                  <c:v>32121.200000000208</c:v>
                </c:pt>
                <c:pt idx="144">
                  <c:v>32151.60000000021</c:v>
                </c:pt>
                <c:pt idx="145">
                  <c:v>32182.000000000211</c:v>
                </c:pt>
                <c:pt idx="146">
                  <c:v>32212.400000000212</c:v>
                </c:pt>
                <c:pt idx="147">
                  <c:v>32242.800000000214</c:v>
                </c:pt>
                <c:pt idx="148">
                  <c:v>32273.200000000215</c:v>
                </c:pt>
                <c:pt idx="149">
                  <c:v>32303.600000000217</c:v>
                </c:pt>
                <c:pt idx="150">
                  <c:v>32334.000000000218</c:v>
                </c:pt>
                <c:pt idx="151">
                  <c:v>32364.40000000022</c:v>
                </c:pt>
                <c:pt idx="152">
                  <c:v>32394.800000000221</c:v>
                </c:pt>
                <c:pt idx="153">
                  <c:v>32425.200000000223</c:v>
                </c:pt>
                <c:pt idx="154">
                  <c:v>32455.600000000224</c:v>
                </c:pt>
                <c:pt idx="155">
                  <c:v>32486.000000000226</c:v>
                </c:pt>
                <c:pt idx="156">
                  <c:v>32516.400000000227</c:v>
                </c:pt>
                <c:pt idx="157">
                  <c:v>32546.800000000228</c:v>
                </c:pt>
                <c:pt idx="158">
                  <c:v>32577.20000000023</c:v>
                </c:pt>
                <c:pt idx="159">
                  <c:v>32607.600000000231</c:v>
                </c:pt>
                <c:pt idx="160">
                  <c:v>32638.000000000233</c:v>
                </c:pt>
                <c:pt idx="161">
                  <c:v>32668.400000000234</c:v>
                </c:pt>
                <c:pt idx="162">
                  <c:v>32698.800000000236</c:v>
                </c:pt>
                <c:pt idx="163">
                  <c:v>32729.200000000237</c:v>
                </c:pt>
                <c:pt idx="164">
                  <c:v>32759.600000000239</c:v>
                </c:pt>
                <c:pt idx="165">
                  <c:v>32790.00000000024</c:v>
                </c:pt>
                <c:pt idx="166">
                  <c:v>32820.400000000242</c:v>
                </c:pt>
                <c:pt idx="167">
                  <c:v>32850.800000000243</c:v>
                </c:pt>
                <c:pt idx="168">
                  <c:v>32881.200000000244</c:v>
                </c:pt>
                <c:pt idx="169">
                  <c:v>32911.600000000246</c:v>
                </c:pt>
                <c:pt idx="170">
                  <c:v>32942.000000000247</c:v>
                </c:pt>
                <c:pt idx="171">
                  <c:v>32972.400000000249</c:v>
                </c:pt>
                <c:pt idx="172">
                  <c:v>33002.80000000025</c:v>
                </c:pt>
                <c:pt idx="173">
                  <c:v>33033.200000000252</c:v>
                </c:pt>
                <c:pt idx="174">
                  <c:v>33063.600000000253</c:v>
                </c:pt>
                <c:pt idx="175">
                  <c:v>33094.000000000255</c:v>
                </c:pt>
                <c:pt idx="176">
                  <c:v>33124.400000000256</c:v>
                </c:pt>
                <c:pt idx="177">
                  <c:v>33154.800000000258</c:v>
                </c:pt>
                <c:pt idx="178">
                  <c:v>33185.200000000259</c:v>
                </c:pt>
                <c:pt idx="179">
                  <c:v>33215.60000000026</c:v>
                </c:pt>
                <c:pt idx="180">
                  <c:v>33246.000000000262</c:v>
                </c:pt>
                <c:pt idx="181">
                  <c:v>33276.400000000263</c:v>
                </c:pt>
                <c:pt idx="182">
                  <c:v>33306.800000000265</c:v>
                </c:pt>
                <c:pt idx="183">
                  <c:v>33337.200000000266</c:v>
                </c:pt>
                <c:pt idx="184">
                  <c:v>33367.600000000268</c:v>
                </c:pt>
                <c:pt idx="185">
                  <c:v>33398.000000000269</c:v>
                </c:pt>
                <c:pt idx="186">
                  <c:v>33428.400000000271</c:v>
                </c:pt>
                <c:pt idx="187">
                  <c:v>33458.800000000272</c:v>
                </c:pt>
                <c:pt idx="188">
                  <c:v>33489.200000000274</c:v>
                </c:pt>
                <c:pt idx="189">
                  <c:v>33519.600000000275</c:v>
                </c:pt>
                <c:pt idx="190">
                  <c:v>33550.000000000276</c:v>
                </c:pt>
                <c:pt idx="191">
                  <c:v>33580.400000000278</c:v>
                </c:pt>
                <c:pt idx="192">
                  <c:v>33610.800000000279</c:v>
                </c:pt>
                <c:pt idx="193">
                  <c:v>33641.200000000281</c:v>
                </c:pt>
                <c:pt idx="194">
                  <c:v>33671.600000000282</c:v>
                </c:pt>
                <c:pt idx="195">
                  <c:v>33702.000000000284</c:v>
                </c:pt>
                <c:pt idx="196">
                  <c:v>33732.400000000285</c:v>
                </c:pt>
                <c:pt idx="197">
                  <c:v>33762.800000000287</c:v>
                </c:pt>
                <c:pt idx="198">
                  <c:v>33793.200000000288</c:v>
                </c:pt>
                <c:pt idx="199">
                  <c:v>33823.60000000029</c:v>
                </c:pt>
                <c:pt idx="200">
                  <c:v>33854.000000000291</c:v>
                </c:pt>
                <c:pt idx="201">
                  <c:v>33884.400000000292</c:v>
                </c:pt>
                <c:pt idx="202">
                  <c:v>33914.800000000294</c:v>
                </c:pt>
                <c:pt idx="203">
                  <c:v>33945.200000000295</c:v>
                </c:pt>
                <c:pt idx="204">
                  <c:v>33975.600000000297</c:v>
                </c:pt>
                <c:pt idx="205">
                  <c:v>34006.000000000298</c:v>
                </c:pt>
                <c:pt idx="206">
                  <c:v>34036.4000000003</c:v>
                </c:pt>
                <c:pt idx="207">
                  <c:v>34066.800000000301</c:v>
                </c:pt>
                <c:pt idx="208">
                  <c:v>34097.200000000303</c:v>
                </c:pt>
                <c:pt idx="209">
                  <c:v>34127.600000000304</c:v>
                </c:pt>
                <c:pt idx="210">
                  <c:v>34158.000000000306</c:v>
                </c:pt>
                <c:pt idx="211">
                  <c:v>34188.400000000307</c:v>
                </c:pt>
                <c:pt idx="212">
                  <c:v>34218.800000000309</c:v>
                </c:pt>
                <c:pt idx="213">
                  <c:v>34249.20000000031</c:v>
                </c:pt>
                <c:pt idx="214">
                  <c:v>34279.600000000311</c:v>
                </c:pt>
                <c:pt idx="215">
                  <c:v>34310.000000000313</c:v>
                </c:pt>
                <c:pt idx="216">
                  <c:v>34340.400000000314</c:v>
                </c:pt>
                <c:pt idx="217">
                  <c:v>34370.800000000316</c:v>
                </c:pt>
                <c:pt idx="218">
                  <c:v>34401.200000000317</c:v>
                </c:pt>
                <c:pt idx="219">
                  <c:v>34431.600000000319</c:v>
                </c:pt>
                <c:pt idx="220">
                  <c:v>34462.00000000032</c:v>
                </c:pt>
                <c:pt idx="221">
                  <c:v>34492.400000000322</c:v>
                </c:pt>
                <c:pt idx="222">
                  <c:v>34522.800000000323</c:v>
                </c:pt>
                <c:pt idx="223">
                  <c:v>34553.200000000325</c:v>
                </c:pt>
                <c:pt idx="224">
                  <c:v>34583.600000000326</c:v>
                </c:pt>
                <c:pt idx="225">
                  <c:v>34614.000000000327</c:v>
                </c:pt>
                <c:pt idx="226">
                  <c:v>34644.400000000329</c:v>
                </c:pt>
                <c:pt idx="227">
                  <c:v>34674.80000000033</c:v>
                </c:pt>
                <c:pt idx="228">
                  <c:v>34705.200000000332</c:v>
                </c:pt>
                <c:pt idx="229">
                  <c:v>34735.600000000333</c:v>
                </c:pt>
                <c:pt idx="230">
                  <c:v>34766.000000000335</c:v>
                </c:pt>
                <c:pt idx="231">
                  <c:v>34796.400000000336</c:v>
                </c:pt>
                <c:pt idx="232">
                  <c:v>34826.800000000338</c:v>
                </c:pt>
                <c:pt idx="233">
                  <c:v>34857.200000000339</c:v>
                </c:pt>
                <c:pt idx="234">
                  <c:v>34887.600000000341</c:v>
                </c:pt>
                <c:pt idx="235">
                  <c:v>34918.000000000342</c:v>
                </c:pt>
                <c:pt idx="236">
                  <c:v>34948.400000000343</c:v>
                </c:pt>
                <c:pt idx="237">
                  <c:v>34978.800000000345</c:v>
                </c:pt>
                <c:pt idx="238">
                  <c:v>35009.200000000346</c:v>
                </c:pt>
                <c:pt idx="239">
                  <c:v>35039.600000000348</c:v>
                </c:pt>
                <c:pt idx="240">
                  <c:v>35070.000000000349</c:v>
                </c:pt>
                <c:pt idx="241">
                  <c:v>35100.400000000351</c:v>
                </c:pt>
                <c:pt idx="242">
                  <c:v>35130.800000000352</c:v>
                </c:pt>
                <c:pt idx="243">
                  <c:v>35161.200000000354</c:v>
                </c:pt>
                <c:pt idx="244">
                  <c:v>35191.600000000355</c:v>
                </c:pt>
                <c:pt idx="245">
                  <c:v>35222.000000000357</c:v>
                </c:pt>
                <c:pt idx="246">
                  <c:v>35252.400000000358</c:v>
                </c:pt>
                <c:pt idx="247">
                  <c:v>35282.800000000359</c:v>
                </c:pt>
                <c:pt idx="248">
                  <c:v>35313.200000000361</c:v>
                </c:pt>
                <c:pt idx="249">
                  <c:v>35343.600000000362</c:v>
                </c:pt>
                <c:pt idx="250">
                  <c:v>35374.000000000364</c:v>
                </c:pt>
                <c:pt idx="251">
                  <c:v>35404.400000000365</c:v>
                </c:pt>
                <c:pt idx="252">
                  <c:v>35434.800000000367</c:v>
                </c:pt>
                <c:pt idx="253">
                  <c:v>35465.200000000368</c:v>
                </c:pt>
                <c:pt idx="254">
                  <c:v>35495.60000000037</c:v>
                </c:pt>
                <c:pt idx="255">
                  <c:v>35526.000000000371</c:v>
                </c:pt>
                <c:pt idx="256">
                  <c:v>35556.400000000373</c:v>
                </c:pt>
                <c:pt idx="257">
                  <c:v>35586.800000000374</c:v>
                </c:pt>
                <c:pt idx="258">
                  <c:v>35617.200000000375</c:v>
                </c:pt>
                <c:pt idx="259">
                  <c:v>35647.600000000377</c:v>
                </c:pt>
                <c:pt idx="260">
                  <c:v>35678.000000000378</c:v>
                </c:pt>
                <c:pt idx="261">
                  <c:v>35708.40000000038</c:v>
                </c:pt>
                <c:pt idx="262">
                  <c:v>35738.800000000381</c:v>
                </c:pt>
                <c:pt idx="263">
                  <c:v>35769.200000000383</c:v>
                </c:pt>
                <c:pt idx="264">
                  <c:v>35799.600000000384</c:v>
                </c:pt>
                <c:pt idx="265">
                  <c:v>35830.000000000386</c:v>
                </c:pt>
                <c:pt idx="266">
                  <c:v>35860.400000000387</c:v>
                </c:pt>
                <c:pt idx="267">
                  <c:v>35890.800000000389</c:v>
                </c:pt>
                <c:pt idx="268">
                  <c:v>35921.20000000039</c:v>
                </c:pt>
                <c:pt idx="269">
                  <c:v>35951.600000000391</c:v>
                </c:pt>
                <c:pt idx="270">
                  <c:v>35982.000000000393</c:v>
                </c:pt>
                <c:pt idx="271">
                  <c:v>36012.400000000394</c:v>
                </c:pt>
                <c:pt idx="272">
                  <c:v>36042.800000000396</c:v>
                </c:pt>
                <c:pt idx="273">
                  <c:v>36073.200000000397</c:v>
                </c:pt>
                <c:pt idx="274">
                  <c:v>36103.600000000399</c:v>
                </c:pt>
                <c:pt idx="275">
                  <c:v>36134.0000000004</c:v>
                </c:pt>
                <c:pt idx="276">
                  <c:v>36164.400000000402</c:v>
                </c:pt>
                <c:pt idx="277">
                  <c:v>36194.800000000403</c:v>
                </c:pt>
                <c:pt idx="278">
                  <c:v>36225.200000000405</c:v>
                </c:pt>
                <c:pt idx="279">
                  <c:v>36255.600000000406</c:v>
                </c:pt>
                <c:pt idx="280">
                  <c:v>36286.000000000407</c:v>
                </c:pt>
                <c:pt idx="281">
                  <c:v>36316.400000000409</c:v>
                </c:pt>
                <c:pt idx="282">
                  <c:v>36346.80000000041</c:v>
                </c:pt>
                <c:pt idx="283">
                  <c:v>36377.200000000412</c:v>
                </c:pt>
                <c:pt idx="284">
                  <c:v>36407.600000000413</c:v>
                </c:pt>
                <c:pt idx="285">
                  <c:v>36438.000000000415</c:v>
                </c:pt>
                <c:pt idx="286">
                  <c:v>36468.400000000416</c:v>
                </c:pt>
                <c:pt idx="287">
                  <c:v>36498.800000000418</c:v>
                </c:pt>
                <c:pt idx="288">
                  <c:v>36529.200000000419</c:v>
                </c:pt>
                <c:pt idx="289">
                  <c:v>36559.600000000421</c:v>
                </c:pt>
                <c:pt idx="290">
                  <c:v>36590.000000000422</c:v>
                </c:pt>
                <c:pt idx="291">
                  <c:v>36620.400000000423</c:v>
                </c:pt>
                <c:pt idx="292">
                  <c:v>36650.800000000425</c:v>
                </c:pt>
                <c:pt idx="293">
                  <c:v>36681.200000000426</c:v>
                </c:pt>
                <c:pt idx="294">
                  <c:v>36711.600000000428</c:v>
                </c:pt>
                <c:pt idx="295">
                  <c:v>36742.000000000429</c:v>
                </c:pt>
                <c:pt idx="296">
                  <c:v>36772.400000000431</c:v>
                </c:pt>
                <c:pt idx="297">
                  <c:v>36802.800000000432</c:v>
                </c:pt>
                <c:pt idx="298">
                  <c:v>36833.200000000434</c:v>
                </c:pt>
                <c:pt idx="299">
                  <c:v>36863.600000000435</c:v>
                </c:pt>
                <c:pt idx="300">
                  <c:v>36894.000000000437</c:v>
                </c:pt>
                <c:pt idx="301">
                  <c:v>36924.400000000438</c:v>
                </c:pt>
                <c:pt idx="302">
                  <c:v>36954.800000000439</c:v>
                </c:pt>
                <c:pt idx="303">
                  <c:v>36985.200000000441</c:v>
                </c:pt>
                <c:pt idx="304">
                  <c:v>37015.600000000442</c:v>
                </c:pt>
                <c:pt idx="305">
                  <c:v>37046.000000000444</c:v>
                </c:pt>
                <c:pt idx="306">
                  <c:v>37076.400000000445</c:v>
                </c:pt>
                <c:pt idx="307">
                  <c:v>37106.800000000447</c:v>
                </c:pt>
                <c:pt idx="308">
                  <c:v>37137.200000000448</c:v>
                </c:pt>
                <c:pt idx="309">
                  <c:v>37167.60000000045</c:v>
                </c:pt>
                <c:pt idx="310">
                  <c:v>37198.000000000451</c:v>
                </c:pt>
                <c:pt idx="311">
                  <c:v>37228.400000000453</c:v>
                </c:pt>
                <c:pt idx="312">
                  <c:v>37258.800000000454</c:v>
                </c:pt>
                <c:pt idx="313">
                  <c:v>37289.200000000455</c:v>
                </c:pt>
                <c:pt idx="314">
                  <c:v>37319.600000000457</c:v>
                </c:pt>
                <c:pt idx="315">
                  <c:v>37350.000000000458</c:v>
                </c:pt>
                <c:pt idx="316">
                  <c:v>37380.40000000046</c:v>
                </c:pt>
                <c:pt idx="317">
                  <c:v>37410.800000000461</c:v>
                </c:pt>
                <c:pt idx="318">
                  <c:v>37441.200000000463</c:v>
                </c:pt>
                <c:pt idx="319">
                  <c:v>37471.600000000464</c:v>
                </c:pt>
                <c:pt idx="320">
                  <c:v>37502.000000000466</c:v>
                </c:pt>
                <c:pt idx="321">
                  <c:v>37532.400000000467</c:v>
                </c:pt>
                <c:pt idx="322">
                  <c:v>37562.800000000469</c:v>
                </c:pt>
                <c:pt idx="323">
                  <c:v>37593.20000000047</c:v>
                </c:pt>
                <c:pt idx="324">
                  <c:v>37623.600000000471</c:v>
                </c:pt>
                <c:pt idx="325">
                  <c:v>37654.000000000473</c:v>
                </c:pt>
                <c:pt idx="326">
                  <c:v>37684.400000000474</c:v>
                </c:pt>
                <c:pt idx="327">
                  <c:v>37714.800000000476</c:v>
                </c:pt>
                <c:pt idx="328">
                  <c:v>37745.200000000477</c:v>
                </c:pt>
                <c:pt idx="329">
                  <c:v>37775.600000000479</c:v>
                </c:pt>
                <c:pt idx="330">
                  <c:v>37806.00000000048</c:v>
                </c:pt>
                <c:pt idx="331">
                  <c:v>37836.400000000482</c:v>
                </c:pt>
                <c:pt idx="332">
                  <c:v>37866.800000000483</c:v>
                </c:pt>
              </c:numCache>
            </c:numRef>
          </c:xVal>
          <c:yVal>
            <c:numRef>
              <c:f>lakes!$AG$713:$AG$1045</c:f>
              <c:numCache>
                <c:formatCode>General</c:formatCode>
                <c:ptCount val="333"/>
                <c:pt idx="237">
                  <c:v>2.85</c:v>
                </c:pt>
                <c:pt idx="240">
                  <c:v>2.95</c:v>
                </c:pt>
                <c:pt idx="241">
                  <c:v>3</c:v>
                </c:pt>
                <c:pt idx="242">
                  <c:v>2.9</c:v>
                </c:pt>
                <c:pt idx="243">
                  <c:v>2.9</c:v>
                </c:pt>
                <c:pt idx="244">
                  <c:v>2.9</c:v>
                </c:pt>
                <c:pt idx="245">
                  <c:v>2.9</c:v>
                </c:pt>
                <c:pt idx="246">
                  <c:v>2.9</c:v>
                </c:pt>
                <c:pt idx="247">
                  <c:v>2.9</c:v>
                </c:pt>
                <c:pt idx="248">
                  <c:v>2.9</c:v>
                </c:pt>
                <c:pt idx="249">
                  <c:v>2.9</c:v>
                </c:pt>
                <c:pt idx="250">
                  <c:v>2.9</c:v>
                </c:pt>
                <c:pt idx="251">
                  <c:v>2.9</c:v>
                </c:pt>
                <c:pt idx="252">
                  <c:v>2.9</c:v>
                </c:pt>
                <c:pt idx="253">
                  <c:v>2.9</c:v>
                </c:pt>
                <c:pt idx="254">
                  <c:v>2.9</c:v>
                </c:pt>
                <c:pt idx="255">
                  <c:v>2.9</c:v>
                </c:pt>
                <c:pt idx="256">
                  <c:v>2.9</c:v>
                </c:pt>
                <c:pt idx="257">
                  <c:v>2.9</c:v>
                </c:pt>
                <c:pt idx="258">
                  <c:v>2.9</c:v>
                </c:pt>
                <c:pt idx="259">
                  <c:v>2.9</c:v>
                </c:pt>
                <c:pt idx="260">
                  <c:v>3</c:v>
                </c:pt>
                <c:pt idx="261">
                  <c:v>3</c:v>
                </c:pt>
                <c:pt idx="262">
                  <c:v>3</c:v>
                </c:pt>
                <c:pt idx="263">
                  <c:v>3</c:v>
                </c:pt>
                <c:pt idx="264">
                  <c:v>3</c:v>
                </c:pt>
                <c:pt idx="265">
                  <c:v>2.9</c:v>
                </c:pt>
                <c:pt idx="266">
                  <c:v>2.9</c:v>
                </c:pt>
              </c:numCache>
            </c:numRef>
          </c:yVal>
          <c:smooth val="0"/>
          <c:extLst xmlns:c16r2="http://schemas.microsoft.com/office/drawing/2015/06/chart">
            <c:ext xmlns:c16="http://schemas.microsoft.com/office/drawing/2014/chart" uri="{C3380CC4-5D6E-409C-BE32-E72D297353CC}">
              <c16:uniqueId val="{00000001-E7A7-47C3-946A-0A5B4D609240}"/>
            </c:ext>
          </c:extLst>
        </c:ser>
        <c:dLbls>
          <c:showLegendKey val="0"/>
          <c:showVal val="0"/>
          <c:showCatName val="0"/>
          <c:showSerName val="0"/>
          <c:showPercent val="0"/>
          <c:showBubbleSize val="0"/>
        </c:dLbls>
        <c:axId val="302907936"/>
        <c:axId val="302906368"/>
      </c:scatterChart>
      <c:valAx>
        <c:axId val="302907936"/>
        <c:scaling>
          <c:orientation val="minMax"/>
          <c:max val="38000"/>
          <c:min val="27800"/>
        </c:scaling>
        <c:delete val="0"/>
        <c:axPos val="b"/>
        <c:numFmt formatCode="m/d/yyyy" sourceLinked="1"/>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302906368"/>
        <c:crosses val="autoZero"/>
        <c:crossBetween val="midCat"/>
      </c:valAx>
      <c:valAx>
        <c:axId val="302906368"/>
        <c:scaling>
          <c:orientation val="minMax"/>
          <c:min val="-1"/>
        </c:scaling>
        <c:delete val="0"/>
        <c:axPos val="l"/>
        <c:majorGridlines>
          <c:spPr>
            <a:ln w="3175">
              <a:solidFill>
                <a:srgbClr val="000000"/>
              </a:solidFill>
              <a:prstDash val="solid"/>
            </a:ln>
          </c:spPr>
        </c:majorGridlines>
        <c:title>
          <c:tx>
            <c:rich>
              <a:bodyPr/>
              <a:lstStyle/>
              <a:p>
                <a:pPr>
                  <a:defRPr sz="1000" b="1" i="0" u="none" strike="noStrike" baseline="0">
                    <a:solidFill>
                      <a:srgbClr val="000000"/>
                    </a:solidFill>
                    <a:latin typeface="Arial"/>
                    <a:ea typeface="Arial"/>
                    <a:cs typeface="Arial"/>
                  </a:defRPr>
                </a:pPr>
                <a:r>
                  <a:rPr lang="en-ZA"/>
                  <a:t>mamsl</a:t>
                </a:r>
              </a:p>
            </c:rich>
          </c:tx>
          <c:layout>
            <c:manualLayout>
              <c:xMode val="edge"/>
              <c:yMode val="edge"/>
              <c:x val="1.8483234059169042E-2"/>
              <c:y val="0.4116357177424953"/>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302907936"/>
        <c:crosses val="autoZero"/>
        <c:crossBetween val="midCat"/>
      </c:valAx>
      <c:spPr>
        <a:solidFill>
          <a:srgbClr val="C0C0C0"/>
        </a:solidFill>
        <a:ln w="12700">
          <a:solidFill>
            <a:srgbClr val="808080"/>
          </a:solidFill>
          <a:prstDash val="solid"/>
        </a:ln>
      </c:spPr>
    </c:plotArea>
    <c:legend>
      <c:legendPos val="b"/>
      <c:layout>
        <c:manualLayout>
          <c:xMode val="edge"/>
          <c:yMode val="edge"/>
          <c:x val="0.41354009255393276"/>
          <c:y val="0.92515531458262734"/>
          <c:w val="0.2825242521150278"/>
          <c:h val="2.9304607163503738E-2"/>
        </c:manualLayout>
      </c:layout>
      <c:overlay val="0"/>
      <c:spPr>
        <a:solidFill>
          <a:srgbClr val="FFFFFF"/>
        </a:solidFill>
        <a:ln w="3175">
          <a:solidFill>
            <a:srgbClr val="000000"/>
          </a:solidFill>
          <a:prstDash val="solid"/>
        </a:ln>
      </c:spPr>
      <c:txPr>
        <a:bodyPr/>
        <a:lstStyle/>
        <a:p>
          <a:pPr>
            <a:defRPr sz="920" b="0" i="0" u="none" strike="noStrike" baseline="0">
              <a:solidFill>
                <a:srgbClr val="000000"/>
              </a:solidFill>
              <a:latin typeface="Arial"/>
              <a:ea typeface="Arial"/>
              <a:cs typeface="Arial"/>
            </a:defRPr>
          </a:pPr>
          <a:endParaRPr lang="en-US"/>
        </a:p>
      </c:txPr>
    </c:legend>
    <c:plotVisOnly val="1"/>
    <c:dispBlanksAs val="gap"/>
    <c:showDLblsOverMax val="0"/>
  </c:chart>
  <c:spPr>
    <a:noFill/>
    <a:ln w="6350">
      <a:noFill/>
    </a:ln>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0"/>
            <a:ext cx="2945658" cy="498055"/>
          </a:xfrm>
          <a:prstGeom prst="rect">
            <a:avLst/>
          </a:prstGeom>
        </p:spPr>
        <p:txBody>
          <a:bodyPr vert="horz" lIns="91432" tIns="45716" rIns="91432" bIns="45716" rtlCol="0"/>
          <a:lstStyle>
            <a:lvl1pPr algn="l">
              <a:defRPr sz="1200"/>
            </a:lvl1pPr>
          </a:lstStyle>
          <a:p>
            <a:endParaRPr lang="en-US" dirty="0"/>
          </a:p>
        </p:txBody>
      </p:sp>
      <p:sp>
        <p:nvSpPr>
          <p:cNvPr id="3" name="Date Placeholder 2"/>
          <p:cNvSpPr>
            <a:spLocks noGrp="1"/>
          </p:cNvSpPr>
          <p:nvPr>
            <p:ph type="dt" sz="quarter" idx="1"/>
          </p:nvPr>
        </p:nvSpPr>
        <p:spPr>
          <a:xfrm>
            <a:off x="3850445" y="0"/>
            <a:ext cx="2945658" cy="498055"/>
          </a:xfrm>
          <a:prstGeom prst="rect">
            <a:avLst/>
          </a:prstGeom>
        </p:spPr>
        <p:txBody>
          <a:bodyPr vert="horz" lIns="91432" tIns="45716" rIns="91432" bIns="45716" rtlCol="0"/>
          <a:lstStyle>
            <a:lvl1pPr algn="r">
              <a:defRPr sz="1200"/>
            </a:lvl1pPr>
          </a:lstStyle>
          <a:p>
            <a:fld id="{F9FBA0E0-4BE6-4A32-AE56-90BD3051A579}" type="datetimeFigureOut">
              <a:rPr lang="en-US" smtClean="0"/>
              <a:t>9/4/2019</a:t>
            </a:fld>
            <a:endParaRPr lang="en-US" dirty="0"/>
          </a:p>
        </p:txBody>
      </p:sp>
      <p:sp>
        <p:nvSpPr>
          <p:cNvPr id="4" name="Footer Placeholder 3"/>
          <p:cNvSpPr>
            <a:spLocks noGrp="1"/>
          </p:cNvSpPr>
          <p:nvPr>
            <p:ph type="ftr" sz="quarter" idx="2"/>
          </p:nvPr>
        </p:nvSpPr>
        <p:spPr>
          <a:xfrm>
            <a:off x="4" y="9428586"/>
            <a:ext cx="2945658" cy="498055"/>
          </a:xfrm>
          <a:prstGeom prst="rect">
            <a:avLst/>
          </a:prstGeom>
        </p:spPr>
        <p:txBody>
          <a:bodyPr vert="horz" lIns="91432" tIns="45716" rIns="91432" bIns="45716"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50445" y="9428586"/>
            <a:ext cx="2945658" cy="498055"/>
          </a:xfrm>
          <a:prstGeom prst="rect">
            <a:avLst/>
          </a:prstGeom>
        </p:spPr>
        <p:txBody>
          <a:bodyPr vert="horz" lIns="91432" tIns="45716" rIns="91432" bIns="45716" rtlCol="0" anchor="b"/>
          <a:lstStyle>
            <a:lvl1pPr algn="r">
              <a:defRPr sz="1200"/>
            </a:lvl1pPr>
          </a:lstStyle>
          <a:p>
            <a:fld id="{FCA19406-1873-42A4-A305-7999F0E6247E}" type="slidenum">
              <a:rPr lang="en-US" smtClean="0"/>
              <a:t>‹#›</a:t>
            </a:fld>
            <a:endParaRPr lang="en-US" dirty="0"/>
          </a:p>
        </p:txBody>
      </p:sp>
    </p:spTree>
    <p:extLst>
      <p:ext uri="{BB962C8B-B14F-4D97-AF65-F5344CB8AC3E}">
        <p14:creationId xmlns:p14="http://schemas.microsoft.com/office/powerpoint/2010/main" val="6127838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2"/>
            <a:ext cx="2945658" cy="496332"/>
          </a:xfrm>
          <a:prstGeom prst="rect">
            <a:avLst/>
          </a:prstGeom>
        </p:spPr>
        <p:txBody>
          <a:bodyPr vert="horz" lIns="91432" tIns="45716" rIns="91432" bIns="45716" rtlCol="0"/>
          <a:lstStyle>
            <a:lvl1pPr algn="l">
              <a:defRPr sz="1200"/>
            </a:lvl1pPr>
          </a:lstStyle>
          <a:p>
            <a:endParaRPr lang="en-ZA" dirty="0"/>
          </a:p>
        </p:txBody>
      </p:sp>
      <p:sp>
        <p:nvSpPr>
          <p:cNvPr id="3" name="Date Placeholder 2"/>
          <p:cNvSpPr>
            <a:spLocks noGrp="1"/>
          </p:cNvSpPr>
          <p:nvPr>
            <p:ph type="dt" idx="1"/>
          </p:nvPr>
        </p:nvSpPr>
        <p:spPr>
          <a:xfrm>
            <a:off x="3850445" y="2"/>
            <a:ext cx="2945658" cy="496332"/>
          </a:xfrm>
          <a:prstGeom prst="rect">
            <a:avLst/>
          </a:prstGeom>
        </p:spPr>
        <p:txBody>
          <a:bodyPr vert="horz" lIns="91432" tIns="45716" rIns="91432" bIns="45716" rtlCol="0"/>
          <a:lstStyle>
            <a:lvl1pPr algn="r">
              <a:defRPr sz="1200"/>
            </a:lvl1pPr>
          </a:lstStyle>
          <a:p>
            <a:fld id="{E8696F79-02F0-4926-9764-1D728F352A0B}" type="datetimeFigureOut">
              <a:rPr lang="en-ZA" smtClean="0"/>
              <a:t>2019-09-04</a:t>
            </a:fld>
            <a:endParaRPr lang="en-ZA" dirty="0"/>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32" tIns="45716" rIns="91432" bIns="45716" rtlCol="0" anchor="ctr"/>
          <a:lstStyle/>
          <a:p>
            <a:endParaRPr lang="en-ZA" dirty="0"/>
          </a:p>
        </p:txBody>
      </p:sp>
      <p:sp>
        <p:nvSpPr>
          <p:cNvPr id="5" name="Notes Placeholder 4"/>
          <p:cNvSpPr>
            <a:spLocks noGrp="1"/>
          </p:cNvSpPr>
          <p:nvPr>
            <p:ph type="body" sz="quarter" idx="3"/>
          </p:nvPr>
        </p:nvSpPr>
        <p:spPr>
          <a:xfrm>
            <a:off x="679768" y="4715155"/>
            <a:ext cx="5438140" cy="4466987"/>
          </a:xfrm>
          <a:prstGeom prst="rect">
            <a:avLst/>
          </a:prstGeom>
        </p:spPr>
        <p:txBody>
          <a:bodyPr vert="horz" lIns="91432" tIns="45716" rIns="91432" bIns="4571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4" y="9428586"/>
            <a:ext cx="2945658" cy="496332"/>
          </a:xfrm>
          <a:prstGeom prst="rect">
            <a:avLst/>
          </a:prstGeom>
        </p:spPr>
        <p:txBody>
          <a:bodyPr vert="horz" lIns="91432" tIns="45716" rIns="91432" bIns="45716" rtlCol="0" anchor="b"/>
          <a:lstStyle>
            <a:lvl1pPr algn="l">
              <a:defRPr sz="1200"/>
            </a:lvl1pPr>
          </a:lstStyle>
          <a:p>
            <a:endParaRPr lang="en-ZA" dirty="0"/>
          </a:p>
        </p:txBody>
      </p:sp>
      <p:sp>
        <p:nvSpPr>
          <p:cNvPr id="7" name="Slide Number Placeholder 6"/>
          <p:cNvSpPr>
            <a:spLocks noGrp="1"/>
          </p:cNvSpPr>
          <p:nvPr>
            <p:ph type="sldNum" sz="quarter" idx="5"/>
          </p:nvPr>
        </p:nvSpPr>
        <p:spPr>
          <a:xfrm>
            <a:off x="3850445" y="9428586"/>
            <a:ext cx="2945658" cy="496332"/>
          </a:xfrm>
          <a:prstGeom prst="rect">
            <a:avLst/>
          </a:prstGeom>
        </p:spPr>
        <p:txBody>
          <a:bodyPr vert="horz" lIns="91432" tIns="45716" rIns="91432" bIns="45716" rtlCol="0" anchor="b"/>
          <a:lstStyle>
            <a:lvl1pPr algn="r">
              <a:defRPr sz="1200"/>
            </a:lvl1pPr>
          </a:lstStyle>
          <a:p>
            <a:fld id="{DEC39D30-B17C-4499-BC23-2AA0CF843A52}" type="slidenum">
              <a:rPr lang="en-ZA" smtClean="0"/>
              <a:t>‹#›</a:t>
            </a:fld>
            <a:endParaRPr lang="en-ZA" dirty="0"/>
          </a:p>
        </p:txBody>
      </p:sp>
    </p:spTree>
    <p:extLst>
      <p:ext uri="{BB962C8B-B14F-4D97-AF65-F5344CB8AC3E}">
        <p14:creationId xmlns:p14="http://schemas.microsoft.com/office/powerpoint/2010/main" val="40498157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ea typeface="ＭＳ Ｐゴシック" pitchFamily="34" charset="-128"/>
            </a:endParaRPr>
          </a:p>
        </p:txBody>
      </p:sp>
    </p:spTree>
    <p:extLst>
      <p:ext uri="{BB962C8B-B14F-4D97-AF65-F5344CB8AC3E}">
        <p14:creationId xmlns:p14="http://schemas.microsoft.com/office/powerpoint/2010/main" val="33814875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DEC39D30-B17C-4499-BC23-2AA0CF843A52}" type="slidenum">
              <a:rPr lang="en-ZA" smtClean="0"/>
              <a:t>19</a:t>
            </a:fld>
            <a:endParaRPr lang="en-ZA" dirty="0"/>
          </a:p>
        </p:txBody>
      </p:sp>
    </p:spTree>
    <p:extLst>
      <p:ext uri="{BB962C8B-B14F-4D97-AF65-F5344CB8AC3E}">
        <p14:creationId xmlns:p14="http://schemas.microsoft.com/office/powerpoint/2010/main" val="7323784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DEC39D30-B17C-4499-BC23-2AA0CF843A52}" type="slidenum">
              <a:rPr lang="en-ZA" smtClean="0"/>
              <a:t>20</a:t>
            </a:fld>
            <a:endParaRPr lang="en-ZA" dirty="0"/>
          </a:p>
        </p:txBody>
      </p:sp>
    </p:spTree>
    <p:extLst>
      <p:ext uri="{BB962C8B-B14F-4D97-AF65-F5344CB8AC3E}">
        <p14:creationId xmlns:p14="http://schemas.microsoft.com/office/powerpoint/2010/main" val="38331963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DEC39D30-B17C-4499-BC23-2AA0CF843A52}" type="slidenum">
              <a:rPr lang="en-ZA" smtClean="0"/>
              <a:t>21</a:t>
            </a:fld>
            <a:endParaRPr lang="en-ZA" dirty="0"/>
          </a:p>
        </p:txBody>
      </p:sp>
    </p:spTree>
    <p:extLst>
      <p:ext uri="{BB962C8B-B14F-4D97-AF65-F5344CB8AC3E}">
        <p14:creationId xmlns:p14="http://schemas.microsoft.com/office/powerpoint/2010/main" val="41317758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DEC39D30-B17C-4499-BC23-2AA0CF843A52}" type="slidenum">
              <a:rPr lang="en-ZA" smtClean="0"/>
              <a:t>22</a:t>
            </a:fld>
            <a:endParaRPr lang="en-ZA" dirty="0"/>
          </a:p>
        </p:txBody>
      </p:sp>
    </p:spTree>
    <p:extLst>
      <p:ext uri="{BB962C8B-B14F-4D97-AF65-F5344CB8AC3E}">
        <p14:creationId xmlns:p14="http://schemas.microsoft.com/office/powerpoint/2010/main" val="2636822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DEC39D30-B17C-4499-BC23-2AA0CF843A52}" type="slidenum">
              <a:rPr lang="en-ZA" smtClean="0"/>
              <a:t>23</a:t>
            </a:fld>
            <a:endParaRPr lang="en-ZA" dirty="0"/>
          </a:p>
        </p:txBody>
      </p:sp>
    </p:spTree>
    <p:extLst>
      <p:ext uri="{BB962C8B-B14F-4D97-AF65-F5344CB8AC3E}">
        <p14:creationId xmlns:p14="http://schemas.microsoft.com/office/powerpoint/2010/main" val="8889166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ea typeface="ＭＳ Ｐゴシック" pitchFamily="34" charset="-128"/>
            </a:endParaRPr>
          </a:p>
        </p:txBody>
      </p:sp>
    </p:spTree>
    <p:extLst>
      <p:ext uri="{BB962C8B-B14F-4D97-AF65-F5344CB8AC3E}">
        <p14:creationId xmlns:p14="http://schemas.microsoft.com/office/powerpoint/2010/main" val="23559201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DEC39D30-B17C-4499-BC23-2AA0CF843A52}" type="slidenum">
              <a:rPr lang="en-ZA" smtClean="0"/>
              <a:t>27</a:t>
            </a:fld>
            <a:endParaRPr lang="en-ZA" dirty="0"/>
          </a:p>
        </p:txBody>
      </p:sp>
    </p:spTree>
    <p:extLst>
      <p:ext uri="{BB962C8B-B14F-4D97-AF65-F5344CB8AC3E}">
        <p14:creationId xmlns:p14="http://schemas.microsoft.com/office/powerpoint/2010/main" val="33765115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DEC39D30-B17C-4499-BC23-2AA0CF843A52}" type="slidenum">
              <a:rPr lang="en-ZA" smtClean="0"/>
              <a:t>30</a:t>
            </a:fld>
            <a:endParaRPr lang="en-ZA" dirty="0"/>
          </a:p>
        </p:txBody>
      </p:sp>
    </p:spTree>
    <p:extLst>
      <p:ext uri="{BB962C8B-B14F-4D97-AF65-F5344CB8AC3E}">
        <p14:creationId xmlns:p14="http://schemas.microsoft.com/office/powerpoint/2010/main" val="31470225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ea typeface="ＭＳ Ｐゴシック" pitchFamily="34" charset="-128"/>
            </a:endParaRPr>
          </a:p>
        </p:txBody>
      </p:sp>
    </p:spTree>
    <p:extLst>
      <p:ext uri="{BB962C8B-B14F-4D97-AF65-F5344CB8AC3E}">
        <p14:creationId xmlns:p14="http://schemas.microsoft.com/office/powerpoint/2010/main" val="21103898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ea typeface="ＭＳ Ｐゴシック" pitchFamily="34" charset="-128"/>
            </a:endParaRPr>
          </a:p>
        </p:txBody>
      </p:sp>
    </p:spTree>
    <p:extLst>
      <p:ext uri="{BB962C8B-B14F-4D97-AF65-F5344CB8AC3E}">
        <p14:creationId xmlns:p14="http://schemas.microsoft.com/office/powerpoint/2010/main" val="20841240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DEC39D30-B17C-4499-BC23-2AA0CF843A52}" type="slidenum">
              <a:rPr lang="en-ZA" smtClean="0"/>
              <a:t>2</a:t>
            </a:fld>
            <a:endParaRPr lang="en-ZA" dirty="0"/>
          </a:p>
        </p:txBody>
      </p:sp>
    </p:spTree>
    <p:extLst>
      <p:ext uri="{BB962C8B-B14F-4D97-AF65-F5344CB8AC3E}">
        <p14:creationId xmlns:p14="http://schemas.microsoft.com/office/powerpoint/2010/main" val="40774016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ea typeface="ＭＳ Ｐゴシック" pitchFamily="34" charset="-128"/>
            </a:endParaRPr>
          </a:p>
        </p:txBody>
      </p:sp>
    </p:spTree>
    <p:extLst>
      <p:ext uri="{BB962C8B-B14F-4D97-AF65-F5344CB8AC3E}">
        <p14:creationId xmlns:p14="http://schemas.microsoft.com/office/powerpoint/2010/main" val="8079594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DEC39D30-B17C-4499-BC23-2AA0CF843A52}" type="slidenum">
              <a:rPr lang="en-ZA" smtClean="0"/>
              <a:t>52</a:t>
            </a:fld>
            <a:endParaRPr lang="en-ZA" dirty="0"/>
          </a:p>
        </p:txBody>
      </p:sp>
    </p:spTree>
    <p:extLst>
      <p:ext uri="{BB962C8B-B14F-4D97-AF65-F5344CB8AC3E}">
        <p14:creationId xmlns:p14="http://schemas.microsoft.com/office/powerpoint/2010/main" val="3787494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DEC39D30-B17C-4499-BC23-2AA0CF843A52}" type="slidenum">
              <a:rPr lang="en-ZA" smtClean="0"/>
              <a:t>53</a:t>
            </a:fld>
            <a:endParaRPr lang="en-ZA" dirty="0"/>
          </a:p>
        </p:txBody>
      </p:sp>
    </p:spTree>
    <p:extLst>
      <p:ext uri="{BB962C8B-B14F-4D97-AF65-F5344CB8AC3E}">
        <p14:creationId xmlns:p14="http://schemas.microsoft.com/office/powerpoint/2010/main" val="32466881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DEC39D30-B17C-4499-BC23-2AA0CF843A52}" type="slidenum">
              <a:rPr lang="en-ZA" smtClean="0"/>
              <a:t>54</a:t>
            </a:fld>
            <a:endParaRPr lang="en-ZA" dirty="0"/>
          </a:p>
        </p:txBody>
      </p:sp>
    </p:spTree>
    <p:extLst>
      <p:ext uri="{BB962C8B-B14F-4D97-AF65-F5344CB8AC3E}">
        <p14:creationId xmlns:p14="http://schemas.microsoft.com/office/powerpoint/2010/main" val="33407462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DEC39D30-B17C-4499-BC23-2AA0CF843A52}" type="slidenum">
              <a:rPr lang="en-ZA" smtClean="0"/>
              <a:t>55</a:t>
            </a:fld>
            <a:endParaRPr lang="en-ZA" dirty="0"/>
          </a:p>
        </p:txBody>
      </p:sp>
    </p:spTree>
    <p:extLst>
      <p:ext uri="{BB962C8B-B14F-4D97-AF65-F5344CB8AC3E}">
        <p14:creationId xmlns:p14="http://schemas.microsoft.com/office/powerpoint/2010/main" val="8914892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DEC39D30-B17C-4499-BC23-2AA0CF843A52}" type="slidenum">
              <a:rPr lang="en-ZA" smtClean="0"/>
              <a:t>56</a:t>
            </a:fld>
            <a:endParaRPr lang="en-ZA" dirty="0"/>
          </a:p>
        </p:txBody>
      </p:sp>
    </p:spTree>
    <p:extLst>
      <p:ext uri="{BB962C8B-B14F-4D97-AF65-F5344CB8AC3E}">
        <p14:creationId xmlns:p14="http://schemas.microsoft.com/office/powerpoint/2010/main" val="2942233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DEC39D30-B17C-4499-BC23-2AA0CF843A52}" type="slidenum">
              <a:rPr lang="en-ZA" smtClean="0"/>
              <a:t>57</a:t>
            </a:fld>
            <a:endParaRPr lang="en-ZA" dirty="0"/>
          </a:p>
        </p:txBody>
      </p:sp>
    </p:spTree>
    <p:extLst>
      <p:ext uri="{BB962C8B-B14F-4D97-AF65-F5344CB8AC3E}">
        <p14:creationId xmlns:p14="http://schemas.microsoft.com/office/powerpoint/2010/main" val="4989114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DEC39D30-B17C-4499-BC23-2AA0CF843A52}" type="slidenum">
              <a:rPr lang="en-ZA" smtClean="0"/>
              <a:t>58</a:t>
            </a:fld>
            <a:endParaRPr lang="en-ZA" dirty="0"/>
          </a:p>
        </p:txBody>
      </p:sp>
    </p:spTree>
    <p:extLst>
      <p:ext uri="{BB962C8B-B14F-4D97-AF65-F5344CB8AC3E}">
        <p14:creationId xmlns:p14="http://schemas.microsoft.com/office/powerpoint/2010/main" val="25990423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DEC39D30-B17C-4499-BC23-2AA0CF843A52}" type="slidenum">
              <a:rPr lang="en-ZA" smtClean="0"/>
              <a:t>59</a:t>
            </a:fld>
            <a:endParaRPr lang="en-ZA" dirty="0"/>
          </a:p>
        </p:txBody>
      </p:sp>
    </p:spTree>
    <p:extLst>
      <p:ext uri="{BB962C8B-B14F-4D97-AF65-F5344CB8AC3E}">
        <p14:creationId xmlns:p14="http://schemas.microsoft.com/office/powerpoint/2010/main" val="34044307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DEC39D30-B17C-4499-BC23-2AA0CF843A52}" type="slidenum">
              <a:rPr lang="en-ZA" smtClean="0"/>
              <a:t>61</a:t>
            </a:fld>
            <a:endParaRPr lang="en-ZA" dirty="0"/>
          </a:p>
        </p:txBody>
      </p:sp>
    </p:spTree>
    <p:extLst>
      <p:ext uri="{BB962C8B-B14F-4D97-AF65-F5344CB8AC3E}">
        <p14:creationId xmlns:p14="http://schemas.microsoft.com/office/powerpoint/2010/main" val="8870272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ea typeface="ＭＳ Ｐゴシック" pitchFamily="34" charset="-128"/>
            </a:endParaRPr>
          </a:p>
        </p:txBody>
      </p:sp>
    </p:spTree>
    <p:extLst>
      <p:ext uri="{BB962C8B-B14F-4D97-AF65-F5344CB8AC3E}">
        <p14:creationId xmlns:p14="http://schemas.microsoft.com/office/powerpoint/2010/main" val="33623710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DEC39D30-B17C-4499-BC23-2AA0CF843A52}" type="slidenum">
              <a:rPr lang="en-ZA" smtClean="0"/>
              <a:t>63</a:t>
            </a:fld>
            <a:endParaRPr lang="en-ZA" dirty="0"/>
          </a:p>
        </p:txBody>
      </p:sp>
    </p:spTree>
    <p:extLst>
      <p:ext uri="{BB962C8B-B14F-4D97-AF65-F5344CB8AC3E}">
        <p14:creationId xmlns:p14="http://schemas.microsoft.com/office/powerpoint/2010/main" val="15935076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DEC39D30-B17C-4499-BC23-2AA0CF843A52}" type="slidenum">
              <a:rPr lang="en-ZA" smtClean="0"/>
              <a:t>64</a:t>
            </a:fld>
            <a:endParaRPr lang="en-ZA" dirty="0"/>
          </a:p>
        </p:txBody>
      </p:sp>
    </p:spTree>
    <p:extLst>
      <p:ext uri="{BB962C8B-B14F-4D97-AF65-F5344CB8AC3E}">
        <p14:creationId xmlns:p14="http://schemas.microsoft.com/office/powerpoint/2010/main" val="24714493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DEC39D30-B17C-4499-BC23-2AA0CF843A52}" type="slidenum">
              <a:rPr lang="en-ZA" smtClean="0"/>
              <a:t>65</a:t>
            </a:fld>
            <a:endParaRPr lang="en-ZA" dirty="0"/>
          </a:p>
        </p:txBody>
      </p:sp>
    </p:spTree>
    <p:extLst>
      <p:ext uri="{BB962C8B-B14F-4D97-AF65-F5344CB8AC3E}">
        <p14:creationId xmlns:p14="http://schemas.microsoft.com/office/powerpoint/2010/main" val="33205867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DEC39D30-B17C-4499-BC23-2AA0CF843A52}" type="slidenum">
              <a:rPr lang="en-ZA" smtClean="0"/>
              <a:t>66</a:t>
            </a:fld>
            <a:endParaRPr lang="en-ZA" dirty="0"/>
          </a:p>
        </p:txBody>
      </p:sp>
    </p:spTree>
    <p:extLst>
      <p:ext uri="{BB962C8B-B14F-4D97-AF65-F5344CB8AC3E}">
        <p14:creationId xmlns:p14="http://schemas.microsoft.com/office/powerpoint/2010/main" val="10823211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DEC39D30-B17C-4499-BC23-2AA0CF843A52}" type="slidenum">
              <a:rPr lang="en-ZA" smtClean="0"/>
              <a:t>67</a:t>
            </a:fld>
            <a:endParaRPr lang="en-ZA" dirty="0"/>
          </a:p>
        </p:txBody>
      </p:sp>
    </p:spTree>
    <p:extLst>
      <p:ext uri="{BB962C8B-B14F-4D97-AF65-F5344CB8AC3E}">
        <p14:creationId xmlns:p14="http://schemas.microsoft.com/office/powerpoint/2010/main" val="603000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DEC39D30-B17C-4499-BC23-2AA0CF843A52}" type="slidenum">
              <a:rPr lang="en-ZA" smtClean="0"/>
              <a:t>68</a:t>
            </a:fld>
            <a:endParaRPr lang="en-ZA" dirty="0"/>
          </a:p>
        </p:txBody>
      </p:sp>
    </p:spTree>
    <p:extLst>
      <p:ext uri="{BB962C8B-B14F-4D97-AF65-F5344CB8AC3E}">
        <p14:creationId xmlns:p14="http://schemas.microsoft.com/office/powerpoint/2010/main" val="13968649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DEC39D30-B17C-4499-BC23-2AA0CF843A52}" type="slidenum">
              <a:rPr lang="en-ZA" smtClean="0"/>
              <a:t>70</a:t>
            </a:fld>
            <a:endParaRPr lang="en-ZA" dirty="0"/>
          </a:p>
        </p:txBody>
      </p:sp>
    </p:spTree>
    <p:extLst>
      <p:ext uri="{BB962C8B-B14F-4D97-AF65-F5344CB8AC3E}">
        <p14:creationId xmlns:p14="http://schemas.microsoft.com/office/powerpoint/2010/main" val="41594533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ea typeface="ＭＳ Ｐゴシック" pitchFamily="34" charset="-128"/>
            </a:endParaRPr>
          </a:p>
        </p:txBody>
      </p:sp>
    </p:spTree>
    <p:extLst>
      <p:ext uri="{BB962C8B-B14F-4D97-AF65-F5344CB8AC3E}">
        <p14:creationId xmlns:p14="http://schemas.microsoft.com/office/powerpoint/2010/main" val="26964169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C39D30-B17C-4499-BC23-2AA0CF843A52}" type="slidenum">
              <a:rPr lang="en-ZA" smtClean="0">
                <a:solidFill>
                  <a:prstClr val="black"/>
                </a:solidFill>
              </a:rPr>
              <a:pPr/>
              <a:t>72</a:t>
            </a:fld>
            <a:endParaRPr lang="en-ZA" dirty="0">
              <a:solidFill>
                <a:prstClr val="black"/>
              </a:solidFill>
            </a:endParaRPr>
          </a:p>
        </p:txBody>
      </p:sp>
    </p:spTree>
    <p:extLst>
      <p:ext uri="{BB962C8B-B14F-4D97-AF65-F5344CB8AC3E}">
        <p14:creationId xmlns:p14="http://schemas.microsoft.com/office/powerpoint/2010/main" val="26677550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C39D30-B17C-4499-BC23-2AA0CF843A52}" type="slidenum">
              <a:rPr lang="en-ZA" smtClean="0">
                <a:solidFill>
                  <a:prstClr val="black"/>
                </a:solidFill>
              </a:rPr>
              <a:pPr/>
              <a:t>73</a:t>
            </a:fld>
            <a:endParaRPr lang="en-ZA" dirty="0">
              <a:solidFill>
                <a:prstClr val="black"/>
              </a:solidFill>
            </a:endParaRPr>
          </a:p>
        </p:txBody>
      </p:sp>
    </p:spTree>
    <p:extLst>
      <p:ext uri="{BB962C8B-B14F-4D97-AF65-F5344CB8AC3E}">
        <p14:creationId xmlns:p14="http://schemas.microsoft.com/office/powerpoint/2010/main" val="2112160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DEC39D30-B17C-4499-BC23-2AA0CF843A52}" type="slidenum">
              <a:rPr lang="en-ZA" smtClean="0"/>
              <a:t>7</a:t>
            </a:fld>
            <a:endParaRPr lang="en-ZA" dirty="0"/>
          </a:p>
        </p:txBody>
      </p:sp>
    </p:spTree>
    <p:extLst>
      <p:ext uri="{BB962C8B-B14F-4D97-AF65-F5344CB8AC3E}">
        <p14:creationId xmlns:p14="http://schemas.microsoft.com/office/powerpoint/2010/main" val="17546269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C39D30-B17C-4499-BC23-2AA0CF843A52}" type="slidenum">
              <a:rPr lang="en-ZA" smtClean="0">
                <a:solidFill>
                  <a:prstClr val="black"/>
                </a:solidFill>
              </a:rPr>
              <a:pPr/>
              <a:t>74</a:t>
            </a:fld>
            <a:endParaRPr lang="en-ZA" dirty="0">
              <a:solidFill>
                <a:prstClr val="black"/>
              </a:solidFill>
            </a:endParaRPr>
          </a:p>
        </p:txBody>
      </p:sp>
    </p:spTree>
    <p:extLst>
      <p:ext uri="{BB962C8B-B14F-4D97-AF65-F5344CB8AC3E}">
        <p14:creationId xmlns:p14="http://schemas.microsoft.com/office/powerpoint/2010/main" val="36558266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C39D30-B17C-4499-BC23-2AA0CF843A52}" type="slidenum">
              <a:rPr lang="en-ZA" smtClean="0">
                <a:solidFill>
                  <a:prstClr val="black"/>
                </a:solidFill>
              </a:rPr>
              <a:pPr/>
              <a:t>75</a:t>
            </a:fld>
            <a:endParaRPr lang="en-ZA" dirty="0">
              <a:solidFill>
                <a:prstClr val="black"/>
              </a:solidFill>
            </a:endParaRPr>
          </a:p>
        </p:txBody>
      </p:sp>
    </p:spTree>
    <p:extLst>
      <p:ext uri="{BB962C8B-B14F-4D97-AF65-F5344CB8AC3E}">
        <p14:creationId xmlns:p14="http://schemas.microsoft.com/office/powerpoint/2010/main" val="17062977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C39D30-B17C-4499-BC23-2AA0CF843A52}" type="slidenum">
              <a:rPr lang="en-ZA" smtClean="0">
                <a:solidFill>
                  <a:prstClr val="black"/>
                </a:solidFill>
              </a:rPr>
              <a:pPr/>
              <a:t>76</a:t>
            </a:fld>
            <a:endParaRPr lang="en-ZA" dirty="0">
              <a:solidFill>
                <a:prstClr val="black"/>
              </a:solidFill>
            </a:endParaRPr>
          </a:p>
        </p:txBody>
      </p:sp>
    </p:spTree>
    <p:extLst>
      <p:ext uri="{BB962C8B-B14F-4D97-AF65-F5344CB8AC3E}">
        <p14:creationId xmlns:p14="http://schemas.microsoft.com/office/powerpoint/2010/main" val="9817011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C39D30-B17C-4499-BC23-2AA0CF843A52}" type="slidenum">
              <a:rPr lang="en-ZA" smtClean="0">
                <a:solidFill>
                  <a:prstClr val="black"/>
                </a:solidFill>
              </a:rPr>
              <a:pPr/>
              <a:t>77</a:t>
            </a:fld>
            <a:endParaRPr lang="en-ZA" dirty="0">
              <a:solidFill>
                <a:prstClr val="black"/>
              </a:solidFill>
            </a:endParaRPr>
          </a:p>
        </p:txBody>
      </p:sp>
    </p:spTree>
    <p:extLst>
      <p:ext uri="{BB962C8B-B14F-4D97-AF65-F5344CB8AC3E}">
        <p14:creationId xmlns:p14="http://schemas.microsoft.com/office/powerpoint/2010/main" val="20139953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C39D30-B17C-4499-BC23-2AA0CF843A52}" type="slidenum">
              <a:rPr lang="en-ZA" smtClean="0">
                <a:solidFill>
                  <a:prstClr val="black"/>
                </a:solidFill>
              </a:rPr>
              <a:pPr/>
              <a:t>78</a:t>
            </a:fld>
            <a:endParaRPr lang="en-ZA" dirty="0">
              <a:solidFill>
                <a:prstClr val="black"/>
              </a:solidFill>
            </a:endParaRPr>
          </a:p>
        </p:txBody>
      </p:sp>
    </p:spTree>
    <p:extLst>
      <p:ext uri="{BB962C8B-B14F-4D97-AF65-F5344CB8AC3E}">
        <p14:creationId xmlns:p14="http://schemas.microsoft.com/office/powerpoint/2010/main" val="41394509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C39D30-B17C-4499-BC23-2AA0CF843A52}" type="slidenum">
              <a:rPr lang="en-ZA" smtClean="0">
                <a:solidFill>
                  <a:prstClr val="black"/>
                </a:solidFill>
              </a:rPr>
              <a:pPr/>
              <a:t>79</a:t>
            </a:fld>
            <a:endParaRPr lang="en-ZA" dirty="0">
              <a:solidFill>
                <a:prstClr val="black"/>
              </a:solidFill>
            </a:endParaRPr>
          </a:p>
        </p:txBody>
      </p:sp>
    </p:spTree>
    <p:extLst>
      <p:ext uri="{BB962C8B-B14F-4D97-AF65-F5344CB8AC3E}">
        <p14:creationId xmlns:p14="http://schemas.microsoft.com/office/powerpoint/2010/main" val="425085131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C39D30-B17C-4499-BC23-2AA0CF843A52}" type="slidenum">
              <a:rPr lang="en-ZA" smtClean="0">
                <a:solidFill>
                  <a:prstClr val="black"/>
                </a:solidFill>
              </a:rPr>
              <a:pPr/>
              <a:t>80</a:t>
            </a:fld>
            <a:endParaRPr lang="en-ZA" dirty="0">
              <a:solidFill>
                <a:prstClr val="black"/>
              </a:solidFill>
            </a:endParaRPr>
          </a:p>
        </p:txBody>
      </p:sp>
    </p:spTree>
    <p:extLst>
      <p:ext uri="{BB962C8B-B14F-4D97-AF65-F5344CB8AC3E}">
        <p14:creationId xmlns:p14="http://schemas.microsoft.com/office/powerpoint/2010/main" val="192330961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C39D30-B17C-4499-BC23-2AA0CF843A52}" type="slidenum">
              <a:rPr lang="en-ZA" smtClean="0">
                <a:solidFill>
                  <a:prstClr val="black"/>
                </a:solidFill>
              </a:rPr>
              <a:pPr/>
              <a:t>81</a:t>
            </a:fld>
            <a:endParaRPr lang="en-ZA" dirty="0">
              <a:solidFill>
                <a:prstClr val="black"/>
              </a:solidFill>
            </a:endParaRPr>
          </a:p>
        </p:txBody>
      </p:sp>
    </p:spTree>
    <p:extLst>
      <p:ext uri="{BB962C8B-B14F-4D97-AF65-F5344CB8AC3E}">
        <p14:creationId xmlns:p14="http://schemas.microsoft.com/office/powerpoint/2010/main" val="65149275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C39D30-B17C-4499-BC23-2AA0CF843A52}" type="slidenum">
              <a:rPr lang="en-ZA" smtClean="0">
                <a:solidFill>
                  <a:prstClr val="black"/>
                </a:solidFill>
              </a:rPr>
              <a:pPr/>
              <a:t>82</a:t>
            </a:fld>
            <a:endParaRPr lang="en-ZA" dirty="0">
              <a:solidFill>
                <a:prstClr val="black"/>
              </a:solidFill>
            </a:endParaRPr>
          </a:p>
        </p:txBody>
      </p:sp>
    </p:spTree>
    <p:extLst>
      <p:ext uri="{BB962C8B-B14F-4D97-AF65-F5344CB8AC3E}">
        <p14:creationId xmlns:p14="http://schemas.microsoft.com/office/powerpoint/2010/main" val="93520382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ea typeface="ＭＳ Ｐゴシック" pitchFamily="34" charset="-128"/>
            </a:endParaRPr>
          </a:p>
        </p:txBody>
      </p:sp>
    </p:spTree>
    <p:extLst>
      <p:ext uri="{BB962C8B-B14F-4D97-AF65-F5344CB8AC3E}">
        <p14:creationId xmlns:p14="http://schemas.microsoft.com/office/powerpoint/2010/main" val="30674112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DEC39D30-B17C-4499-BC23-2AA0CF843A52}" type="slidenum">
              <a:rPr lang="en-ZA" smtClean="0"/>
              <a:t>8</a:t>
            </a:fld>
            <a:endParaRPr lang="en-ZA" dirty="0"/>
          </a:p>
        </p:txBody>
      </p:sp>
    </p:spTree>
    <p:extLst>
      <p:ext uri="{BB962C8B-B14F-4D97-AF65-F5344CB8AC3E}">
        <p14:creationId xmlns:p14="http://schemas.microsoft.com/office/powerpoint/2010/main" val="25249504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ea typeface="ＭＳ Ｐゴシック" pitchFamily="34" charset="-128"/>
            </a:endParaRPr>
          </a:p>
        </p:txBody>
      </p:sp>
    </p:spTree>
    <p:extLst>
      <p:ext uri="{BB962C8B-B14F-4D97-AF65-F5344CB8AC3E}">
        <p14:creationId xmlns:p14="http://schemas.microsoft.com/office/powerpoint/2010/main" val="1532466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EC39D30-B17C-4499-BC23-2AA0CF843A52}" type="slidenum">
              <a:rPr lang="en-ZA" smtClean="0"/>
              <a:t>12</a:t>
            </a:fld>
            <a:endParaRPr lang="en-ZA" dirty="0"/>
          </a:p>
        </p:txBody>
      </p:sp>
    </p:spTree>
    <p:extLst>
      <p:ext uri="{BB962C8B-B14F-4D97-AF65-F5344CB8AC3E}">
        <p14:creationId xmlns:p14="http://schemas.microsoft.com/office/powerpoint/2010/main" val="31245363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DEC39D30-B17C-4499-BC23-2AA0CF843A52}" type="slidenum">
              <a:rPr lang="en-ZA" smtClean="0"/>
              <a:t>14</a:t>
            </a:fld>
            <a:endParaRPr lang="en-ZA" dirty="0"/>
          </a:p>
        </p:txBody>
      </p:sp>
    </p:spTree>
    <p:extLst>
      <p:ext uri="{BB962C8B-B14F-4D97-AF65-F5344CB8AC3E}">
        <p14:creationId xmlns:p14="http://schemas.microsoft.com/office/powerpoint/2010/main" val="32019145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DEC39D30-B17C-4499-BC23-2AA0CF843A52}" type="slidenum">
              <a:rPr lang="en-ZA" smtClean="0"/>
              <a:t>15</a:t>
            </a:fld>
            <a:endParaRPr lang="en-ZA" dirty="0"/>
          </a:p>
        </p:txBody>
      </p:sp>
    </p:spTree>
    <p:extLst>
      <p:ext uri="{BB962C8B-B14F-4D97-AF65-F5344CB8AC3E}">
        <p14:creationId xmlns:p14="http://schemas.microsoft.com/office/powerpoint/2010/main" val="4687672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1" descr="DWS Slide Cover3.pdf"/>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80513"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 descr="DWS Slide Cover pic4.jp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0" y="1512888"/>
            <a:ext cx="9180513" cy="503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a:spLocks noGrp="1"/>
          </p:cNvSpPr>
          <p:nvPr>
            <p:ph type="ctrTitle" hasCustomPrompt="1"/>
          </p:nvPr>
        </p:nvSpPr>
        <p:spPr>
          <a:xfrm>
            <a:off x="1450728" y="2148009"/>
            <a:ext cx="7077807" cy="3030660"/>
          </a:xfrm>
          <a:prstGeom prst="rect">
            <a:avLst/>
          </a:prstGeom>
        </p:spPr>
        <p:txBody>
          <a:bodyPr/>
          <a:lstStyle>
            <a:lvl1pPr algn="l">
              <a:defRPr lang="en-US" sz="2400" kern="1200" dirty="0" smtClean="0">
                <a:solidFill>
                  <a:schemeClr val="bg2">
                    <a:lumMod val="25000"/>
                  </a:schemeClr>
                </a:solidFill>
                <a:latin typeface="Gill Snas" charset="0"/>
                <a:ea typeface="ＭＳ Ｐゴシック" charset="0"/>
                <a:cs typeface="Gill Snas" charset="0"/>
              </a:defRPr>
            </a:lvl1pPr>
          </a:lstStyle>
          <a:p>
            <a:pPr eaLnBrk="1" hangingPunct="1">
              <a:defRPr/>
            </a:pPr>
            <a:r>
              <a:rPr lang="en-US" dirty="0"/>
              <a:t>Click to edit Master title style</a:t>
            </a:r>
            <a:br>
              <a:rPr lang="en-US" dirty="0"/>
            </a:br>
            <a:r>
              <a:rPr lang="en-US" dirty="0">
                <a:solidFill>
                  <a:schemeClr val="bg2">
                    <a:lumMod val="25000"/>
                  </a:schemeClr>
                </a:solidFill>
                <a:latin typeface="Gill Snas" charset="0"/>
                <a:cs typeface="Gill Snas" charset="0"/>
              </a:rPr>
              <a:t>PRESENTATION TITLE</a:t>
            </a:r>
            <a:br>
              <a:rPr lang="en-US" dirty="0">
                <a:solidFill>
                  <a:schemeClr val="bg2">
                    <a:lumMod val="25000"/>
                  </a:schemeClr>
                </a:solidFill>
                <a:latin typeface="Gill Snas" charset="0"/>
                <a:cs typeface="Gill Snas" charset="0"/>
              </a:rPr>
            </a:br>
            <a:r>
              <a:rPr lang="en-US" dirty="0">
                <a:solidFill>
                  <a:schemeClr val="bg2">
                    <a:lumMod val="25000"/>
                  </a:schemeClr>
                </a:solidFill>
                <a:latin typeface="Gill Snas" charset="0"/>
                <a:cs typeface="Gill Snas" charset="0"/>
              </a:rPr>
              <a:t/>
            </a:r>
            <a:br>
              <a:rPr lang="en-US" dirty="0">
                <a:solidFill>
                  <a:schemeClr val="bg2">
                    <a:lumMod val="25000"/>
                  </a:schemeClr>
                </a:solidFill>
                <a:latin typeface="Gill Snas" charset="0"/>
                <a:cs typeface="Gill Snas" charset="0"/>
              </a:rPr>
            </a:br>
            <a:r>
              <a:rPr lang="en-US" sz="1400" dirty="0">
                <a:solidFill>
                  <a:schemeClr val="bg2">
                    <a:lumMod val="25000"/>
                  </a:schemeClr>
                </a:solidFill>
                <a:latin typeface="Gill Snas" charset="0"/>
                <a:cs typeface="Gill Snas" charset="0"/>
              </a:rPr>
              <a:t>Presented by:</a:t>
            </a:r>
            <a:br>
              <a:rPr lang="en-US" sz="1400" dirty="0">
                <a:solidFill>
                  <a:schemeClr val="bg2">
                    <a:lumMod val="25000"/>
                  </a:schemeClr>
                </a:solidFill>
                <a:latin typeface="Gill Snas" charset="0"/>
                <a:cs typeface="Gill Snas" charset="0"/>
              </a:rPr>
            </a:br>
            <a:r>
              <a:rPr lang="en-US" sz="1800" dirty="0">
                <a:solidFill>
                  <a:schemeClr val="bg2">
                    <a:lumMod val="25000"/>
                  </a:schemeClr>
                </a:solidFill>
                <a:latin typeface="Gill Snas" charset="0"/>
                <a:cs typeface="Gill Snas" charset="0"/>
              </a:rPr>
              <a:t>Name Surname</a:t>
            </a:r>
            <a:br>
              <a:rPr lang="en-US" sz="1800" dirty="0">
                <a:solidFill>
                  <a:schemeClr val="bg2">
                    <a:lumMod val="25000"/>
                  </a:schemeClr>
                </a:solidFill>
                <a:latin typeface="Gill Snas" charset="0"/>
                <a:cs typeface="Gill Snas" charset="0"/>
              </a:rPr>
            </a:br>
            <a:r>
              <a:rPr lang="en-US" sz="1800" dirty="0">
                <a:solidFill>
                  <a:schemeClr val="bg2">
                    <a:lumMod val="25000"/>
                  </a:schemeClr>
                </a:solidFill>
                <a:latin typeface="Gill Snas" charset="0"/>
                <a:cs typeface="Gill Snas" charset="0"/>
              </a:rPr>
              <a:t>Designation</a:t>
            </a:r>
            <a:br>
              <a:rPr lang="en-US" sz="1800" dirty="0">
                <a:solidFill>
                  <a:schemeClr val="bg2">
                    <a:lumMod val="25000"/>
                  </a:schemeClr>
                </a:solidFill>
                <a:latin typeface="Gill Snas" charset="0"/>
                <a:cs typeface="Gill Snas" charset="0"/>
              </a:rPr>
            </a:br>
            <a:r>
              <a:rPr lang="en-US" sz="1800" dirty="0">
                <a:solidFill>
                  <a:schemeClr val="bg2">
                    <a:lumMod val="25000"/>
                  </a:schemeClr>
                </a:solidFill>
                <a:latin typeface="Gill Snas" charset="0"/>
                <a:cs typeface="Gill Snas" charset="0"/>
              </a:rPr>
              <a:t>Directorate</a:t>
            </a:r>
            <a:br>
              <a:rPr lang="en-US" sz="1800" dirty="0">
                <a:solidFill>
                  <a:schemeClr val="bg2">
                    <a:lumMod val="25000"/>
                  </a:schemeClr>
                </a:solidFill>
                <a:latin typeface="Gill Snas" charset="0"/>
                <a:cs typeface="Gill Snas" charset="0"/>
              </a:rPr>
            </a:br>
            <a:r>
              <a:rPr lang="en-US" sz="1800" dirty="0">
                <a:solidFill>
                  <a:schemeClr val="bg2">
                    <a:lumMod val="25000"/>
                  </a:schemeClr>
                </a:solidFill>
                <a:latin typeface="Gill Snas" charset="0"/>
                <a:cs typeface="Gill Snas" charset="0"/>
              </a:rPr>
              <a:t/>
            </a:r>
            <a:br>
              <a:rPr lang="en-US" sz="1800" dirty="0">
                <a:solidFill>
                  <a:schemeClr val="bg2">
                    <a:lumMod val="25000"/>
                  </a:schemeClr>
                </a:solidFill>
                <a:latin typeface="Gill Snas" charset="0"/>
                <a:cs typeface="Gill Snas" charset="0"/>
              </a:rPr>
            </a:br>
            <a:r>
              <a:rPr lang="en-US" sz="1400" dirty="0">
                <a:solidFill>
                  <a:schemeClr val="bg2">
                    <a:lumMod val="25000"/>
                  </a:schemeClr>
                </a:solidFill>
                <a:latin typeface="Gill Snas" charset="0"/>
                <a:cs typeface="Gill Snas" charset="0"/>
              </a:rPr>
              <a:t>Date</a:t>
            </a:r>
            <a:br>
              <a:rPr lang="en-US" sz="1400" dirty="0">
                <a:solidFill>
                  <a:schemeClr val="bg2">
                    <a:lumMod val="25000"/>
                  </a:schemeClr>
                </a:solidFill>
                <a:latin typeface="Gill Snas" charset="0"/>
                <a:cs typeface="Gill Snas" charset="0"/>
              </a:rPr>
            </a:br>
            <a:endParaRPr lang="en-US" dirty="0"/>
          </a:p>
        </p:txBody>
      </p:sp>
    </p:spTree>
    <p:extLst>
      <p:ext uri="{BB962C8B-B14F-4D97-AF65-F5344CB8AC3E}">
        <p14:creationId xmlns:p14="http://schemas.microsoft.com/office/powerpoint/2010/main" val="32510302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3"/>
          <p:cNvSpPr>
            <a:spLocks noGrp="1"/>
          </p:cNvSpPr>
          <p:nvPr>
            <p:ph type="dt" sz="half" idx="10"/>
          </p:nvPr>
        </p:nvSpPr>
        <p:spPr>
          <a:xfrm>
            <a:off x="896816" y="6270499"/>
            <a:ext cx="2133600" cy="180000"/>
          </a:xfrm>
          <a:prstGeom prst="rect">
            <a:avLst/>
          </a:prstGeom>
        </p:spPr>
        <p:txBody>
          <a:bodyPr vert="horz" wrap="square" lIns="91440" tIns="45720" rIns="91440" bIns="45720" numCol="1" anchor="t" anchorCtr="0" compatLnSpc="1">
            <a:prstTxWarp prst="textNoShape">
              <a:avLst/>
            </a:prstTxWarp>
          </a:bodyPr>
          <a:lstStyle>
            <a:lvl1pPr>
              <a:defRPr sz="1000" smtClean="0">
                <a:latin typeface="Calibri" pitchFamily="34" charset="0"/>
              </a:defRPr>
            </a:lvl1pPr>
          </a:lstStyle>
          <a:p>
            <a:pPr defTabSz="457200" fontAlgn="base">
              <a:spcBef>
                <a:spcPct val="0"/>
              </a:spcBef>
              <a:spcAft>
                <a:spcPct val="0"/>
              </a:spcAft>
              <a:defRPr/>
            </a:pPr>
            <a:fld id="{44E374E3-DC7C-44D5-9424-E52ECA93ED9F}" type="datetime1">
              <a:rPr lang="en-US">
                <a:solidFill>
                  <a:prstClr val="black"/>
                </a:solidFill>
                <a:ea typeface="ＭＳ Ｐゴシック" pitchFamily="34" charset="-128"/>
              </a:rPr>
              <a:pPr defTabSz="457200" fontAlgn="base">
                <a:spcBef>
                  <a:spcPct val="0"/>
                </a:spcBef>
                <a:spcAft>
                  <a:spcPct val="0"/>
                </a:spcAft>
                <a:defRPr/>
              </a:pPr>
              <a:t>9/4/2019</a:t>
            </a:fld>
            <a:endParaRPr lang="en-US" dirty="0">
              <a:solidFill>
                <a:prstClr val="black"/>
              </a:solidFill>
              <a:ea typeface="ＭＳ Ｐゴシック" pitchFamily="34" charset="-128"/>
            </a:endParaRPr>
          </a:p>
        </p:txBody>
      </p:sp>
      <p:sp>
        <p:nvSpPr>
          <p:cNvPr id="9" name="Footer Placeholder 4"/>
          <p:cNvSpPr>
            <a:spLocks noGrp="1"/>
          </p:cNvSpPr>
          <p:nvPr>
            <p:ph type="ftr" sz="quarter" idx="11"/>
          </p:nvPr>
        </p:nvSpPr>
        <p:spPr>
          <a:xfrm>
            <a:off x="3563816" y="6270499"/>
            <a:ext cx="2895600" cy="180000"/>
          </a:xfrm>
          <a:prstGeom prst="rect">
            <a:avLst/>
          </a:prstGeom>
        </p:spPr>
        <p:txBody>
          <a:bodyPr/>
          <a:lstStyle>
            <a:lvl1pPr algn="ctr" fontAlgn="auto">
              <a:spcBef>
                <a:spcPts val="0"/>
              </a:spcBef>
              <a:spcAft>
                <a:spcPts val="0"/>
              </a:spcAft>
              <a:defRPr sz="1000">
                <a:latin typeface="+mn-lt"/>
                <a:ea typeface="+mn-ea"/>
                <a:cs typeface="+mn-cs"/>
              </a:defRPr>
            </a:lvl1pPr>
          </a:lstStyle>
          <a:p>
            <a:pPr defTabSz="457200">
              <a:defRPr/>
            </a:pPr>
            <a:endParaRPr lang="en-US" dirty="0">
              <a:solidFill>
                <a:prstClr val="black"/>
              </a:solidFill>
            </a:endParaRPr>
          </a:p>
        </p:txBody>
      </p:sp>
      <p:sp>
        <p:nvSpPr>
          <p:cNvPr id="15" name="Oval 14"/>
          <p:cNvSpPr/>
          <p:nvPr userDrawn="1"/>
        </p:nvSpPr>
        <p:spPr>
          <a:xfrm>
            <a:off x="86176" y="6551801"/>
            <a:ext cx="288000" cy="288000"/>
          </a:xfrm>
          <a:prstGeom prst="ellipse">
            <a:avLst/>
          </a:prstGeom>
        </p:spPr>
        <p:style>
          <a:lnRef idx="2">
            <a:schemeClr val="accent3"/>
          </a:lnRef>
          <a:fillRef idx="1">
            <a:schemeClr val="lt1"/>
          </a:fillRef>
          <a:effectRef idx="0">
            <a:schemeClr val="accent3"/>
          </a:effectRef>
          <a:fontRef idx="minor">
            <a:schemeClr val="dk1"/>
          </a:fontRef>
        </p:style>
        <p:txBody>
          <a:bodyPr rtlCol="0" anchor="ctr"/>
          <a:lstStyle/>
          <a:p>
            <a:pPr algn="ctr" defTabSz="457200" fontAlgn="base">
              <a:spcBef>
                <a:spcPct val="0"/>
              </a:spcBef>
              <a:spcAft>
                <a:spcPct val="0"/>
              </a:spcAft>
            </a:pPr>
            <a:endParaRPr lang="en-ZA" sz="2400" dirty="0">
              <a:solidFill>
                <a:prstClr val="black"/>
              </a:solidFill>
            </a:endParaRPr>
          </a:p>
        </p:txBody>
      </p:sp>
      <p:sp>
        <p:nvSpPr>
          <p:cNvPr id="16" name="Slide Number Placeholder 5"/>
          <p:cNvSpPr txBox="1">
            <a:spLocks/>
          </p:cNvSpPr>
          <p:nvPr userDrawn="1"/>
        </p:nvSpPr>
        <p:spPr>
          <a:xfrm>
            <a:off x="86176" y="6582282"/>
            <a:ext cx="294836" cy="180000"/>
          </a:xfrm>
          <a:prstGeom prst="rect">
            <a:avLst/>
          </a:prstGeom>
        </p:spPr>
        <p:txBody>
          <a:bodyPr vert="horz" wrap="square" lIns="0" tIns="45720" rIns="0" bIns="45720" numCol="1" anchor="t" anchorCtr="0" compatLnSpc="1">
            <a:prstTxWarp prst="textNoShape">
              <a:avLst/>
            </a:prstTxWarp>
          </a:bodyPr>
          <a:lstStyle>
            <a:defPPr>
              <a:defRPr lang="en-US"/>
            </a:defPPr>
            <a:lvl1pPr algn="ctr" defTabSz="457200" rtl="0" fontAlgn="base">
              <a:spcBef>
                <a:spcPct val="0"/>
              </a:spcBef>
              <a:spcAft>
                <a:spcPct val="0"/>
              </a:spcAft>
              <a:defRPr sz="1000" kern="1200" smtClean="0">
                <a:solidFill>
                  <a:schemeClr val="tx1"/>
                </a:solidFill>
                <a:latin typeface="Calibri" pitchFamily="34" charset="0"/>
                <a:ea typeface="ＭＳ Ｐゴシック" pitchFamily="34" charset="-128"/>
                <a:cs typeface="+mn-cs"/>
              </a:defRPr>
            </a:lvl1pPr>
            <a:lvl2pPr marL="457200" algn="l" defTabSz="457200" rtl="0" fontAlgn="base">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a:lstStyle>
          <a:p>
            <a:pPr>
              <a:defRPr/>
            </a:pPr>
            <a:fld id="{3918D1BD-C811-492F-9AF0-38BA1F8577B2}"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4298319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896816" y="6270499"/>
            <a:ext cx="2133600" cy="180000"/>
          </a:xfrm>
          <a:prstGeom prst="rect">
            <a:avLst/>
          </a:prstGeom>
        </p:spPr>
        <p:txBody>
          <a:bodyPr vert="horz" wrap="square" lIns="91440" tIns="45720" rIns="91440" bIns="45720" numCol="1" anchor="t" anchorCtr="0" compatLnSpc="1">
            <a:prstTxWarp prst="textNoShape">
              <a:avLst/>
            </a:prstTxWarp>
          </a:bodyPr>
          <a:lstStyle>
            <a:lvl1pPr>
              <a:defRPr sz="1000" smtClean="0">
                <a:latin typeface="Calibri" pitchFamily="34" charset="0"/>
              </a:defRPr>
            </a:lvl1pPr>
          </a:lstStyle>
          <a:p>
            <a:pPr defTabSz="457200" fontAlgn="base">
              <a:spcBef>
                <a:spcPct val="0"/>
              </a:spcBef>
              <a:spcAft>
                <a:spcPct val="0"/>
              </a:spcAft>
              <a:defRPr/>
            </a:pPr>
            <a:fld id="{491742AA-FB39-4743-8D79-A47C6E0FCC17}" type="datetime1">
              <a:rPr lang="en-US">
                <a:solidFill>
                  <a:prstClr val="black"/>
                </a:solidFill>
                <a:ea typeface="ＭＳ Ｐゴシック" pitchFamily="34" charset="-128"/>
              </a:rPr>
              <a:pPr defTabSz="457200" fontAlgn="base">
                <a:spcBef>
                  <a:spcPct val="0"/>
                </a:spcBef>
                <a:spcAft>
                  <a:spcPct val="0"/>
                </a:spcAft>
                <a:defRPr/>
              </a:pPr>
              <a:t>9/4/2019</a:t>
            </a:fld>
            <a:endParaRPr lang="en-US" dirty="0">
              <a:solidFill>
                <a:prstClr val="black"/>
              </a:solidFill>
              <a:ea typeface="ＭＳ Ｐゴシック" pitchFamily="34" charset="-128"/>
            </a:endParaRPr>
          </a:p>
        </p:txBody>
      </p:sp>
      <p:sp>
        <p:nvSpPr>
          <p:cNvPr id="8" name="Footer Placeholder 4"/>
          <p:cNvSpPr>
            <a:spLocks noGrp="1"/>
          </p:cNvSpPr>
          <p:nvPr>
            <p:ph type="ftr" sz="quarter" idx="11"/>
          </p:nvPr>
        </p:nvSpPr>
        <p:spPr>
          <a:xfrm>
            <a:off x="3563816" y="6270499"/>
            <a:ext cx="2895600" cy="180000"/>
          </a:xfrm>
          <a:prstGeom prst="rect">
            <a:avLst/>
          </a:prstGeom>
        </p:spPr>
        <p:txBody>
          <a:bodyPr/>
          <a:lstStyle>
            <a:lvl1pPr algn="ctr" fontAlgn="auto">
              <a:spcBef>
                <a:spcPts val="0"/>
              </a:spcBef>
              <a:spcAft>
                <a:spcPts val="0"/>
              </a:spcAft>
              <a:defRPr sz="1000">
                <a:latin typeface="+mn-lt"/>
                <a:ea typeface="+mn-ea"/>
                <a:cs typeface="+mn-cs"/>
              </a:defRPr>
            </a:lvl1pPr>
          </a:lstStyle>
          <a:p>
            <a:pPr defTabSz="457200">
              <a:defRPr/>
            </a:pPr>
            <a:endParaRPr lang="en-US" dirty="0">
              <a:solidFill>
                <a:prstClr val="black"/>
              </a:solidFill>
            </a:endParaRPr>
          </a:p>
        </p:txBody>
      </p:sp>
      <p:sp>
        <p:nvSpPr>
          <p:cNvPr id="15" name="Oval 14"/>
          <p:cNvSpPr/>
          <p:nvPr userDrawn="1"/>
        </p:nvSpPr>
        <p:spPr>
          <a:xfrm>
            <a:off x="86176" y="6551801"/>
            <a:ext cx="288000" cy="288000"/>
          </a:xfrm>
          <a:prstGeom prst="ellipse">
            <a:avLst/>
          </a:prstGeom>
        </p:spPr>
        <p:style>
          <a:lnRef idx="2">
            <a:schemeClr val="accent3"/>
          </a:lnRef>
          <a:fillRef idx="1">
            <a:schemeClr val="lt1"/>
          </a:fillRef>
          <a:effectRef idx="0">
            <a:schemeClr val="accent3"/>
          </a:effectRef>
          <a:fontRef idx="minor">
            <a:schemeClr val="dk1"/>
          </a:fontRef>
        </p:style>
        <p:txBody>
          <a:bodyPr rtlCol="0" anchor="ctr"/>
          <a:lstStyle/>
          <a:p>
            <a:pPr algn="ctr" defTabSz="457200" fontAlgn="base">
              <a:spcBef>
                <a:spcPct val="0"/>
              </a:spcBef>
              <a:spcAft>
                <a:spcPct val="0"/>
              </a:spcAft>
            </a:pPr>
            <a:endParaRPr lang="en-ZA" sz="2400" dirty="0">
              <a:solidFill>
                <a:prstClr val="black"/>
              </a:solidFill>
            </a:endParaRPr>
          </a:p>
        </p:txBody>
      </p:sp>
      <p:sp>
        <p:nvSpPr>
          <p:cNvPr id="16" name="Slide Number Placeholder 5"/>
          <p:cNvSpPr txBox="1">
            <a:spLocks/>
          </p:cNvSpPr>
          <p:nvPr userDrawn="1"/>
        </p:nvSpPr>
        <p:spPr>
          <a:xfrm>
            <a:off x="86176" y="6582282"/>
            <a:ext cx="294836" cy="180000"/>
          </a:xfrm>
          <a:prstGeom prst="rect">
            <a:avLst/>
          </a:prstGeom>
        </p:spPr>
        <p:txBody>
          <a:bodyPr vert="horz" wrap="square" lIns="0" tIns="45720" rIns="0" bIns="45720" numCol="1" anchor="t" anchorCtr="0" compatLnSpc="1">
            <a:prstTxWarp prst="textNoShape">
              <a:avLst/>
            </a:prstTxWarp>
          </a:bodyPr>
          <a:lstStyle>
            <a:defPPr>
              <a:defRPr lang="en-US"/>
            </a:defPPr>
            <a:lvl1pPr algn="ctr" defTabSz="457200" rtl="0" fontAlgn="base">
              <a:spcBef>
                <a:spcPct val="0"/>
              </a:spcBef>
              <a:spcAft>
                <a:spcPct val="0"/>
              </a:spcAft>
              <a:defRPr sz="1000" kern="1200" smtClean="0">
                <a:solidFill>
                  <a:schemeClr val="tx1"/>
                </a:solidFill>
                <a:latin typeface="Calibri" pitchFamily="34" charset="0"/>
                <a:ea typeface="ＭＳ Ｐゴシック" pitchFamily="34" charset="-128"/>
                <a:cs typeface="+mn-cs"/>
              </a:defRPr>
            </a:lvl1pPr>
            <a:lvl2pPr marL="457200" algn="l" defTabSz="457200" rtl="0" fontAlgn="base">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a:lstStyle>
          <a:p>
            <a:pPr>
              <a:defRPr/>
            </a:pPr>
            <a:fld id="{3918D1BD-C811-492F-9AF0-38BA1F8577B2}"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1233868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896816" y="6270499"/>
            <a:ext cx="2133600" cy="180000"/>
          </a:xfrm>
          <a:prstGeom prst="rect">
            <a:avLst/>
          </a:prstGeom>
        </p:spPr>
        <p:txBody>
          <a:bodyPr vert="horz" wrap="square" lIns="91440" tIns="45720" rIns="91440" bIns="45720" numCol="1" anchor="t" anchorCtr="0" compatLnSpc="1">
            <a:prstTxWarp prst="textNoShape">
              <a:avLst/>
            </a:prstTxWarp>
          </a:bodyPr>
          <a:lstStyle>
            <a:lvl1pPr>
              <a:defRPr sz="1000" smtClean="0">
                <a:latin typeface="Calibri" pitchFamily="34" charset="0"/>
              </a:defRPr>
            </a:lvl1pPr>
          </a:lstStyle>
          <a:p>
            <a:pPr defTabSz="457200" fontAlgn="base">
              <a:spcBef>
                <a:spcPct val="0"/>
              </a:spcBef>
              <a:spcAft>
                <a:spcPct val="0"/>
              </a:spcAft>
              <a:defRPr/>
            </a:pPr>
            <a:fld id="{B3ED148C-8680-4A42-A40D-8DDE8667E77B}" type="datetime1">
              <a:rPr lang="en-US">
                <a:solidFill>
                  <a:prstClr val="black"/>
                </a:solidFill>
                <a:ea typeface="ＭＳ Ｐゴシック" pitchFamily="34" charset="-128"/>
              </a:rPr>
              <a:pPr defTabSz="457200" fontAlgn="base">
                <a:spcBef>
                  <a:spcPct val="0"/>
                </a:spcBef>
                <a:spcAft>
                  <a:spcPct val="0"/>
                </a:spcAft>
                <a:defRPr/>
              </a:pPr>
              <a:t>9/4/2019</a:t>
            </a:fld>
            <a:endParaRPr lang="en-US" dirty="0">
              <a:solidFill>
                <a:prstClr val="black"/>
              </a:solidFill>
              <a:ea typeface="ＭＳ Ｐゴシック" pitchFamily="34" charset="-128"/>
            </a:endParaRPr>
          </a:p>
        </p:txBody>
      </p:sp>
      <p:sp>
        <p:nvSpPr>
          <p:cNvPr id="8" name="Footer Placeholder 4"/>
          <p:cNvSpPr>
            <a:spLocks noGrp="1"/>
          </p:cNvSpPr>
          <p:nvPr>
            <p:ph type="ftr" sz="quarter" idx="11"/>
          </p:nvPr>
        </p:nvSpPr>
        <p:spPr>
          <a:xfrm>
            <a:off x="3563816" y="6270499"/>
            <a:ext cx="2895600" cy="180000"/>
          </a:xfrm>
          <a:prstGeom prst="rect">
            <a:avLst/>
          </a:prstGeom>
        </p:spPr>
        <p:txBody>
          <a:bodyPr/>
          <a:lstStyle>
            <a:lvl1pPr algn="ctr" fontAlgn="auto">
              <a:spcBef>
                <a:spcPts val="0"/>
              </a:spcBef>
              <a:spcAft>
                <a:spcPts val="0"/>
              </a:spcAft>
              <a:defRPr sz="1000">
                <a:latin typeface="+mn-lt"/>
                <a:ea typeface="+mn-ea"/>
                <a:cs typeface="+mn-cs"/>
              </a:defRPr>
            </a:lvl1pPr>
          </a:lstStyle>
          <a:p>
            <a:pPr defTabSz="457200">
              <a:defRPr/>
            </a:pPr>
            <a:endParaRPr lang="en-US" dirty="0">
              <a:solidFill>
                <a:prstClr val="black"/>
              </a:solidFill>
            </a:endParaRPr>
          </a:p>
        </p:txBody>
      </p:sp>
      <p:sp>
        <p:nvSpPr>
          <p:cNvPr id="14" name="Oval 13"/>
          <p:cNvSpPr/>
          <p:nvPr userDrawn="1"/>
        </p:nvSpPr>
        <p:spPr>
          <a:xfrm>
            <a:off x="86176" y="6551801"/>
            <a:ext cx="288000" cy="288000"/>
          </a:xfrm>
          <a:prstGeom prst="ellipse">
            <a:avLst/>
          </a:prstGeom>
        </p:spPr>
        <p:style>
          <a:lnRef idx="2">
            <a:schemeClr val="accent3"/>
          </a:lnRef>
          <a:fillRef idx="1">
            <a:schemeClr val="lt1"/>
          </a:fillRef>
          <a:effectRef idx="0">
            <a:schemeClr val="accent3"/>
          </a:effectRef>
          <a:fontRef idx="minor">
            <a:schemeClr val="dk1"/>
          </a:fontRef>
        </p:style>
        <p:txBody>
          <a:bodyPr rtlCol="0" anchor="ctr"/>
          <a:lstStyle/>
          <a:p>
            <a:pPr algn="ctr" defTabSz="457200" fontAlgn="base">
              <a:spcBef>
                <a:spcPct val="0"/>
              </a:spcBef>
              <a:spcAft>
                <a:spcPct val="0"/>
              </a:spcAft>
            </a:pPr>
            <a:endParaRPr lang="en-ZA" sz="2400" dirty="0">
              <a:solidFill>
                <a:prstClr val="black"/>
              </a:solidFill>
            </a:endParaRPr>
          </a:p>
        </p:txBody>
      </p:sp>
      <p:sp>
        <p:nvSpPr>
          <p:cNvPr id="15" name="Slide Number Placeholder 5"/>
          <p:cNvSpPr txBox="1">
            <a:spLocks/>
          </p:cNvSpPr>
          <p:nvPr userDrawn="1"/>
        </p:nvSpPr>
        <p:spPr>
          <a:xfrm>
            <a:off x="86176" y="6582282"/>
            <a:ext cx="294836" cy="180000"/>
          </a:xfrm>
          <a:prstGeom prst="rect">
            <a:avLst/>
          </a:prstGeom>
        </p:spPr>
        <p:txBody>
          <a:bodyPr vert="horz" wrap="square" lIns="0" tIns="45720" rIns="0" bIns="45720" numCol="1" anchor="t" anchorCtr="0" compatLnSpc="1">
            <a:prstTxWarp prst="textNoShape">
              <a:avLst/>
            </a:prstTxWarp>
          </a:bodyPr>
          <a:lstStyle>
            <a:defPPr>
              <a:defRPr lang="en-US"/>
            </a:defPPr>
            <a:lvl1pPr algn="ctr" defTabSz="457200" rtl="0" fontAlgn="base">
              <a:spcBef>
                <a:spcPct val="0"/>
              </a:spcBef>
              <a:spcAft>
                <a:spcPct val="0"/>
              </a:spcAft>
              <a:defRPr sz="1000" kern="1200" smtClean="0">
                <a:solidFill>
                  <a:schemeClr val="tx1"/>
                </a:solidFill>
                <a:latin typeface="Calibri" pitchFamily="34" charset="0"/>
                <a:ea typeface="ＭＳ Ｐゴシック" pitchFamily="34" charset="-128"/>
                <a:cs typeface="+mn-cs"/>
              </a:defRPr>
            </a:lvl1pPr>
            <a:lvl2pPr marL="457200" algn="l" defTabSz="457200" rtl="0" fontAlgn="base">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a:lstStyle>
          <a:p>
            <a:pPr>
              <a:defRPr/>
            </a:pPr>
            <a:fld id="{3918D1BD-C811-492F-9AF0-38BA1F8577B2}"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3352768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990600" y="6121406"/>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350">
                <a:latin typeface="Calibri" pitchFamily="34" charset="0"/>
              </a:defRPr>
            </a:lvl1pPr>
          </a:lstStyle>
          <a:p>
            <a:pPr defTabSz="342892" fontAlgn="base">
              <a:spcBef>
                <a:spcPct val="0"/>
              </a:spcBef>
              <a:spcAft>
                <a:spcPct val="0"/>
              </a:spcAft>
              <a:defRPr/>
            </a:pPr>
            <a:fld id="{AB6CDE10-C9FA-49F1-90D0-50A21CFA6D40}" type="datetime1">
              <a:rPr lang="en-US" smtClean="0">
                <a:solidFill>
                  <a:prstClr val="black"/>
                </a:solidFill>
                <a:ea typeface="ＭＳ Ｐゴシック" pitchFamily="34" charset="-128"/>
              </a:rPr>
              <a:pPr defTabSz="342892" fontAlgn="base">
                <a:spcBef>
                  <a:spcPct val="0"/>
                </a:spcBef>
                <a:spcAft>
                  <a:spcPct val="0"/>
                </a:spcAft>
                <a:defRPr/>
              </a:pPr>
              <a:t>9/4/2019</a:t>
            </a:fld>
            <a:endParaRPr lang="en-US" dirty="0">
              <a:solidFill>
                <a:prstClr val="black"/>
              </a:solidFill>
              <a:ea typeface="ＭＳ Ｐゴシック" pitchFamily="34" charset="-128"/>
            </a:endParaRPr>
          </a:p>
        </p:txBody>
      </p:sp>
      <p:sp>
        <p:nvSpPr>
          <p:cNvPr id="5" name="Footer Placeholder 4"/>
          <p:cNvSpPr>
            <a:spLocks noGrp="1"/>
          </p:cNvSpPr>
          <p:nvPr>
            <p:ph type="ftr" sz="quarter" idx="11"/>
          </p:nvPr>
        </p:nvSpPr>
        <p:spPr>
          <a:xfrm>
            <a:off x="3124200" y="6356356"/>
            <a:ext cx="2895600" cy="365125"/>
          </a:xfrm>
          <a:prstGeom prst="rect">
            <a:avLst/>
          </a:prstGeom>
        </p:spPr>
        <p:txBody>
          <a:bodyPr/>
          <a:lstStyle>
            <a:lvl1pPr eaLnBrk="1" fontAlgn="auto" hangingPunct="1">
              <a:spcBef>
                <a:spcPts val="0"/>
              </a:spcBef>
              <a:spcAft>
                <a:spcPts val="0"/>
              </a:spcAft>
              <a:defRPr sz="1350">
                <a:latin typeface="+mn-lt"/>
                <a:ea typeface="+mn-ea"/>
                <a:cs typeface="+mn-cs"/>
              </a:defRPr>
            </a:lvl1pPr>
          </a:lstStyle>
          <a:p>
            <a:pPr defTabSz="342892">
              <a:defRPr/>
            </a:pPr>
            <a:endParaRPr lang="en-US" dirty="0">
              <a:solidFill>
                <a:prstClr val="black"/>
              </a:solidFill>
            </a:endParaRPr>
          </a:p>
        </p:txBody>
      </p:sp>
      <p:sp>
        <p:nvSpPr>
          <p:cNvPr id="6" name="Slide Number Placeholder 5"/>
          <p:cNvSpPr>
            <a:spLocks noGrp="1"/>
          </p:cNvSpPr>
          <p:nvPr>
            <p:ph type="sldNum" sz="quarter" idx="12"/>
          </p:nvPr>
        </p:nvSpPr>
        <p:spPr>
          <a:xfrm>
            <a:off x="36515" y="6516694"/>
            <a:ext cx="1335087" cy="358775"/>
          </a:xfrm>
          <a:prstGeom prst="rect">
            <a:avLst/>
          </a:prstGeom>
        </p:spPr>
        <p:txBody>
          <a:bodyPr vert="horz" wrap="square" lIns="91440" tIns="45720" rIns="91440" bIns="45720" numCol="1" anchor="t" anchorCtr="0" compatLnSpc="1">
            <a:prstTxWarp prst="textNoShape">
              <a:avLst/>
            </a:prstTxWarp>
          </a:bodyPr>
          <a:lstStyle>
            <a:lvl1pPr marL="0" indent="0" eaLnBrk="1" hangingPunct="1">
              <a:buFont typeface="+mj-lt"/>
              <a:buNone/>
              <a:defRPr sz="900">
                <a:latin typeface="Gill Snas"/>
              </a:defRPr>
            </a:lvl1pPr>
          </a:lstStyle>
          <a:p>
            <a:pPr defTabSz="342892" fontAlgn="base">
              <a:spcBef>
                <a:spcPct val="0"/>
              </a:spcBef>
              <a:spcAft>
                <a:spcPct val="0"/>
              </a:spcAft>
              <a:defRPr/>
            </a:pPr>
            <a:endParaRPr lang="en-US" altLang="en-US" dirty="0">
              <a:solidFill>
                <a:prstClr val="black"/>
              </a:solidFill>
              <a:ea typeface="ＭＳ Ｐゴシック" pitchFamily="34" charset="-128"/>
            </a:endParaRPr>
          </a:p>
        </p:txBody>
      </p:sp>
    </p:spTree>
    <p:extLst>
      <p:ext uri="{BB962C8B-B14F-4D97-AF65-F5344CB8AC3E}">
        <p14:creationId xmlns:p14="http://schemas.microsoft.com/office/powerpoint/2010/main" val="29617212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422400" y="1417644"/>
            <a:ext cx="8229600" cy="452596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558800" y="6059494"/>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350">
                <a:latin typeface="Calibri" pitchFamily="34" charset="0"/>
              </a:defRPr>
            </a:lvl1pPr>
          </a:lstStyle>
          <a:p>
            <a:pPr defTabSz="342892" fontAlgn="base">
              <a:spcBef>
                <a:spcPct val="0"/>
              </a:spcBef>
              <a:spcAft>
                <a:spcPct val="0"/>
              </a:spcAft>
              <a:defRPr/>
            </a:pPr>
            <a:fld id="{08253CFF-D1B2-4FE9-83E9-C7F42A20A1F4}" type="datetime1">
              <a:rPr lang="en-US" smtClean="0">
                <a:solidFill>
                  <a:prstClr val="black"/>
                </a:solidFill>
                <a:ea typeface="ＭＳ Ｐゴシック" pitchFamily="34" charset="-128"/>
              </a:rPr>
              <a:pPr defTabSz="342892" fontAlgn="base">
                <a:spcBef>
                  <a:spcPct val="0"/>
                </a:spcBef>
                <a:spcAft>
                  <a:spcPct val="0"/>
                </a:spcAft>
                <a:defRPr/>
              </a:pPr>
              <a:t>9/4/2019</a:t>
            </a:fld>
            <a:endParaRPr lang="en-US" dirty="0">
              <a:solidFill>
                <a:prstClr val="black"/>
              </a:solidFill>
              <a:ea typeface="ＭＳ Ｐゴシック" pitchFamily="34" charset="-128"/>
            </a:endParaRPr>
          </a:p>
        </p:txBody>
      </p:sp>
      <p:sp>
        <p:nvSpPr>
          <p:cNvPr id="5" name="Footer Placeholder 4"/>
          <p:cNvSpPr>
            <a:spLocks noGrp="1"/>
          </p:cNvSpPr>
          <p:nvPr>
            <p:ph type="ftr" sz="quarter" idx="11"/>
          </p:nvPr>
        </p:nvSpPr>
        <p:spPr>
          <a:xfrm>
            <a:off x="3124200" y="6356356"/>
            <a:ext cx="2895600" cy="365125"/>
          </a:xfrm>
          <a:prstGeom prst="rect">
            <a:avLst/>
          </a:prstGeom>
        </p:spPr>
        <p:txBody>
          <a:bodyPr/>
          <a:lstStyle>
            <a:lvl1pPr eaLnBrk="1" fontAlgn="auto" hangingPunct="1">
              <a:spcBef>
                <a:spcPts val="0"/>
              </a:spcBef>
              <a:spcAft>
                <a:spcPts val="0"/>
              </a:spcAft>
              <a:defRPr sz="1350">
                <a:latin typeface="+mn-lt"/>
                <a:ea typeface="+mn-ea"/>
                <a:cs typeface="+mn-cs"/>
              </a:defRPr>
            </a:lvl1pPr>
          </a:lstStyle>
          <a:p>
            <a:pPr defTabSz="342892">
              <a:defRPr/>
            </a:pPr>
            <a:endParaRPr lang="en-US" dirty="0">
              <a:solidFill>
                <a:prstClr val="black"/>
              </a:solidFill>
            </a:endParaRPr>
          </a:p>
        </p:txBody>
      </p:sp>
      <p:sp>
        <p:nvSpPr>
          <p:cNvPr id="6" name="Slide Number Placeholder 5"/>
          <p:cNvSpPr>
            <a:spLocks noGrp="1"/>
          </p:cNvSpPr>
          <p:nvPr>
            <p:ph type="sldNum" sz="quarter" idx="12"/>
          </p:nvPr>
        </p:nvSpPr>
        <p:spPr>
          <a:xfrm>
            <a:off x="3" y="6538913"/>
            <a:ext cx="1439863" cy="323850"/>
          </a:xfrm>
          <a:prstGeom prst="rect">
            <a:avLst/>
          </a:prstGeom>
        </p:spPr>
        <p:txBody>
          <a:bodyPr vert="horz" wrap="square" lIns="72000" tIns="36000" rIns="91440" bIns="45720" numCol="1" anchor="t" anchorCtr="0" compatLnSpc="1">
            <a:prstTxWarp prst="textNoShape">
              <a:avLst/>
            </a:prstTxWarp>
          </a:bodyPr>
          <a:lstStyle>
            <a:lvl1pPr marL="0" indent="0" eaLnBrk="1" hangingPunct="1">
              <a:buFont typeface="+mj-lt"/>
              <a:buNone/>
              <a:defRPr sz="900">
                <a:latin typeface="Gill Snas"/>
              </a:defRPr>
            </a:lvl1pPr>
          </a:lstStyle>
          <a:p>
            <a:pPr defTabSz="342892" fontAlgn="base">
              <a:spcBef>
                <a:spcPct val="0"/>
              </a:spcBef>
              <a:spcAft>
                <a:spcPct val="0"/>
              </a:spcAft>
              <a:defRPr/>
            </a:pPr>
            <a:endParaRPr lang="en-US" altLang="en-US" dirty="0">
              <a:solidFill>
                <a:prstClr val="black"/>
              </a:solidFill>
              <a:ea typeface="ＭＳ Ｐゴシック" pitchFamily="34" charset="-128"/>
            </a:endParaRPr>
          </a:p>
        </p:txBody>
      </p:sp>
    </p:spTree>
    <p:extLst>
      <p:ext uri="{BB962C8B-B14F-4D97-AF65-F5344CB8AC3E}">
        <p14:creationId xmlns:p14="http://schemas.microsoft.com/office/powerpoint/2010/main" val="38662383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a:prstGeom prst="rect">
            <a:avLst/>
          </a:prstGeo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1500">
                <a:solidFill>
                  <a:schemeClr val="tx1">
                    <a:tint val="75000"/>
                  </a:schemeClr>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232400" y="653733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350">
                <a:latin typeface="Calibri" pitchFamily="34" charset="0"/>
              </a:defRPr>
            </a:lvl1pPr>
          </a:lstStyle>
          <a:p>
            <a:pPr defTabSz="342892" fontAlgn="base">
              <a:spcBef>
                <a:spcPct val="0"/>
              </a:spcBef>
              <a:spcAft>
                <a:spcPct val="0"/>
              </a:spcAft>
              <a:defRPr/>
            </a:pPr>
            <a:fld id="{2455B14C-619C-4C7E-810C-0F7051766A69}" type="datetime1">
              <a:rPr lang="en-US" smtClean="0">
                <a:solidFill>
                  <a:prstClr val="black"/>
                </a:solidFill>
                <a:ea typeface="ＭＳ Ｐゴシック" pitchFamily="34" charset="-128"/>
              </a:rPr>
              <a:pPr defTabSz="342892" fontAlgn="base">
                <a:spcBef>
                  <a:spcPct val="0"/>
                </a:spcBef>
                <a:spcAft>
                  <a:spcPct val="0"/>
                </a:spcAft>
                <a:defRPr/>
              </a:pPr>
              <a:t>9/4/2019</a:t>
            </a:fld>
            <a:endParaRPr lang="en-US" dirty="0">
              <a:solidFill>
                <a:prstClr val="black"/>
              </a:solidFill>
              <a:ea typeface="ＭＳ Ｐゴシック" pitchFamily="34" charset="-128"/>
            </a:endParaRPr>
          </a:p>
        </p:txBody>
      </p:sp>
      <p:sp>
        <p:nvSpPr>
          <p:cNvPr id="5" name="Footer Placeholder 4"/>
          <p:cNvSpPr>
            <a:spLocks noGrp="1"/>
          </p:cNvSpPr>
          <p:nvPr>
            <p:ph type="ftr" sz="quarter" idx="11"/>
          </p:nvPr>
        </p:nvSpPr>
        <p:spPr>
          <a:xfrm>
            <a:off x="3124200" y="6356356"/>
            <a:ext cx="2895600" cy="365125"/>
          </a:xfrm>
          <a:prstGeom prst="rect">
            <a:avLst/>
          </a:prstGeom>
        </p:spPr>
        <p:txBody>
          <a:bodyPr/>
          <a:lstStyle>
            <a:lvl1pPr eaLnBrk="1" fontAlgn="auto" hangingPunct="1">
              <a:spcBef>
                <a:spcPts val="0"/>
              </a:spcBef>
              <a:spcAft>
                <a:spcPts val="0"/>
              </a:spcAft>
              <a:defRPr sz="1350">
                <a:latin typeface="+mn-lt"/>
                <a:ea typeface="+mn-ea"/>
                <a:cs typeface="+mn-cs"/>
              </a:defRPr>
            </a:lvl1pPr>
          </a:lstStyle>
          <a:p>
            <a:pPr defTabSz="342892">
              <a:defRPr/>
            </a:pPr>
            <a:endParaRPr lang="en-US" dirty="0">
              <a:solidFill>
                <a:prstClr val="black"/>
              </a:solidFill>
            </a:endParaRPr>
          </a:p>
        </p:txBody>
      </p:sp>
      <p:sp>
        <p:nvSpPr>
          <p:cNvPr id="6" name="Slide Number Placeholder 5"/>
          <p:cNvSpPr>
            <a:spLocks noGrp="1"/>
          </p:cNvSpPr>
          <p:nvPr>
            <p:ph type="sldNum" sz="quarter" idx="12"/>
          </p:nvPr>
        </p:nvSpPr>
        <p:spPr>
          <a:xfrm>
            <a:off x="0" y="6538919"/>
            <a:ext cx="1104900" cy="365125"/>
          </a:xfrm>
          <a:prstGeom prst="rect">
            <a:avLst/>
          </a:prstGeom>
        </p:spPr>
        <p:txBody>
          <a:bodyPr vert="horz" wrap="square" lIns="91440" tIns="45720" rIns="91440" bIns="45720" numCol="1" anchor="t" anchorCtr="0" compatLnSpc="1">
            <a:prstTxWarp prst="textNoShape">
              <a:avLst/>
            </a:prstTxWarp>
          </a:bodyPr>
          <a:lstStyle>
            <a:lvl1pPr eaLnBrk="1" hangingPunct="1">
              <a:buFont typeface="Calibri" pitchFamily="34" charset="0"/>
              <a:buAutoNum type="arabicPeriod"/>
              <a:defRPr sz="900">
                <a:latin typeface="Gill Snas" charset="0"/>
              </a:defRPr>
            </a:lvl1pPr>
          </a:lstStyle>
          <a:p>
            <a:pPr defTabSz="342892" fontAlgn="base">
              <a:spcBef>
                <a:spcPct val="0"/>
              </a:spcBef>
              <a:spcAft>
                <a:spcPct val="0"/>
              </a:spcAft>
            </a:pPr>
            <a:fld id="{2A06A2E2-3E7B-4DE1-B209-ED36F24E96E3}" type="slidenum">
              <a:rPr lang="en-US" altLang="en-US" smtClean="0">
                <a:solidFill>
                  <a:prstClr val="black"/>
                </a:solidFill>
                <a:ea typeface="ＭＳ Ｐゴシック" pitchFamily="34" charset="-128"/>
              </a:rPr>
              <a:pPr defTabSz="342892" fontAlgn="base">
                <a:spcBef>
                  <a:spcPct val="0"/>
                </a:spcBef>
                <a:spcAft>
                  <a:spcPct val="0"/>
                </a:spcAft>
              </a:pPr>
              <a:t>‹#›</a:t>
            </a:fld>
            <a:endParaRPr lang="en-US" altLang="en-US" dirty="0">
              <a:solidFill>
                <a:prstClr val="black"/>
              </a:solidFill>
              <a:ea typeface="ＭＳ Ｐゴシック" pitchFamily="34" charset="-128"/>
            </a:endParaRPr>
          </a:p>
        </p:txBody>
      </p:sp>
    </p:spTree>
    <p:extLst>
      <p:ext uri="{BB962C8B-B14F-4D97-AF65-F5344CB8AC3E}">
        <p14:creationId xmlns:p14="http://schemas.microsoft.com/office/powerpoint/2010/main" val="27479236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7010400" y="641033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350">
                <a:latin typeface="Calibri" pitchFamily="34" charset="0"/>
              </a:defRPr>
            </a:lvl1pPr>
          </a:lstStyle>
          <a:p>
            <a:pPr defTabSz="342892" fontAlgn="base">
              <a:spcBef>
                <a:spcPct val="0"/>
              </a:spcBef>
              <a:spcAft>
                <a:spcPct val="0"/>
              </a:spcAft>
              <a:defRPr/>
            </a:pPr>
            <a:fld id="{D8B61F8F-95E0-457A-AB0E-90F92DFA1C77}" type="datetime1">
              <a:rPr lang="en-US" smtClean="0">
                <a:solidFill>
                  <a:prstClr val="black"/>
                </a:solidFill>
                <a:ea typeface="ＭＳ Ｐゴシック" pitchFamily="34" charset="-128"/>
              </a:rPr>
              <a:pPr defTabSz="342892" fontAlgn="base">
                <a:spcBef>
                  <a:spcPct val="0"/>
                </a:spcBef>
                <a:spcAft>
                  <a:spcPct val="0"/>
                </a:spcAft>
                <a:defRPr/>
              </a:pPr>
              <a:t>9/4/2019</a:t>
            </a:fld>
            <a:endParaRPr lang="en-US" dirty="0">
              <a:solidFill>
                <a:prstClr val="black"/>
              </a:solidFill>
              <a:ea typeface="ＭＳ Ｐゴシック" pitchFamily="34" charset="-128"/>
            </a:endParaRPr>
          </a:p>
        </p:txBody>
      </p:sp>
      <p:sp>
        <p:nvSpPr>
          <p:cNvPr id="6" name="Footer Placeholder 5"/>
          <p:cNvSpPr>
            <a:spLocks noGrp="1"/>
          </p:cNvSpPr>
          <p:nvPr>
            <p:ph type="ftr" sz="quarter" idx="11"/>
          </p:nvPr>
        </p:nvSpPr>
        <p:spPr>
          <a:xfrm>
            <a:off x="3771900" y="6496056"/>
            <a:ext cx="2895600" cy="365125"/>
          </a:xfrm>
          <a:prstGeom prst="rect">
            <a:avLst/>
          </a:prstGeom>
        </p:spPr>
        <p:txBody>
          <a:bodyPr/>
          <a:lstStyle>
            <a:lvl1pPr eaLnBrk="1" fontAlgn="auto" hangingPunct="1">
              <a:spcBef>
                <a:spcPts val="0"/>
              </a:spcBef>
              <a:spcAft>
                <a:spcPts val="0"/>
              </a:spcAft>
              <a:defRPr sz="1350">
                <a:latin typeface="+mn-lt"/>
                <a:ea typeface="+mn-ea"/>
                <a:cs typeface="+mn-cs"/>
              </a:defRPr>
            </a:lvl1pPr>
          </a:lstStyle>
          <a:p>
            <a:pPr defTabSz="342892">
              <a:defRPr/>
            </a:pPr>
            <a:endParaRPr lang="en-US" dirty="0">
              <a:solidFill>
                <a:prstClr val="black"/>
              </a:solidFill>
            </a:endParaRPr>
          </a:p>
        </p:txBody>
      </p:sp>
      <p:sp>
        <p:nvSpPr>
          <p:cNvPr id="7" name="Slide Number Placeholder 6"/>
          <p:cNvSpPr>
            <a:spLocks noGrp="1"/>
          </p:cNvSpPr>
          <p:nvPr>
            <p:ph type="sldNum" sz="quarter" idx="12"/>
          </p:nvPr>
        </p:nvSpPr>
        <p:spPr>
          <a:xfrm>
            <a:off x="0" y="6515106"/>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buFont typeface="Calibri" pitchFamily="34" charset="0"/>
              <a:buAutoNum type="arabicPeriod"/>
              <a:defRPr sz="900">
                <a:latin typeface="Gill Snas" charset="0"/>
              </a:defRPr>
            </a:lvl1pPr>
          </a:lstStyle>
          <a:p>
            <a:pPr defTabSz="342892" fontAlgn="base">
              <a:spcBef>
                <a:spcPct val="0"/>
              </a:spcBef>
              <a:spcAft>
                <a:spcPct val="0"/>
              </a:spcAft>
            </a:pPr>
            <a:fld id="{1AF46532-6F25-4CCA-9692-A18EFA64D951}" type="slidenum">
              <a:rPr lang="en-US" altLang="en-US" smtClean="0">
                <a:solidFill>
                  <a:prstClr val="black"/>
                </a:solidFill>
                <a:ea typeface="ＭＳ Ｐゴシック" pitchFamily="34" charset="-128"/>
              </a:rPr>
              <a:pPr defTabSz="342892" fontAlgn="base">
                <a:spcBef>
                  <a:spcPct val="0"/>
                </a:spcBef>
                <a:spcAft>
                  <a:spcPct val="0"/>
                </a:spcAft>
              </a:pPr>
              <a:t>‹#›</a:t>
            </a:fld>
            <a:endParaRPr lang="en-US" altLang="en-US" dirty="0">
              <a:solidFill>
                <a:prstClr val="black"/>
              </a:solidFill>
              <a:ea typeface="ＭＳ Ｐゴシック" pitchFamily="34" charset="-128"/>
            </a:endParaRPr>
          </a:p>
        </p:txBody>
      </p:sp>
    </p:spTree>
    <p:extLst>
      <p:ext uri="{BB962C8B-B14F-4D97-AF65-F5344CB8AC3E}">
        <p14:creationId xmlns:p14="http://schemas.microsoft.com/office/powerpoint/2010/main" val="36210383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a:prstGeom prst="rect">
            <a:avLst/>
          </a:prstGeo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6"/>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350">
                <a:latin typeface="Calibri" pitchFamily="34" charset="0"/>
              </a:defRPr>
            </a:lvl1pPr>
          </a:lstStyle>
          <a:p>
            <a:pPr defTabSz="342892" fontAlgn="base">
              <a:spcBef>
                <a:spcPct val="0"/>
              </a:spcBef>
              <a:spcAft>
                <a:spcPct val="0"/>
              </a:spcAft>
              <a:defRPr/>
            </a:pPr>
            <a:fld id="{C848EB19-060B-4ECB-B83B-49BA7A3B56F2}" type="datetime1">
              <a:rPr lang="en-US" smtClean="0">
                <a:solidFill>
                  <a:prstClr val="black"/>
                </a:solidFill>
                <a:ea typeface="ＭＳ Ｐゴシック" pitchFamily="34" charset="-128"/>
              </a:rPr>
              <a:pPr defTabSz="342892" fontAlgn="base">
                <a:spcBef>
                  <a:spcPct val="0"/>
                </a:spcBef>
                <a:spcAft>
                  <a:spcPct val="0"/>
                </a:spcAft>
                <a:defRPr/>
              </a:pPr>
              <a:t>9/4/2019</a:t>
            </a:fld>
            <a:endParaRPr lang="en-US" dirty="0">
              <a:solidFill>
                <a:prstClr val="black"/>
              </a:solidFill>
              <a:ea typeface="ＭＳ Ｐゴシック" pitchFamily="34" charset="-128"/>
            </a:endParaRPr>
          </a:p>
        </p:txBody>
      </p:sp>
      <p:sp>
        <p:nvSpPr>
          <p:cNvPr id="8" name="Footer Placeholder 7"/>
          <p:cNvSpPr>
            <a:spLocks noGrp="1"/>
          </p:cNvSpPr>
          <p:nvPr>
            <p:ph type="ftr" sz="quarter" idx="11"/>
          </p:nvPr>
        </p:nvSpPr>
        <p:spPr>
          <a:xfrm>
            <a:off x="3124200" y="6356356"/>
            <a:ext cx="2895600" cy="365125"/>
          </a:xfrm>
          <a:prstGeom prst="rect">
            <a:avLst/>
          </a:prstGeom>
        </p:spPr>
        <p:txBody>
          <a:bodyPr/>
          <a:lstStyle>
            <a:lvl1pPr eaLnBrk="1" fontAlgn="auto" hangingPunct="1">
              <a:spcBef>
                <a:spcPts val="0"/>
              </a:spcBef>
              <a:spcAft>
                <a:spcPts val="0"/>
              </a:spcAft>
              <a:defRPr sz="1350">
                <a:latin typeface="+mn-lt"/>
                <a:ea typeface="+mn-ea"/>
                <a:cs typeface="+mn-cs"/>
              </a:defRPr>
            </a:lvl1pPr>
          </a:lstStyle>
          <a:p>
            <a:pPr defTabSz="342892">
              <a:defRPr/>
            </a:pPr>
            <a:endParaRPr lang="en-US" dirty="0">
              <a:solidFill>
                <a:prstClr val="black"/>
              </a:solidFill>
            </a:endParaRPr>
          </a:p>
        </p:txBody>
      </p:sp>
      <p:sp>
        <p:nvSpPr>
          <p:cNvPr id="9" name="Slide Number Placeholder 8"/>
          <p:cNvSpPr>
            <a:spLocks noGrp="1"/>
          </p:cNvSpPr>
          <p:nvPr>
            <p:ph type="sldNum" sz="quarter" idx="12"/>
          </p:nvPr>
        </p:nvSpPr>
        <p:spPr>
          <a:xfrm>
            <a:off x="0" y="6538919"/>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buFont typeface="Calibri" pitchFamily="34" charset="0"/>
              <a:buAutoNum type="arabicPeriod"/>
              <a:defRPr sz="900">
                <a:latin typeface="Gill Snas" charset="0"/>
              </a:defRPr>
            </a:lvl1pPr>
          </a:lstStyle>
          <a:p>
            <a:pPr defTabSz="342892" fontAlgn="base">
              <a:spcBef>
                <a:spcPct val="0"/>
              </a:spcBef>
              <a:spcAft>
                <a:spcPct val="0"/>
              </a:spcAft>
            </a:pPr>
            <a:fld id="{16FF4E4C-23A3-462A-955D-5CD59CD59B8D}" type="slidenum">
              <a:rPr lang="en-US" altLang="en-US" smtClean="0">
                <a:solidFill>
                  <a:prstClr val="black"/>
                </a:solidFill>
                <a:ea typeface="ＭＳ Ｐゴシック" pitchFamily="34" charset="-128"/>
              </a:rPr>
              <a:pPr defTabSz="342892" fontAlgn="base">
                <a:spcBef>
                  <a:spcPct val="0"/>
                </a:spcBef>
                <a:spcAft>
                  <a:spcPct val="0"/>
                </a:spcAft>
              </a:pPr>
              <a:t>‹#›</a:t>
            </a:fld>
            <a:endParaRPr lang="en-US" altLang="en-US" dirty="0">
              <a:solidFill>
                <a:prstClr val="black"/>
              </a:solidFill>
              <a:ea typeface="ＭＳ Ｐゴシック" pitchFamily="34" charset="-128"/>
            </a:endParaRPr>
          </a:p>
        </p:txBody>
      </p:sp>
    </p:spTree>
    <p:extLst>
      <p:ext uri="{BB962C8B-B14F-4D97-AF65-F5344CB8AC3E}">
        <p14:creationId xmlns:p14="http://schemas.microsoft.com/office/powerpoint/2010/main" val="32789888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dirty="0"/>
              <a:t>Click to edit Master title style</a:t>
            </a:r>
          </a:p>
        </p:txBody>
      </p:sp>
      <p:sp>
        <p:nvSpPr>
          <p:cNvPr id="3" name="Date Placeholder 2"/>
          <p:cNvSpPr>
            <a:spLocks noGrp="1"/>
          </p:cNvSpPr>
          <p:nvPr>
            <p:ph type="dt" sz="half" idx="10"/>
          </p:nvPr>
        </p:nvSpPr>
        <p:spPr>
          <a:xfrm>
            <a:off x="457200" y="6356356"/>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350">
                <a:latin typeface="Calibri" pitchFamily="34" charset="0"/>
              </a:defRPr>
            </a:lvl1pPr>
          </a:lstStyle>
          <a:p>
            <a:pPr defTabSz="342892" fontAlgn="base">
              <a:spcBef>
                <a:spcPct val="0"/>
              </a:spcBef>
              <a:spcAft>
                <a:spcPct val="0"/>
              </a:spcAft>
              <a:defRPr/>
            </a:pPr>
            <a:fld id="{2C7ADA4B-CEAA-4AC8-8DFB-555BF6E11EB0}" type="datetime1">
              <a:rPr lang="en-US" smtClean="0">
                <a:solidFill>
                  <a:prstClr val="black"/>
                </a:solidFill>
                <a:ea typeface="ＭＳ Ｐゴシック" pitchFamily="34" charset="-128"/>
              </a:rPr>
              <a:pPr defTabSz="342892" fontAlgn="base">
                <a:spcBef>
                  <a:spcPct val="0"/>
                </a:spcBef>
                <a:spcAft>
                  <a:spcPct val="0"/>
                </a:spcAft>
                <a:defRPr/>
              </a:pPr>
              <a:t>9/4/2019</a:t>
            </a:fld>
            <a:endParaRPr lang="en-US" dirty="0">
              <a:solidFill>
                <a:prstClr val="black"/>
              </a:solidFill>
              <a:ea typeface="ＭＳ Ｐゴシック" pitchFamily="34" charset="-128"/>
            </a:endParaRPr>
          </a:p>
        </p:txBody>
      </p:sp>
      <p:sp>
        <p:nvSpPr>
          <p:cNvPr id="4" name="Footer Placeholder 3"/>
          <p:cNvSpPr>
            <a:spLocks noGrp="1"/>
          </p:cNvSpPr>
          <p:nvPr>
            <p:ph type="ftr" sz="quarter" idx="11"/>
          </p:nvPr>
        </p:nvSpPr>
        <p:spPr>
          <a:xfrm>
            <a:off x="3124200" y="6356356"/>
            <a:ext cx="2895600" cy="365125"/>
          </a:xfrm>
          <a:prstGeom prst="rect">
            <a:avLst/>
          </a:prstGeom>
        </p:spPr>
        <p:txBody>
          <a:bodyPr/>
          <a:lstStyle>
            <a:lvl1pPr eaLnBrk="1" fontAlgn="auto" hangingPunct="1">
              <a:spcBef>
                <a:spcPts val="0"/>
              </a:spcBef>
              <a:spcAft>
                <a:spcPts val="0"/>
              </a:spcAft>
              <a:defRPr sz="1350">
                <a:latin typeface="+mn-lt"/>
                <a:ea typeface="+mn-ea"/>
                <a:cs typeface="+mn-cs"/>
              </a:defRPr>
            </a:lvl1pPr>
          </a:lstStyle>
          <a:p>
            <a:pPr defTabSz="342892">
              <a:defRPr/>
            </a:pPr>
            <a:endParaRPr lang="en-US" dirty="0">
              <a:solidFill>
                <a:prstClr val="black"/>
              </a:solidFill>
            </a:endParaRPr>
          </a:p>
        </p:txBody>
      </p:sp>
      <p:sp>
        <p:nvSpPr>
          <p:cNvPr id="5" name="Slide Number Placeholder 4"/>
          <p:cNvSpPr>
            <a:spLocks noGrp="1"/>
          </p:cNvSpPr>
          <p:nvPr>
            <p:ph type="sldNum" sz="quarter" idx="12"/>
          </p:nvPr>
        </p:nvSpPr>
        <p:spPr>
          <a:xfrm>
            <a:off x="0" y="649288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buFont typeface="Calibri" pitchFamily="34" charset="0"/>
              <a:buAutoNum type="arabicPeriod"/>
              <a:defRPr sz="900">
                <a:latin typeface="Gill Snas" charset="0"/>
              </a:defRPr>
            </a:lvl1pPr>
          </a:lstStyle>
          <a:p>
            <a:pPr defTabSz="342892" fontAlgn="base">
              <a:spcBef>
                <a:spcPct val="0"/>
              </a:spcBef>
              <a:spcAft>
                <a:spcPct val="0"/>
              </a:spcAft>
            </a:pPr>
            <a:fld id="{041BE2F0-D0B6-4A04-91D1-CFD1FC86EDE6}" type="slidenum">
              <a:rPr lang="en-US" altLang="en-US" smtClean="0">
                <a:solidFill>
                  <a:prstClr val="black"/>
                </a:solidFill>
                <a:ea typeface="ＭＳ Ｐゴシック" pitchFamily="34" charset="-128"/>
              </a:rPr>
              <a:pPr defTabSz="342892" fontAlgn="base">
                <a:spcBef>
                  <a:spcPct val="0"/>
                </a:spcBef>
                <a:spcAft>
                  <a:spcPct val="0"/>
                </a:spcAft>
              </a:pPr>
              <a:t>‹#›</a:t>
            </a:fld>
            <a:endParaRPr lang="en-US" altLang="en-US" dirty="0">
              <a:solidFill>
                <a:prstClr val="black"/>
              </a:solidFill>
              <a:ea typeface="ＭＳ Ｐゴシック" pitchFamily="34" charset="-128"/>
            </a:endParaRPr>
          </a:p>
        </p:txBody>
      </p:sp>
    </p:spTree>
    <p:extLst>
      <p:ext uri="{BB962C8B-B14F-4D97-AF65-F5344CB8AC3E}">
        <p14:creationId xmlns:p14="http://schemas.microsoft.com/office/powerpoint/2010/main" val="15759715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6"/>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350">
                <a:latin typeface="Calibri" pitchFamily="34" charset="0"/>
              </a:defRPr>
            </a:lvl1pPr>
          </a:lstStyle>
          <a:p>
            <a:pPr defTabSz="342892" fontAlgn="base">
              <a:spcBef>
                <a:spcPct val="0"/>
              </a:spcBef>
              <a:spcAft>
                <a:spcPct val="0"/>
              </a:spcAft>
              <a:defRPr/>
            </a:pPr>
            <a:fld id="{EBED1F12-171C-4589-9BDE-F09C7D1EF6EA}" type="datetime1">
              <a:rPr lang="en-US" smtClean="0">
                <a:solidFill>
                  <a:prstClr val="black"/>
                </a:solidFill>
                <a:ea typeface="ＭＳ Ｐゴシック" pitchFamily="34" charset="-128"/>
              </a:rPr>
              <a:pPr defTabSz="342892" fontAlgn="base">
                <a:spcBef>
                  <a:spcPct val="0"/>
                </a:spcBef>
                <a:spcAft>
                  <a:spcPct val="0"/>
                </a:spcAft>
                <a:defRPr/>
              </a:pPr>
              <a:t>9/4/2019</a:t>
            </a:fld>
            <a:endParaRPr lang="en-US" dirty="0">
              <a:solidFill>
                <a:prstClr val="black"/>
              </a:solidFill>
              <a:ea typeface="ＭＳ Ｐゴシック" pitchFamily="34" charset="-128"/>
            </a:endParaRPr>
          </a:p>
        </p:txBody>
      </p:sp>
      <p:sp>
        <p:nvSpPr>
          <p:cNvPr id="3" name="Footer Placeholder 2"/>
          <p:cNvSpPr>
            <a:spLocks noGrp="1"/>
          </p:cNvSpPr>
          <p:nvPr>
            <p:ph type="ftr" sz="quarter" idx="11"/>
          </p:nvPr>
        </p:nvSpPr>
        <p:spPr>
          <a:xfrm>
            <a:off x="3124200" y="6356356"/>
            <a:ext cx="2895600" cy="365125"/>
          </a:xfrm>
          <a:prstGeom prst="rect">
            <a:avLst/>
          </a:prstGeom>
        </p:spPr>
        <p:txBody>
          <a:bodyPr/>
          <a:lstStyle>
            <a:lvl1pPr eaLnBrk="1" fontAlgn="auto" hangingPunct="1">
              <a:spcBef>
                <a:spcPts val="0"/>
              </a:spcBef>
              <a:spcAft>
                <a:spcPts val="0"/>
              </a:spcAft>
              <a:defRPr sz="1350">
                <a:latin typeface="+mn-lt"/>
                <a:ea typeface="+mn-ea"/>
                <a:cs typeface="+mn-cs"/>
              </a:defRPr>
            </a:lvl1pPr>
          </a:lstStyle>
          <a:p>
            <a:pPr defTabSz="342892">
              <a:defRPr/>
            </a:pPr>
            <a:endParaRPr lang="en-US" dirty="0">
              <a:solidFill>
                <a:prstClr val="black"/>
              </a:solidFill>
            </a:endParaRPr>
          </a:p>
        </p:txBody>
      </p:sp>
      <p:sp>
        <p:nvSpPr>
          <p:cNvPr id="4" name="Slide Number Placeholder 3"/>
          <p:cNvSpPr>
            <a:spLocks noGrp="1"/>
          </p:cNvSpPr>
          <p:nvPr>
            <p:ph type="sldNum" sz="quarter" idx="12"/>
          </p:nvPr>
        </p:nvSpPr>
        <p:spPr>
          <a:xfrm>
            <a:off x="0" y="651193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buFont typeface="Calibri" pitchFamily="34" charset="0"/>
              <a:buAutoNum type="arabicPeriod"/>
              <a:defRPr sz="900">
                <a:latin typeface="Gill Snas" charset="0"/>
              </a:defRPr>
            </a:lvl1pPr>
          </a:lstStyle>
          <a:p>
            <a:pPr defTabSz="342892" fontAlgn="base">
              <a:spcBef>
                <a:spcPct val="0"/>
              </a:spcBef>
              <a:spcAft>
                <a:spcPct val="0"/>
              </a:spcAft>
            </a:pPr>
            <a:fld id="{D8E898DA-2B60-4396-8DB4-07877CF6F836}" type="slidenum">
              <a:rPr lang="en-US" altLang="en-US" smtClean="0">
                <a:solidFill>
                  <a:prstClr val="black"/>
                </a:solidFill>
                <a:ea typeface="ＭＳ Ｐゴシック" pitchFamily="34" charset="-128"/>
              </a:rPr>
              <a:pPr defTabSz="342892" fontAlgn="base">
                <a:spcBef>
                  <a:spcPct val="0"/>
                </a:spcBef>
                <a:spcAft>
                  <a:spcPct val="0"/>
                </a:spcAft>
              </a:pPr>
              <a:t>‹#›</a:t>
            </a:fld>
            <a:endParaRPr lang="en-US" altLang="en-US" dirty="0">
              <a:solidFill>
                <a:prstClr val="black"/>
              </a:solidFill>
              <a:ea typeface="ＭＳ Ｐゴシック" pitchFamily="34" charset="-128"/>
            </a:endParaRPr>
          </a:p>
        </p:txBody>
      </p:sp>
    </p:spTree>
    <p:extLst>
      <p:ext uri="{BB962C8B-B14F-4D97-AF65-F5344CB8AC3E}">
        <p14:creationId xmlns:p14="http://schemas.microsoft.com/office/powerpoint/2010/main" val="21234876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77108" y="2130425"/>
            <a:ext cx="6981092" cy="1470025"/>
          </a:xfrm>
          <a:prstGeom prst="rect">
            <a:avLst/>
          </a:prstGeom>
        </p:spPr>
        <p:txBody>
          <a:bodyPr/>
          <a:lstStyle>
            <a:lvl1pPr algn="l">
              <a:defRPr lang="en-US" sz="2800" b="1" kern="1200" dirty="0">
                <a:solidFill>
                  <a:srgbClr val="A4B16F"/>
                </a:solidFill>
                <a:latin typeface="Gill Sans"/>
                <a:ea typeface="+mn-ea"/>
                <a:cs typeface="Gill Sans"/>
              </a:defRPr>
            </a:lvl1pPr>
          </a:lstStyle>
          <a:p>
            <a:r>
              <a:rPr lang="en-US" dirty="0"/>
              <a:t>Click to edit Master title style</a:t>
            </a:r>
          </a:p>
        </p:txBody>
      </p:sp>
      <p:sp>
        <p:nvSpPr>
          <p:cNvPr id="3" name="Subtitle 2"/>
          <p:cNvSpPr>
            <a:spLocks noGrp="1"/>
          </p:cNvSpPr>
          <p:nvPr>
            <p:ph type="subTitle" idx="1"/>
          </p:nvPr>
        </p:nvSpPr>
        <p:spPr>
          <a:xfrm>
            <a:off x="1477108" y="3886200"/>
            <a:ext cx="6295292" cy="1752600"/>
          </a:xfrm>
          <a:prstGeom prst="rect">
            <a:avLst/>
          </a:prstGeom>
        </p:spPr>
        <p:txBody>
          <a:bodyPr/>
          <a:lstStyle>
            <a:lvl1pPr marL="0" indent="0" algn="l">
              <a:buNone/>
              <a:defRPr lang="en-US" sz="2000" kern="1200" dirty="0" smtClean="0">
                <a:solidFill>
                  <a:srgbClr val="A4B16F"/>
                </a:solidFill>
                <a:latin typeface="Gill Sans"/>
                <a:ea typeface="+mn-ea"/>
                <a:cs typeface="Gill San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896816" y="6270499"/>
            <a:ext cx="2133600" cy="180000"/>
          </a:xfrm>
          <a:prstGeom prst="rect">
            <a:avLst/>
          </a:prstGeom>
        </p:spPr>
        <p:txBody>
          <a:bodyPr vert="horz" wrap="square" lIns="91440" tIns="45720" rIns="91440" bIns="45720" numCol="1" anchor="t" anchorCtr="0" compatLnSpc="1">
            <a:prstTxWarp prst="textNoShape">
              <a:avLst/>
            </a:prstTxWarp>
          </a:bodyPr>
          <a:lstStyle>
            <a:lvl1pPr>
              <a:defRPr sz="1000" smtClean="0">
                <a:latin typeface="Calibri" pitchFamily="34" charset="0"/>
              </a:defRPr>
            </a:lvl1pPr>
          </a:lstStyle>
          <a:p>
            <a:pPr defTabSz="457200" fontAlgn="base">
              <a:spcBef>
                <a:spcPct val="0"/>
              </a:spcBef>
              <a:spcAft>
                <a:spcPct val="0"/>
              </a:spcAft>
              <a:defRPr/>
            </a:pPr>
            <a:fld id="{3F713A5C-2932-4534-9E8D-1C012D084504}" type="datetime1">
              <a:rPr lang="en-US">
                <a:solidFill>
                  <a:prstClr val="black"/>
                </a:solidFill>
                <a:ea typeface="ＭＳ Ｐゴシック" pitchFamily="34" charset="-128"/>
              </a:rPr>
              <a:pPr defTabSz="457200" fontAlgn="base">
                <a:spcBef>
                  <a:spcPct val="0"/>
                </a:spcBef>
                <a:spcAft>
                  <a:spcPct val="0"/>
                </a:spcAft>
                <a:defRPr/>
              </a:pPr>
              <a:t>9/4/2019</a:t>
            </a:fld>
            <a:endParaRPr lang="en-US" dirty="0">
              <a:solidFill>
                <a:prstClr val="black"/>
              </a:solidFill>
              <a:ea typeface="ＭＳ Ｐゴシック" pitchFamily="34" charset="-128"/>
            </a:endParaRPr>
          </a:p>
        </p:txBody>
      </p:sp>
      <p:sp>
        <p:nvSpPr>
          <p:cNvPr id="5" name="Footer Placeholder 4"/>
          <p:cNvSpPr>
            <a:spLocks noGrp="1"/>
          </p:cNvSpPr>
          <p:nvPr>
            <p:ph type="ftr" sz="quarter" idx="11"/>
          </p:nvPr>
        </p:nvSpPr>
        <p:spPr>
          <a:xfrm>
            <a:off x="3563816" y="6270499"/>
            <a:ext cx="2895600" cy="180000"/>
          </a:xfrm>
          <a:prstGeom prst="rect">
            <a:avLst/>
          </a:prstGeom>
        </p:spPr>
        <p:txBody>
          <a:bodyPr/>
          <a:lstStyle>
            <a:lvl1pPr algn="ctr" fontAlgn="auto">
              <a:spcBef>
                <a:spcPts val="0"/>
              </a:spcBef>
              <a:spcAft>
                <a:spcPts val="0"/>
              </a:spcAft>
              <a:defRPr sz="1000">
                <a:latin typeface="+mn-lt"/>
                <a:ea typeface="+mn-ea"/>
                <a:cs typeface="+mn-cs"/>
              </a:defRPr>
            </a:lvl1pPr>
          </a:lstStyle>
          <a:p>
            <a:pPr defTabSz="457200">
              <a:defRPr/>
            </a:pPr>
            <a:endParaRPr lang="en-US" dirty="0">
              <a:solidFill>
                <a:prstClr val="black"/>
              </a:solidFill>
            </a:endParaRPr>
          </a:p>
        </p:txBody>
      </p:sp>
      <p:sp>
        <p:nvSpPr>
          <p:cNvPr id="12" name="Oval 11"/>
          <p:cNvSpPr/>
          <p:nvPr userDrawn="1"/>
        </p:nvSpPr>
        <p:spPr>
          <a:xfrm>
            <a:off x="86176" y="6551801"/>
            <a:ext cx="288000" cy="288000"/>
          </a:xfrm>
          <a:prstGeom prst="ellipse">
            <a:avLst/>
          </a:prstGeom>
        </p:spPr>
        <p:style>
          <a:lnRef idx="2">
            <a:schemeClr val="accent3"/>
          </a:lnRef>
          <a:fillRef idx="1">
            <a:schemeClr val="lt1"/>
          </a:fillRef>
          <a:effectRef idx="0">
            <a:schemeClr val="accent3"/>
          </a:effectRef>
          <a:fontRef idx="minor">
            <a:schemeClr val="dk1"/>
          </a:fontRef>
        </p:style>
        <p:txBody>
          <a:bodyPr rtlCol="0" anchor="ctr"/>
          <a:lstStyle/>
          <a:p>
            <a:pPr algn="ctr" defTabSz="457200" fontAlgn="base">
              <a:spcBef>
                <a:spcPct val="0"/>
              </a:spcBef>
              <a:spcAft>
                <a:spcPct val="0"/>
              </a:spcAft>
            </a:pPr>
            <a:endParaRPr lang="en-ZA" sz="2400" dirty="0">
              <a:solidFill>
                <a:prstClr val="black"/>
              </a:solidFill>
            </a:endParaRPr>
          </a:p>
        </p:txBody>
      </p:sp>
      <p:sp>
        <p:nvSpPr>
          <p:cNvPr id="13" name="Slide Number Placeholder 5"/>
          <p:cNvSpPr txBox="1">
            <a:spLocks/>
          </p:cNvSpPr>
          <p:nvPr userDrawn="1"/>
        </p:nvSpPr>
        <p:spPr>
          <a:xfrm>
            <a:off x="86176" y="6582282"/>
            <a:ext cx="294836" cy="180000"/>
          </a:xfrm>
          <a:prstGeom prst="rect">
            <a:avLst/>
          </a:prstGeom>
        </p:spPr>
        <p:txBody>
          <a:bodyPr vert="horz" wrap="square" lIns="0" tIns="45720" rIns="0" bIns="45720" numCol="1" anchor="t" anchorCtr="0" compatLnSpc="1">
            <a:prstTxWarp prst="textNoShape">
              <a:avLst/>
            </a:prstTxWarp>
          </a:bodyPr>
          <a:lstStyle>
            <a:defPPr>
              <a:defRPr lang="en-US"/>
            </a:defPPr>
            <a:lvl1pPr algn="ctr" defTabSz="457200" rtl="0" fontAlgn="base">
              <a:spcBef>
                <a:spcPct val="0"/>
              </a:spcBef>
              <a:spcAft>
                <a:spcPct val="0"/>
              </a:spcAft>
              <a:defRPr sz="1000" kern="1200" smtClean="0">
                <a:solidFill>
                  <a:schemeClr val="tx1"/>
                </a:solidFill>
                <a:latin typeface="Calibri" pitchFamily="34" charset="0"/>
                <a:ea typeface="ＭＳ Ｐゴシック" pitchFamily="34" charset="-128"/>
                <a:cs typeface="+mn-cs"/>
              </a:defRPr>
            </a:lvl1pPr>
            <a:lvl2pPr marL="457200" algn="l" defTabSz="457200" rtl="0" fontAlgn="base">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a:lstStyle>
          <a:p>
            <a:pPr>
              <a:defRPr/>
            </a:pPr>
            <a:fld id="{3918D1BD-C811-492F-9AF0-38BA1F8577B2}"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771784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a:prstGeom prst="rect">
            <a:avLst/>
          </a:prstGeo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6"/>
            <a:ext cx="5111750" cy="5853113"/>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a:prstGeom prst="rect">
            <a:avLst/>
          </a:prstGeo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Click to edit Master text styles</a:t>
            </a:r>
          </a:p>
        </p:txBody>
      </p:sp>
      <p:sp>
        <p:nvSpPr>
          <p:cNvPr id="5" name="Date Placeholder 4"/>
          <p:cNvSpPr>
            <a:spLocks noGrp="1"/>
          </p:cNvSpPr>
          <p:nvPr>
            <p:ph type="dt" sz="half" idx="10"/>
          </p:nvPr>
        </p:nvSpPr>
        <p:spPr>
          <a:xfrm>
            <a:off x="457200" y="6356356"/>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350">
                <a:latin typeface="Calibri" pitchFamily="34" charset="0"/>
              </a:defRPr>
            </a:lvl1pPr>
          </a:lstStyle>
          <a:p>
            <a:pPr defTabSz="342892" fontAlgn="base">
              <a:spcBef>
                <a:spcPct val="0"/>
              </a:spcBef>
              <a:spcAft>
                <a:spcPct val="0"/>
              </a:spcAft>
              <a:defRPr/>
            </a:pPr>
            <a:fld id="{284D868F-7B91-405E-A276-CB74920CF174}" type="datetime1">
              <a:rPr lang="en-US" smtClean="0">
                <a:solidFill>
                  <a:prstClr val="black"/>
                </a:solidFill>
                <a:ea typeface="ＭＳ Ｐゴシック" pitchFamily="34" charset="-128"/>
              </a:rPr>
              <a:pPr defTabSz="342892" fontAlgn="base">
                <a:spcBef>
                  <a:spcPct val="0"/>
                </a:spcBef>
                <a:spcAft>
                  <a:spcPct val="0"/>
                </a:spcAft>
                <a:defRPr/>
              </a:pPr>
              <a:t>9/4/2019</a:t>
            </a:fld>
            <a:endParaRPr lang="en-US" dirty="0">
              <a:solidFill>
                <a:prstClr val="black"/>
              </a:solidFill>
              <a:ea typeface="ＭＳ Ｐゴシック" pitchFamily="34" charset="-128"/>
            </a:endParaRPr>
          </a:p>
        </p:txBody>
      </p:sp>
      <p:sp>
        <p:nvSpPr>
          <p:cNvPr id="6" name="Footer Placeholder 5"/>
          <p:cNvSpPr>
            <a:spLocks noGrp="1"/>
          </p:cNvSpPr>
          <p:nvPr>
            <p:ph type="ftr" sz="quarter" idx="11"/>
          </p:nvPr>
        </p:nvSpPr>
        <p:spPr>
          <a:xfrm>
            <a:off x="3124200" y="6356356"/>
            <a:ext cx="2895600" cy="365125"/>
          </a:xfrm>
          <a:prstGeom prst="rect">
            <a:avLst/>
          </a:prstGeom>
        </p:spPr>
        <p:txBody>
          <a:bodyPr/>
          <a:lstStyle>
            <a:lvl1pPr eaLnBrk="1" fontAlgn="auto" hangingPunct="1">
              <a:spcBef>
                <a:spcPts val="0"/>
              </a:spcBef>
              <a:spcAft>
                <a:spcPts val="0"/>
              </a:spcAft>
              <a:defRPr sz="1350">
                <a:latin typeface="+mn-lt"/>
                <a:ea typeface="+mn-ea"/>
                <a:cs typeface="+mn-cs"/>
              </a:defRPr>
            </a:lvl1pPr>
          </a:lstStyle>
          <a:p>
            <a:pPr defTabSz="342892">
              <a:defRPr/>
            </a:pPr>
            <a:endParaRPr lang="en-US" dirty="0">
              <a:solidFill>
                <a:prstClr val="black"/>
              </a:solidFill>
            </a:endParaRPr>
          </a:p>
        </p:txBody>
      </p:sp>
      <p:sp>
        <p:nvSpPr>
          <p:cNvPr id="7" name="Slide Number Placeholder 6"/>
          <p:cNvSpPr>
            <a:spLocks noGrp="1"/>
          </p:cNvSpPr>
          <p:nvPr>
            <p:ph type="sldNum" sz="quarter" idx="12"/>
          </p:nvPr>
        </p:nvSpPr>
        <p:spPr>
          <a:xfrm>
            <a:off x="0" y="649288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900" smtClean="0">
                <a:latin typeface="Gill Snas" charset="0"/>
              </a:defRPr>
            </a:lvl1pPr>
          </a:lstStyle>
          <a:p>
            <a:pPr defTabSz="342892" fontAlgn="base">
              <a:spcBef>
                <a:spcPct val="0"/>
              </a:spcBef>
              <a:spcAft>
                <a:spcPct val="0"/>
              </a:spcAft>
              <a:defRPr/>
            </a:pPr>
            <a:fld id="{9902E340-6B42-4F3F-AED2-68C4F37921DF}" type="slidenum">
              <a:rPr lang="en-US" altLang="en-US">
                <a:solidFill>
                  <a:prstClr val="black"/>
                </a:solidFill>
                <a:ea typeface="ＭＳ Ｐゴシック" pitchFamily="34" charset="-128"/>
              </a:rPr>
              <a:pPr defTabSz="342892" fontAlgn="base">
                <a:spcBef>
                  <a:spcPct val="0"/>
                </a:spcBef>
                <a:spcAft>
                  <a:spcPct val="0"/>
                </a:spcAft>
                <a:defRPr/>
              </a:pPr>
              <a:t>‹#›</a:t>
            </a:fld>
            <a:endParaRPr lang="en-US" altLang="en-US" dirty="0">
              <a:solidFill>
                <a:prstClr val="black"/>
              </a:solidFill>
              <a:ea typeface="ＭＳ Ｐゴシック" pitchFamily="34" charset="-128"/>
            </a:endParaRPr>
          </a:p>
        </p:txBody>
      </p:sp>
    </p:spTree>
    <p:extLst>
      <p:ext uri="{BB962C8B-B14F-4D97-AF65-F5344CB8AC3E}">
        <p14:creationId xmlns:p14="http://schemas.microsoft.com/office/powerpoint/2010/main" val="30424484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Click to edit Master text styles</a:t>
            </a:r>
          </a:p>
        </p:txBody>
      </p:sp>
      <p:sp>
        <p:nvSpPr>
          <p:cNvPr id="5" name="Date Placeholder 4"/>
          <p:cNvSpPr>
            <a:spLocks noGrp="1"/>
          </p:cNvSpPr>
          <p:nvPr>
            <p:ph type="dt" sz="half" idx="10"/>
          </p:nvPr>
        </p:nvSpPr>
        <p:spPr>
          <a:xfrm>
            <a:off x="457200" y="6356356"/>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350">
                <a:latin typeface="Calibri" pitchFamily="34" charset="0"/>
              </a:defRPr>
            </a:lvl1pPr>
          </a:lstStyle>
          <a:p>
            <a:pPr defTabSz="342892" fontAlgn="base">
              <a:spcBef>
                <a:spcPct val="0"/>
              </a:spcBef>
              <a:spcAft>
                <a:spcPct val="0"/>
              </a:spcAft>
              <a:defRPr/>
            </a:pPr>
            <a:fld id="{1B8B46E1-5716-418B-9597-351358B82845}" type="datetime1">
              <a:rPr lang="en-US" smtClean="0">
                <a:solidFill>
                  <a:prstClr val="black"/>
                </a:solidFill>
                <a:ea typeface="ＭＳ Ｐゴシック" pitchFamily="34" charset="-128"/>
              </a:rPr>
              <a:pPr defTabSz="342892" fontAlgn="base">
                <a:spcBef>
                  <a:spcPct val="0"/>
                </a:spcBef>
                <a:spcAft>
                  <a:spcPct val="0"/>
                </a:spcAft>
                <a:defRPr/>
              </a:pPr>
              <a:t>9/4/2019</a:t>
            </a:fld>
            <a:endParaRPr lang="en-US" dirty="0">
              <a:solidFill>
                <a:prstClr val="black"/>
              </a:solidFill>
              <a:ea typeface="ＭＳ Ｐゴシック" pitchFamily="34" charset="-128"/>
            </a:endParaRPr>
          </a:p>
        </p:txBody>
      </p:sp>
      <p:sp>
        <p:nvSpPr>
          <p:cNvPr id="6" name="Footer Placeholder 5"/>
          <p:cNvSpPr>
            <a:spLocks noGrp="1"/>
          </p:cNvSpPr>
          <p:nvPr>
            <p:ph type="ftr" sz="quarter" idx="11"/>
          </p:nvPr>
        </p:nvSpPr>
        <p:spPr>
          <a:xfrm>
            <a:off x="3124200" y="6356356"/>
            <a:ext cx="2895600" cy="365125"/>
          </a:xfrm>
          <a:prstGeom prst="rect">
            <a:avLst/>
          </a:prstGeom>
        </p:spPr>
        <p:txBody>
          <a:bodyPr/>
          <a:lstStyle>
            <a:lvl1pPr eaLnBrk="1" fontAlgn="auto" hangingPunct="1">
              <a:spcBef>
                <a:spcPts val="0"/>
              </a:spcBef>
              <a:spcAft>
                <a:spcPts val="0"/>
              </a:spcAft>
              <a:defRPr sz="1350">
                <a:latin typeface="+mn-lt"/>
                <a:ea typeface="+mn-ea"/>
                <a:cs typeface="+mn-cs"/>
              </a:defRPr>
            </a:lvl1pPr>
          </a:lstStyle>
          <a:p>
            <a:pPr defTabSz="342892">
              <a:defRPr/>
            </a:pPr>
            <a:endParaRPr lang="en-US" dirty="0">
              <a:solidFill>
                <a:prstClr val="black"/>
              </a:solidFill>
            </a:endParaRPr>
          </a:p>
        </p:txBody>
      </p:sp>
      <p:sp>
        <p:nvSpPr>
          <p:cNvPr id="7" name="Slide Number Placeholder 6"/>
          <p:cNvSpPr>
            <a:spLocks noGrp="1"/>
          </p:cNvSpPr>
          <p:nvPr>
            <p:ph type="sldNum" sz="quarter" idx="12"/>
          </p:nvPr>
        </p:nvSpPr>
        <p:spPr>
          <a:xfrm>
            <a:off x="0" y="656908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buFont typeface="Calibri" pitchFamily="34" charset="0"/>
              <a:buAutoNum type="arabicPeriod"/>
              <a:defRPr sz="900">
                <a:latin typeface="Gill Snas" charset="0"/>
              </a:defRPr>
            </a:lvl1pPr>
          </a:lstStyle>
          <a:p>
            <a:pPr defTabSz="342892" fontAlgn="base">
              <a:spcBef>
                <a:spcPct val="0"/>
              </a:spcBef>
              <a:spcAft>
                <a:spcPct val="0"/>
              </a:spcAft>
            </a:pPr>
            <a:fld id="{F5E29352-B9AC-42BD-A146-B2D70AACB80F}" type="slidenum">
              <a:rPr lang="en-US" altLang="en-US" smtClean="0">
                <a:solidFill>
                  <a:prstClr val="black"/>
                </a:solidFill>
                <a:ea typeface="ＭＳ Ｐゴシック" pitchFamily="34" charset="-128"/>
              </a:rPr>
              <a:pPr defTabSz="342892" fontAlgn="base">
                <a:spcBef>
                  <a:spcPct val="0"/>
                </a:spcBef>
                <a:spcAft>
                  <a:spcPct val="0"/>
                </a:spcAft>
              </a:pPr>
              <a:t>‹#›</a:t>
            </a:fld>
            <a:endParaRPr lang="en-US" altLang="en-US" dirty="0">
              <a:solidFill>
                <a:prstClr val="black"/>
              </a:solidFill>
              <a:ea typeface="ＭＳ Ｐゴシック" pitchFamily="34" charset="-128"/>
            </a:endParaRPr>
          </a:p>
        </p:txBody>
      </p:sp>
    </p:spTree>
    <p:extLst>
      <p:ext uri="{BB962C8B-B14F-4D97-AF65-F5344CB8AC3E}">
        <p14:creationId xmlns:p14="http://schemas.microsoft.com/office/powerpoint/2010/main" val="39719826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6"/>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6"/>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350">
                <a:latin typeface="Calibri" pitchFamily="34" charset="0"/>
              </a:defRPr>
            </a:lvl1pPr>
          </a:lstStyle>
          <a:p>
            <a:pPr defTabSz="342892" fontAlgn="base">
              <a:spcBef>
                <a:spcPct val="0"/>
              </a:spcBef>
              <a:spcAft>
                <a:spcPct val="0"/>
              </a:spcAft>
              <a:defRPr/>
            </a:pPr>
            <a:fld id="{323CC708-85E7-4A46-A620-C2CE50739D59}" type="datetime1">
              <a:rPr lang="en-US" smtClean="0">
                <a:solidFill>
                  <a:prstClr val="black"/>
                </a:solidFill>
                <a:ea typeface="ＭＳ Ｐゴシック" pitchFamily="34" charset="-128"/>
              </a:rPr>
              <a:pPr defTabSz="342892" fontAlgn="base">
                <a:spcBef>
                  <a:spcPct val="0"/>
                </a:spcBef>
                <a:spcAft>
                  <a:spcPct val="0"/>
                </a:spcAft>
                <a:defRPr/>
              </a:pPr>
              <a:t>9/4/2019</a:t>
            </a:fld>
            <a:endParaRPr lang="en-US" dirty="0">
              <a:solidFill>
                <a:prstClr val="black"/>
              </a:solidFill>
              <a:ea typeface="ＭＳ Ｐゴシック" pitchFamily="34" charset="-128"/>
            </a:endParaRPr>
          </a:p>
        </p:txBody>
      </p:sp>
      <p:sp>
        <p:nvSpPr>
          <p:cNvPr id="5" name="Footer Placeholder 4"/>
          <p:cNvSpPr>
            <a:spLocks noGrp="1"/>
          </p:cNvSpPr>
          <p:nvPr>
            <p:ph type="ftr" sz="quarter" idx="11"/>
          </p:nvPr>
        </p:nvSpPr>
        <p:spPr>
          <a:xfrm>
            <a:off x="3124200" y="6356356"/>
            <a:ext cx="2895600" cy="365125"/>
          </a:xfrm>
          <a:prstGeom prst="rect">
            <a:avLst/>
          </a:prstGeom>
        </p:spPr>
        <p:txBody>
          <a:bodyPr/>
          <a:lstStyle>
            <a:lvl1pPr eaLnBrk="1" fontAlgn="auto" hangingPunct="1">
              <a:spcBef>
                <a:spcPts val="0"/>
              </a:spcBef>
              <a:spcAft>
                <a:spcPts val="0"/>
              </a:spcAft>
              <a:defRPr sz="1350">
                <a:latin typeface="+mn-lt"/>
                <a:ea typeface="+mn-ea"/>
                <a:cs typeface="+mn-cs"/>
              </a:defRPr>
            </a:lvl1pPr>
          </a:lstStyle>
          <a:p>
            <a:pPr defTabSz="342892">
              <a:defRPr/>
            </a:pPr>
            <a:endParaRPr lang="en-US" dirty="0">
              <a:solidFill>
                <a:prstClr val="black"/>
              </a:solidFill>
            </a:endParaRPr>
          </a:p>
        </p:txBody>
      </p:sp>
      <p:sp>
        <p:nvSpPr>
          <p:cNvPr id="6" name="Slide Number Placeholder 5"/>
          <p:cNvSpPr>
            <a:spLocks noGrp="1"/>
          </p:cNvSpPr>
          <p:nvPr>
            <p:ph type="sldNum" sz="quarter" idx="12"/>
          </p:nvPr>
        </p:nvSpPr>
        <p:spPr>
          <a:xfrm>
            <a:off x="101600" y="6534156"/>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buFont typeface="Calibri" pitchFamily="34" charset="0"/>
              <a:buAutoNum type="arabicPeriod"/>
              <a:defRPr sz="900">
                <a:latin typeface="Gill Snas" charset="0"/>
              </a:defRPr>
            </a:lvl1pPr>
          </a:lstStyle>
          <a:p>
            <a:pPr defTabSz="342892" fontAlgn="base">
              <a:spcBef>
                <a:spcPct val="0"/>
              </a:spcBef>
              <a:spcAft>
                <a:spcPct val="0"/>
              </a:spcAft>
            </a:pPr>
            <a:fld id="{4276DCAD-873A-4EBA-8CF0-2DAA88FB7350}" type="slidenum">
              <a:rPr lang="en-US" altLang="en-US" smtClean="0">
                <a:solidFill>
                  <a:prstClr val="black"/>
                </a:solidFill>
                <a:ea typeface="ＭＳ Ｐゴシック" pitchFamily="34" charset="-128"/>
              </a:rPr>
              <a:pPr defTabSz="342892" fontAlgn="base">
                <a:spcBef>
                  <a:spcPct val="0"/>
                </a:spcBef>
                <a:spcAft>
                  <a:spcPct val="0"/>
                </a:spcAft>
              </a:pPr>
              <a:t>‹#›</a:t>
            </a:fld>
            <a:endParaRPr lang="en-US" altLang="en-US" dirty="0">
              <a:solidFill>
                <a:prstClr val="black"/>
              </a:solidFill>
              <a:ea typeface="ＭＳ Ｐゴシック" pitchFamily="34" charset="-128"/>
            </a:endParaRPr>
          </a:p>
        </p:txBody>
      </p:sp>
    </p:spTree>
    <p:extLst>
      <p:ext uri="{BB962C8B-B14F-4D97-AF65-F5344CB8AC3E}">
        <p14:creationId xmlns:p14="http://schemas.microsoft.com/office/powerpoint/2010/main" val="32728902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4"/>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6"/>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350">
                <a:latin typeface="Calibri" pitchFamily="34" charset="0"/>
              </a:defRPr>
            </a:lvl1pPr>
          </a:lstStyle>
          <a:p>
            <a:pPr defTabSz="342892" fontAlgn="base">
              <a:spcBef>
                <a:spcPct val="0"/>
              </a:spcBef>
              <a:spcAft>
                <a:spcPct val="0"/>
              </a:spcAft>
              <a:defRPr/>
            </a:pPr>
            <a:fld id="{601EBC70-AE84-41EE-8FFF-1F8D27206D9B}" type="datetime1">
              <a:rPr lang="en-US" smtClean="0">
                <a:solidFill>
                  <a:prstClr val="black"/>
                </a:solidFill>
                <a:ea typeface="ＭＳ Ｐゴシック" pitchFamily="34" charset="-128"/>
              </a:rPr>
              <a:pPr defTabSz="342892" fontAlgn="base">
                <a:spcBef>
                  <a:spcPct val="0"/>
                </a:spcBef>
                <a:spcAft>
                  <a:spcPct val="0"/>
                </a:spcAft>
                <a:defRPr/>
              </a:pPr>
              <a:t>9/4/2019</a:t>
            </a:fld>
            <a:endParaRPr lang="en-US" dirty="0">
              <a:solidFill>
                <a:prstClr val="black"/>
              </a:solidFill>
              <a:ea typeface="ＭＳ Ｐゴシック" pitchFamily="34" charset="-128"/>
            </a:endParaRPr>
          </a:p>
        </p:txBody>
      </p:sp>
      <p:sp>
        <p:nvSpPr>
          <p:cNvPr id="5" name="Footer Placeholder 4"/>
          <p:cNvSpPr>
            <a:spLocks noGrp="1"/>
          </p:cNvSpPr>
          <p:nvPr>
            <p:ph type="ftr" sz="quarter" idx="11"/>
          </p:nvPr>
        </p:nvSpPr>
        <p:spPr>
          <a:xfrm>
            <a:off x="3124200" y="6356356"/>
            <a:ext cx="2895600" cy="365125"/>
          </a:xfrm>
          <a:prstGeom prst="rect">
            <a:avLst/>
          </a:prstGeom>
        </p:spPr>
        <p:txBody>
          <a:bodyPr/>
          <a:lstStyle>
            <a:lvl1pPr eaLnBrk="1" fontAlgn="auto" hangingPunct="1">
              <a:spcBef>
                <a:spcPts val="0"/>
              </a:spcBef>
              <a:spcAft>
                <a:spcPts val="0"/>
              </a:spcAft>
              <a:defRPr sz="1350">
                <a:latin typeface="+mn-lt"/>
                <a:ea typeface="+mn-ea"/>
                <a:cs typeface="+mn-cs"/>
              </a:defRPr>
            </a:lvl1pPr>
          </a:lstStyle>
          <a:p>
            <a:pPr defTabSz="342892">
              <a:defRPr/>
            </a:pPr>
            <a:endParaRPr lang="en-US" dirty="0">
              <a:solidFill>
                <a:prstClr val="black"/>
              </a:solidFill>
            </a:endParaRPr>
          </a:p>
        </p:txBody>
      </p:sp>
      <p:sp>
        <p:nvSpPr>
          <p:cNvPr id="6" name="Slide Number Placeholder 5"/>
          <p:cNvSpPr>
            <a:spLocks noGrp="1"/>
          </p:cNvSpPr>
          <p:nvPr>
            <p:ph type="sldNum" sz="quarter" idx="12"/>
          </p:nvPr>
        </p:nvSpPr>
        <p:spPr>
          <a:xfrm>
            <a:off x="88900" y="6538919"/>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buFont typeface="Calibri" pitchFamily="34" charset="0"/>
              <a:buAutoNum type="arabicPeriod"/>
              <a:defRPr sz="900">
                <a:latin typeface="Gill Snas" charset="0"/>
              </a:defRPr>
            </a:lvl1pPr>
          </a:lstStyle>
          <a:p>
            <a:pPr defTabSz="342892" fontAlgn="base">
              <a:spcBef>
                <a:spcPct val="0"/>
              </a:spcBef>
              <a:spcAft>
                <a:spcPct val="0"/>
              </a:spcAft>
            </a:pPr>
            <a:fld id="{ED38CB0F-D2AE-429B-9AF1-D8CD8BE4AC2C}" type="slidenum">
              <a:rPr lang="en-US" altLang="en-US" smtClean="0">
                <a:solidFill>
                  <a:prstClr val="black"/>
                </a:solidFill>
                <a:ea typeface="ＭＳ Ｐゴシック" pitchFamily="34" charset="-128"/>
              </a:rPr>
              <a:pPr defTabSz="342892" fontAlgn="base">
                <a:spcBef>
                  <a:spcPct val="0"/>
                </a:spcBef>
                <a:spcAft>
                  <a:spcPct val="0"/>
                </a:spcAft>
              </a:pPr>
              <a:t>‹#›</a:t>
            </a:fld>
            <a:endParaRPr lang="en-US" altLang="en-US" dirty="0">
              <a:solidFill>
                <a:prstClr val="black"/>
              </a:solidFill>
              <a:ea typeface="ＭＳ Ｐゴシック" pitchFamily="34" charset="-128"/>
            </a:endParaRPr>
          </a:p>
        </p:txBody>
      </p:sp>
    </p:spTree>
    <p:extLst>
      <p:ext uri="{BB962C8B-B14F-4D97-AF65-F5344CB8AC3E}">
        <p14:creationId xmlns:p14="http://schemas.microsoft.com/office/powerpoint/2010/main" val="26062654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pitchFamily="34" charset="0"/>
              </a:defRPr>
            </a:lvl1pPr>
          </a:lstStyle>
          <a:p>
            <a:fld id="{7A975F3B-1523-41FE-9CEA-042748CE6ACD}" type="datetimeFigureOut">
              <a:rPr lang="en-ZA" smtClean="0">
                <a:solidFill>
                  <a:prstClr val="black"/>
                </a:solidFill>
              </a:rPr>
              <a:pPr/>
              <a:t>2019-09-04</a:t>
            </a:fld>
            <a:endParaRPr lang="en-ZA" dirty="0">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endParaRPr lang="en-ZA" dirty="0">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pitchFamily="34" charset="0"/>
              </a:defRPr>
            </a:lvl1pPr>
          </a:lstStyle>
          <a:p>
            <a:fld id="{DE1B64FC-0FB0-4D0E-B757-407C0BC0C04A}" type="slidenum">
              <a:rPr lang="en-ZA" smtClean="0">
                <a:solidFill>
                  <a:prstClr val="black"/>
                </a:solidFill>
              </a:rPr>
              <a:pPr/>
              <a:t>‹#›</a:t>
            </a:fld>
            <a:endParaRPr lang="en-ZA" dirty="0">
              <a:solidFill>
                <a:prstClr val="black"/>
              </a:solidFill>
            </a:endParaRPr>
          </a:p>
        </p:txBody>
      </p:sp>
    </p:spTree>
    <p:extLst>
      <p:ext uri="{BB962C8B-B14F-4D97-AF65-F5344CB8AC3E}">
        <p14:creationId xmlns:p14="http://schemas.microsoft.com/office/powerpoint/2010/main" val="12408818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pitchFamily="34" charset="0"/>
              </a:defRPr>
            </a:lvl1pPr>
          </a:lstStyle>
          <a:p>
            <a:fld id="{7A975F3B-1523-41FE-9CEA-042748CE6ACD}" type="datetimeFigureOut">
              <a:rPr lang="en-ZA" smtClean="0">
                <a:solidFill>
                  <a:prstClr val="black"/>
                </a:solidFill>
              </a:rPr>
              <a:pPr/>
              <a:t>2019-09-04</a:t>
            </a:fld>
            <a:endParaRPr lang="en-ZA" dirty="0">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endParaRPr lang="en-ZA" dirty="0">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pitchFamily="34" charset="0"/>
              </a:defRPr>
            </a:lvl1pPr>
          </a:lstStyle>
          <a:p>
            <a:fld id="{DE1B64FC-0FB0-4D0E-B757-407C0BC0C04A}" type="slidenum">
              <a:rPr lang="en-ZA" smtClean="0">
                <a:solidFill>
                  <a:prstClr val="black"/>
                </a:solidFill>
              </a:rPr>
              <a:pPr/>
              <a:t>‹#›</a:t>
            </a:fld>
            <a:endParaRPr lang="en-ZA" dirty="0">
              <a:solidFill>
                <a:prstClr val="black"/>
              </a:solidFill>
            </a:endParaRPr>
          </a:p>
        </p:txBody>
      </p:sp>
    </p:spTree>
    <p:extLst>
      <p:ext uri="{BB962C8B-B14F-4D97-AF65-F5344CB8AC3E}">
        <p14:creationId xmlns:p14="http://schemas.microsoft.com/office/powerpoint/2010/main" val="987384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pitchFamily="34" charset="0"/>
              </a:defRPr>
            </a:lvl1pPr>
          </a:lstStyle>
          <a:p>
            <a:fld id="{7A975F3B-1523-41FE-9CEA-042748CE6ACD}" type="datetimeFigureOut">
              <a:rPr lang="en-ZA" smtClean="0">
                <a:solidFill>
                  <a:prstClr val="black"/>
                </a:solidFill>
              </a:rPr>
              <a:pPr/>
              <a:t>2019-09-04</a:t>
            </a:fld>
            <a:endParaRPr lang="en-ZA" dirty="0">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endParaRPr lang="en-ZA" dirty="0">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pitchFamily="34" charset="0"/>
              </a:defRPr>
            </a:lvl1pPr>
          </a:lstStyle>
          <a:p>
            <a:fld id="{DE1B64FC-0FB0-4D0E-B757-407C0BC0C04A}" type="slidenum">
              <a:rPr lang="en-ZA" smtClean="0">
                <a:solidFill>
                  <a:prstClr val="black"/>
                </a:solidFill>
              </a:rPr>
              <a:pPr/>
              <a:t>‹#›</a:t>
            </a:fld>
            <a:endParaRPr lang="en-ZA" dirty="0">
              <a:solidFill>
                <a:prstClr val="black"/>
              </a:solidFill>
            </a:endParaRPr>
          </a:p>
        </p:txBody>
      </p:sp>
    </p:spTree>
    <p:extLst>
      <p:ext uri="{BB962C8B-B14F-4D97-AF65-F5344CB8AC3E}">
        <p14:creationId xmlns:p14="http://schemas.microsoft.com/office/powerpoint/2010/main" val="37716161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pitchFamily="34" charset="0"/>
              </a:defRPr>
            </a:lvl1pPr>
          </a:lstStyle>
          <a:p>
            <a:fld id="{7A975F3B-1523-41FE-9CEA-042748CE6ACD}" type="datetimeFigureOut">
              <a:rPr lang="en-ZA" smtClean="0">
                <a:solidFill>
                  <a:prstClr val="black"/>
                </a:solidFill>
              </a:rPr>
              <a:pPr/>
              <a:t>2019-09-04</a:t>
            </a:fld>
            <a:endParaRPr lang="en-ZA" dirty="0">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endParaRPr lang="en-ZA" dirty="0">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pitchFamily="34" charset="0"/>
              </a:defRPr>
            </a:lvl1pPr>
          </a:lstStyle>
          <a:p>
            <a:fld id="{DE1B64FC-0FB0-4D0E-B757-407C0BC0C04A}" type="slidenum">
              <a:rPr lang="en-ZA" smtClean="0">
                <a:solidFill>
                  <a:prstClr val="black"/>
                </a:solidFill>
              </a:rPr>
              <a:pPr/>
              <a:t>‹#›</a:t>
            </a:fld>
            <a:endParaRPr lang="en-ZA" dirty="0">
              <a:solidFill>
                <a:prstClr val="black"/>
              </a:solidFill>
            </a:endParaRPr>
          </a:p>
        </p:txBody>
      </p:sp>
    </p:spTree>
    <p:extLst>
      <p:ext uri="{BB962C8B-B14F-4D97-AF65-F5344CB8AC3E}">
        <p14:creationId xmlns:p14="http://schemas.microsoft.com/office/powerpoint/2010/main" val="19893882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pitchFamily="34" charset="0"/>
              </a:defRPr>
            </a:lvl1pPr>
          </a:lstStyle>
          <a:p>
            <a:fld id="{7A975F3B-1523-41FE-9CEA-042748CE6ACD}" type="datetimeFigureOut">
              <a:rPr lang="en-ZA" smtClean="0">
                <a:solidFill>
                  <a:prstClr val="black"/>
                </a:solidFill>
              </a:rPr>
              <a:pPr/>
              <a:t>2019-09-04</a:t>
            </a:fld>
            <a:endParaRPr lang="en-ZA" dirty="0">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endParaRPr lang="en-ZA" dirty="0">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pitchFamily="34" charset="0"/>
              </a:defRPr>
            </a:lvl1pPr>
          </a:lstStyle>
          <a:p>
            <a:fld id="{DE1B64FC-0FB0-4D0E-B757-407C0BC0C04A}" type="slidenum">
              <a:rPr lang="en-ZA" smtClean="0">
                <a:solidFill>
                  <a:prstClr val="black"/>
                </a:solidFill>
              </a:rPr>
              <a:pPr/>
              <a:t>‹#›</a:t>
            </a:fld>
            <a:endParaRPr lang="en-ZA" dirty="0">
              <a:solidFill>
                <a:prstClr val="black"/>
              </a:solidFill>
            </a:endParaRPr>
          </a:p>
        </p:txBody>
      </p:sp>
    </p:spTree>
    <p:extLst>
      <p:ext uri="{BB962C8B-B14F-4D97-AF65-F5344CB8AC3E}">
        <p14:creationId xmlns:p14="http://schemas.microsoft.com/office/powerpoint/2010/main" val="34741441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pitchFamily="34" charset="0"/>
              </a:defRPr>
            </a:lvl1pPr>
          </a:lstStyle>
          <a:p>
            <a:fld id="{7A975F3B-1523-41FE-9CEA-042748CE6ACD}" type="datetimeFigureOut">
              <a:rPr lang="en-ZA" smtClean="0">
                <a:solidFill>
                  <a:prstClr val="black"/>
                </a:solidFill>
              </a:rPr>
              <a:pPr/>
              <a:t>2019-09-04</a:t>
            </a:fld>
            <a:endParaRPr lang="en-ZA" dirty="0">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endParaRPr lang="en-ZA" dirty="0">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pitchFamily="34" charset="0"/>
              </a:defRPr>
            </a:lvl1pPr>
          </a:lstStyle>
          <a:p>
            <a:fld id="{DE1B64FC-0FB0-4D0E-B757-407C0BC0C04A}" type="slidenum">
              <a:rPr lang="en-ZA" smtClean="0">
                <a:solidFill>
                  <a:prstClr val="black"/>
                </a:solidFill>
              </a:rPr>
              <a:pPr/>
              <a:t>‹#›</a:t>
            </a:fld>
            <a:endParaRPr lang="en-ZA" dirty="0">
              <a:solidFill>
                <a:prstClr val="black"/>
              </a:solidFill>
            </a:endParaRPr>
          </a:p>
        </p:txBody>
      </p:sp>
    </p:spTree>
    <p:extLst>
      <p:ext uri="{BB962C8B-B14F-4D97-AF65-F5344CB8AC3E}">
        <p14:creationId xmlns:p14="http://schemas.microsoft.com/office/powerpoint/2010/main" val="11534772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79231" y="90006"/>
            <a:ext cx="7807569" cy="745263"/>
          </a:xfrm>
          <a:prstGeom prst="rect">
            <a:avLst/>
          </a:prstGeom>
        </p:spPr>
        <p:txBody>
          <a:bodyPr anchor="ctr" anchorCtr="0"/>
          <a:lstStyle>
            <a:lvl1pPr algn="l">
              <a:defRPr lang="en-US" sz="2400" b="1" kern="1200" cap="all" baseline="0" dirty="0" smtClean="0">
                <a:solidFill>
                  <a:srgbClr val="000000"/>
                </a:solidFill>
                <a:latin typeface="Gill Sans"/>
                <a:ea typeface="+mn-ea"/>
                <a:cs typeface="Gill Sans"/>
              </a:defRPr>
            </a:lvl1pPr>
          </a:lstStyle>
          <a:p>
            <a:r>
              <a:rPr lang="en-US" dirty="0"/>
              <a:t>Click to edit Master title style</a:t>
            </a:r>
          </a:p>
        </p:txBody>
      </p:sp>
      <p:sp>
        <p:nvSpPr>
          <p:cNvPr id="3" name="Content Placeholder 2"/>
          <p:cNvSpPr>
            <a:spLocks noGrp="1"/>
          </p:cNvSpPr>
          <p:nvPr>
            <p:ph idx="1"/>
          </p:nvPr>
        </p:nvSpPr>
        <p:spPr>
          <a:xfrm>
            <a:off x="896816" y="835269"/>
            <a:ext cx="7789984" cy="5387608"/>
          </a:xfrm>
          <a:prstGeom prst="rect">
            <a:avLst/>
          </a:prstGeom>
        </p:spPr>
        <p:txBody>
          <a:bodyPr/>
          <a:lstStyle>
            <a:lvl1pPr marL="0" indent="0">
              <a:lnSpc>
                <a:spcPct val="150000"/>
              </a:lnSpc>
              <a:spcAft>
                <a:spcPts val="0"/>
              </a:spcAft>
              <a:buFont typeface="Arial" panose="020B0604020202020204" pitchFamily="34" charset="0"/>
              <a:buNone/>
              <a:defRPr lang="en-US" sz="2400" b="1" kern="1200" cap="all" baseline="0" dirty="0" smtClean="0">
                <a:solidFill>
                  <a:srgbClr val="A4B16F"/>
                </a:solidFill>
                <a:latin typeface="Gill Sans"/>
                <a:ea typeface="+mn-ea"/>
                <a:cs typeface="Gill Sans"/>
              </a:defRPr>
            </a:lvl1pPr>
            <a:lvl2pPr marL="0" indent="0">
              <a:buNone/>
              <a:defRPr lang="en-US" sz="2000" kern="1200" dirty="0" smtClean="0">
                <a:solidFill>
                  <a:srgbClr val="A4B16F"/>
                </a:solidFill>
                <a:latin typeface="Gill Sans"/>
                <a:ea typeface="+mn-ea"/>
                <a:cs typeface="Gill Sans"/>
              </a:defRPr>
            </a:lvl2pPr>
            <a:lvl3pPr marL="0" indent="0">
              <a:lnSpc>
                <a:spcPct val="200000"/>
              </a:lnSpc>
              <a:buNone/>
              <a:defRPr lang="en-US" sz="1800" kern="1200" dirty="0" smtClean="0">
                <a:solidFill>
                  <a:schemeClr val="tx1"/>
                </a:solidFill>
                <a:latin typeface="Arial" pitchFamily="34" charset="0"/>
                <a:ea typeface="ＭＳ Ｐゴシック" pitchFamily="34" charset="-128"/>
                <a:cs typeface="+mn-cs"/>
              </a:defRPr>
            </a:lvl3pPr>
            <a:lvl4pPr marL="623888" indent="-536575">
              <a:buFont typeface="Wingdings" panose="05000000000000000000" pitchFamily="2" charset="2"/>
              <a:buChar char="§"/>
              <a:defRPr/>
            </a:lvl4pPr>
            <a:lvl5pPr marL="984250" indent="-360363">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3"/>
          <p:cNvSpPr>
            <a:spLocks noGrp="1"/>
          </p:cNvSpPr>
          <p:nvPr>
            <p:ph type="dt" sz="half" idx="10"/>
          </p:nvPr>
        </p:nvSpPr>
        <p:spPr>
          <a:xfrm>
            <a:off x="896816" y="6270499"/>
            <a:ext cx="2133600" cy="180000"/>
          </a:xfrm>
          <a:prstGeom prst="rect">
            <a:avLst/>
          </a:prstGeom>
        </p:spPr>
        <p:txBody>
          <a:bodyPr vert="horz" wrap="square" lIns="91440" tIns="45720" rIns="91440" bIns="45720" numCol="1" anchor="t" anchorCtr="0" compatLnSpc="1">
            <a:prstTxWarp prst="textNoShape">
              <a:avLst/>
            </a:prstTxWarp>
          </a:bodyPr>
          <a:lstStyle>
            <a:lvl1pPr>
              <a:defRPr sz="1000" smtClean="0">
                <a:latin typeface="Calibri" pitchFamily="34" charset="0"/>
              </a:defRPr>
            </a:lvl1pPr>
          </a:lstStyle>
          <a:p>
            <a:pPr defTabSz="457200" fontAlgn="base">
              <a:spcBef>
                <a:spcPct val="0"/>
              </a:spcBef>
              <a:spcAft>
                <a:spcPct val="0"/>
              </a:spcAft>
              <a:defRPr/>
            </a:pPr>
            <a:fld id="{0F34E562-BF6F-4C59-B768-59E760B680E5}" type="datetime1">
              <a:rPr lang="en-US">
                <a:solidFill>
                  <a:prstClr val="black"/>
                </a:solidFill>
                <a:ea typeface="ＭＳ Ｐゴシック" pitchFamily="34" charset="-128"/>
              </a:rPr>
              <a:pPr defTabSz="457200" fontAlgn="base">
                <a:spcBef>
                  <a:spcPct val="0"/>
                </a:spcBef>
                <a:spcAft>
                  <a:spcPct val="0"/>
                </a:spcAft>
                <a:defRPr/>
              </a:pPr>
              <a:t>9/4/2019</a:t>
            </a:fld>
            <a:endParaRPr lang="en-US" dirty="0">
              <a:solidFill>
                <a:prstClr val="black"/>
              </a:solidFill>
              <a:ea typeface="ＭＳ Ｐゴシック" pitchFamily="34" charset="-128"/>
            </a:endParaRPr>
          </a:p>
        </p:txBody>
      </p:sp>
      <p:sp>
        <p:nvSpPr>
          <p:cNvPr id="9" name="Footer Placeholder 4"/>
          <p:cNvSpPr>
            <a:spLocks noGrp="1"/>
          </p:cNvSpPr>
          <p:nvPr>
            <p:ph type="ftr" sz="quarter" idx="11"/>
          </p:nvPr>
        </p:nvSpPr>
        <p:spPr>
          <a:xfrm>
            <a:off x="3563816" y="6270499"/>
            <a:ext cx="2895600" cy="180000"/>
          </a:xfrm>
          <a:prstGeom prst="rect">
            <a:avLst/>
          </a:prstGeom>
        </p:spPr>
        <p:txBody>
          <a:bodyPr/>
          <a:lstStyle>
            <a:lvl1pPr algn="ctr" fontAlgn="auto">
              <a:spcBef>
                <a:spcPts val="0"/>
              </a:spcBef>
              <a:spcAft>
                <a:spcPts val="0"/>
              </a:spcAft>
              <a:defRPr sz="1000">
                <a:latin typeface="+mn-lt"/>
                <a:ea typeface="+mn-ea"/>
                <a:cs typeface="+mn-cs"/>
              </a:defRPr>
            </a:lvl1pPr>
          </a:lstStyle>
          <a:p>
            <a:pPr defTabSz="457200">
              <a:defRPr/>
            </a:pPr>
            <a:endParaRPr lang="en-US" dirty="0">
              <a:solidFill>
                <a:prstClr val="black"/>
              </a:solidFill>
            </a:endParaRPr>
          </a:p>
        </p:txBody>
      </p:sp>
      <p:sp>
        <p:nvSpPr>
          <p:cNvPr id="18" name="Oval 17"/>
          <p:cNvSpPr/>
          <p:nvPr userDrawn="1"/>
        </p:nvSpPr>
        <p:spPr>
          <a:xfrm>
            <a:off x="86176" y="6551801"/>
            <a:ext cx="288000" cy="288000"/>
          </a:xfrm>
          <a:prstGeom prst="ellipse">
            <a:avLst/>
          </a:prstGeom>
        </p:spPr>
        <p:style>
          <a:lnRef idx="2">
            <a:schemeClr val="accent3"/>
          </a:lnRef>
          <a:fillRef idx="1">
            <a:schemeClr val="lt1"/>
          </a:fillRef>
          <a:effectRef idx="0">
            <a:schemeClr val="accent3"/>
          </a:effectRef>
          <a:fontRef idx="minor">
            <a:schemeClr val="dk1"/>
          </a:fontRef>
        </p:style>
        <p:txBody>
          <a:bodyPr rtlCol="0" anchor="ctr"/>
          <a:lstStyle/>
          <a:p>
            <a:pPr algn="ctr" defTabSz="457200" fontAlgn="base">
              <a:spcBef>
                <a:spcPct val="0"/>
              </a:spcBef>
              <a:spcAft>
                <a:spcPct val="0"/>
              </a:spcAft>
            </a:pPr>
            <a:endParaRPr lang="en-ZA" sz="2400" dirty="0">
              <a:solidFill>
                <a:prstClr val="black"/>
              </a:solidFill>
            </a:endParaRPr>
          </a:p>
        </p:txBody>
      </p:sp>
      <p:sp>
        <p:nvSpPr>
          <p:cNvPr id="19" name="Slide Number Placeholder 5"/>
          <p:cNvSpPr txBox="1">
            <a:spLocks/>
          </p:cNvSpPr>
          <p:nvPr userDrawn="1"/>
        </p:nvSpPr>
        <p:spPr>
          <a:xfrm>
            <a:off x="86176" y="6582282"/>
            <a:ext cx="294836" cy="180000"/>
          </a:xfrm>
          <a:prstGeom prst="rect">
            <a:avLst/>
          </a:prstGeom>
        </p:spPr>
        <p:txBody>
          <a:bodyPr vert="horz" wrap="square" lIns="0" tIns="45720" rIns="0" bIns="45720" numCol="1" anchor="t" anchorCtr="0" compatLnSpc="1">
            <a:prstTxWarp prst="textNoShape">
              <a:avLst/>
            </a:prstTxWarp>
          </a:bodyPr>
          <a:lstStyle>
            <a:defPPr>
              <a:defRPr lang="en-US"/>
            </a:defPPr>
            <a:lvl1pPr algn="ctr" defTabSz="457200" rtl="0" fontAlgn="base">
              <a:spcBef>
                <a:spcPct val="0"/>
              </a:spcBef>
              <a:spcAft>
                <a:spcPct val="0"/>
              </a:spcAft>
              <a:defRPr sz="1000" kern="1200" smtClean="0">
                <a:solidFill>
                  <a:schemeClr val="tx1"/>
                </a:solidFill>
                <a:latin typeface="Calibri" pitchFamily="34" charset="0"/>
                <a:ea typeface="ＭＳ Ｐゴシック" pitchFamily="34" charset="-128"/>
                <a:cs typeface="+mn-cs"/>
              </a:defRPr>
            </a:lvl1pPr>
            <a:lvl2pPr marL="457200" algn="l" defTabSz="457200" rtl="0" fontAlgn="base">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a:lstStyle>
          <a:p>
            <a:pPr>
              <a:defRPr/>
            </a:pPr>
            <a:fld id="{3918D1BD-C811-492F-9AF0-38BA1F8577B2}"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4101986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pitchFamily="34" charset="0"/>
              </a:defRPr>
            </a:lvl1pPr>
          </a:lstStyle>
          <a:p>
            <a:fld id="{7A975F3B-1523-41FE-9CEA-042748CE6ACD}" type="datetimeFigureOut">
              <a:rPr lang="en-ZA" smtClean="0">
                <a:solidFill>
                  <a:prstClr val="black"/>
                </a:solidFill>
              </a:rPr>
              <a:pPr/>
              <a:t>2019-09-04</a:t>
            </a:fld>
            <a:endParaRPr lang="en-ZA" dirty="0">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endParaRPr lang="en-ZA" dirty="0">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pitchFamily="34" charset="0"/>
              </a:defRPr>
            </a:lvl1pPr>
          </a:lstStyle>
          <a:p>
            <a:fld id="{DE1B64FC-0FB0-4D0E-B757-407C0BC0C04A}" type="slidenum">
              <a:rPr lang="en-ZA" smtClean="0">
                <a:solidFill>
                  <a:prstClr val="black"/>
                </a:solidFill>
              </a:rPr>
              <a:pPr/>
              <a:t>‹#›</a:t>
            </a:fld>
            <a:endParaRPr lang="en-ZA" dirty="0">
              <a:solidFill>
                <a:prstClr val="black"/>
              </a:solidFill>
            </a:endParaRPr>
          </a:p>
        </p:txBody>
      </p:sp>
    </p:spTree>
    <p:extLst>
      <p:ext uri="{BB962C8B-B14F-4D97-AF65-F5344CB8AC3E}">
        <p14:creationId xmlns:p14="http://schemas.microsoft.com/office/powerpoint/2010/main" val="20115738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pitchFamily="34" charset="0"/>
              </a:defRPr>
            </a:lvl1pPr>
          </a:lstStyle>
          <a:p>
            <a:fld id="{7A975F3B-1523-41FE-9CEA-042748CE6ACD}" type="datetimeFigureOut">
              <a:rPr lang="en-ZA" smtClean="0">
                <a:solidFill>
                  <a:prstClr val="black"/>
                </a:solidFill>
              </a:rPr>
              <a:pPr/>
              <a:t>2019-09-04</a:t>
            </a:fld>
            <a:endParaRPr lang="en-ZA" dirty="0">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endParaRPr lang="en-ZA" dirty="0">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pitchFamily="34" charset="0"/>
              </a:defRPr>
            </a:lvl1pPr>
          </a:lstStyle>
          <a:p>
            <a:fld id="{DE1B64FC-0FB0-4D0E-B757-407C0BC0C04A}" type="slidenum">
              <a:rPr lang="en-ZA" smtClean="0">
                <a:solidFill>
                  <a:prstClr val="black"/>
                </a:solidFill>
              </a:rPr>
              <a:pPr/>
              <a:t>‹#›</a:t>
            </a:fld>
            <a:endParaRPr lang="en-ZA" dirty="0">
              <a:solidFill>
                <a:prstClr val="black"/>
              </a:solidFill>
            </a:endParaRPr>
          </a:p>
        </p:txBody>
      </p:sp>
    </p:spTree>
    <p:extLst>
      <p:ext uri="{BB962C8B-B14F-4D97-AF65-F5344CB8AC3E}">
        <p14:creationId xmlns:p14="http://schemas.microsoft.com/office/powerpoint/2010/main" val="39137647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pitchFamily="34" charset="0"/>
              </a:defRPr>
            </a:lvl1pPr>
          </a:lstStyle>
          <a:p>
            <a:fld id="{7A975F3B-1523-41FE-9CEA-042748CE6ACD}" type="datetimeFigureOut">
              <a:rPr lang="en-ZA" smtClean="0">
                <a:solidFill>
                  <a:prstClr val="black"/>
                </a:solidFill>
              </a:rPr>
              <a:pPr/>
              <a:t>2019-09-04</a:t>
            </a:fld>
            <a:endParaRPr lang="en-ZA" dirty="0">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endParaRPr lang="en-ZA" dirty="0">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pitchFamily="34" charset="0"/>
              </a:defRPr>
            </a:lvl1pPr>
          </a:lstStyle>
          <a:p>
            <a:fld id="{DE1B64FC-0FB0-4D0E-B757-407C0BC0C04A}" type="slidenum">
              <a:rPr lang="en-ZA" smtClean="0">
                <a:solidFill>
                  <a:prstClr val="black"/>
                </a:solidFill>
              </a:rPr>
              <a:pPr/>
              <a:t>‹#›</a:t>
            </a:fld>
            <a:endParaRPr lang="en-ZA" dirty="0">
              <a:solidFill>
                <a:prstClr val="black"/>
              </a:solidFill>
            </a:endParaRPr>
          </a:p>
        </p:txBody>
      </p:sp>
    </p:spTree>
    <p:extLst>
      <p:ext uri="{BB962C8B-B14F-4D97-AF65-F5344CB8AC3E}">
        <p14:creationId xmlns:p14="http://schemas.microsoft.com/office/powerpoint/2010/main" val="1494099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pitchFamily="34" charset="0"/>
              </a:defRPr>
            </a:lvl1pPr>
          </a:lstStyle>
          <a:p>
            <a:fld id="{7A975F3B-1523-41FE-9CEA-042748CE6ACD}" type="datetimeFigureOut">
              <a:rPr lang="en-ZA" smtClean="0">
                <a:solidFill>
                  <a:prstClr val="black"/>
                </a:solidFill>
              </a:rPr>
              <a:pPr/>
              <a:t>2019-09-04</a:t>
            </a:fld>
            <a:endParaRPr lang="en-ZA" dirty="0">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endParaRPr lang="en-ZA" dirty="0">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pitchFamily="34" charset="0"/>
              </a:defRPr>
            </a:lvl1pPr>
          </a:lstStyle>
          <a:p>
            <a:fld id="{DE1B64FC-0FB0-4D0E-B757-407C0BC0C04A}" type="slidenum">
              <a:rPr lang="en-ZA" smtClean="0">
                <a:solidFill>
                  <a:prstClr val="black"/>
                </a:solidFill>
              </a:rPr>
              <a:pPr/>
              <a:t>‹#›</a:t>
            </a:fld>
            <a:endParaRPr lang="en-ZA" dirty="0">
              <a:solidFill>
                <a:prstClr val="black"/>
              </a:solidFill>
            </a:endParaRPr>
          </a:p>
        </p:txBody>
      </p:sp>
    </p:spTree>
    <p:extLst>
      <p:ext uri="{BB962C8B-B14F-4D97-AF65-F5344CB8AC3E}">
        <p14:creationId xmlns:p14="http://schemas.microsoft.com/office/powerpoint/2010/main" val="27967898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pitchFamily="34" charset="0"/>
              </a:defRPr>
            </a:lvl1pPr>
          </a:lstStyle>
          <a:p>
            <a:fld id="{7A975F3B-1523-41FE-9CEA-042748CE6ACD}" type="datetimeFigureOut">
              <a:rPr lang="en-ZA" smtClean="0">
                <a:solidFill>
                  <a:prstClr val="black"/>
                </a:solidFill>
              </a:rPr>
              <a:pPr/>
              <a:t>2019-09-04</a:t>
            </a:fld>
            <a:endParaRPr lang="en-ZA" dirty="0">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endParaRPr lang="en-ZA" dirty="0">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pitchFamily="34" charset="0"/>
              </a:defRPr>
            </a:lvl1pPr>
          </a:lstStyle>
          <a:p>
            <a:fld id="{DE1B64FC-0FB0-4D0E-B757-407C0BC0C04A}" type="slidenum">
              <a:rPr lang="en-ZA" smtClean="0">
                <a:solidFill>
                  <a:prstClr val="black"/>
                </a:solidFill>
              </a:rPr>
              <a:pPr/>
              <a:t>‹#›</a:t>
            </a:fld>
            <a:endParaRPr lang="en-ZA" dirty="0">
              <a:solidFill>
                <a:prstClr val="black"/>
              </a:solidFill>
            </a:endParaRPr>
          </a:p>
        </p:txBody>
      </p:sp>
    </p:spTree>
    <p:extLst>
      <p:ext uri="{BB962C8B-B14F-4D97-AF65-F5344CB8AC3E}">
        <p14:creationId xmlns:p14="http://schemas.microsoft.com/office/powerpoint/2010/main" val="41876925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96816" y="70338"/>
            <a:ext cx="7789984" cy="764931"/>
          </a:xfrm>
          <a:prstGeom prst="rect">
            <a:avLst/>
          </a:prstGeom>
        </p:spPr>
        <p:txBody>
          <a:bodyPr anchor="ctr" anchorCtr="0"/>
          <a:lstStyle>
            <a:lvl1pPr algn="l">
              <a:defRPr lang="en-US" sz="2400" b="1" kern="1200" cap="all" baseline="0" dirty="0" smtClean="0">
                <a:solidFill>
                  <a:srgbClr val="000000"/>
                </a:solidFill>
                <a:latin typeface="Gill Sans"/>
                <a:ea typeface="+mn-ea"/>
                <a:cs typeface="Gill Sans"/>
              </a:defRPr>
            </a:lvl1pPr>
          </a:lstStyle>
          <a:p>
            <a:r>
              <a:rPr lang="en-US" dirty="0"/>
              <a:t>Click to edit Master title style</a:t>
            </a:r>
          </a:p>
        </p:txBody>
      </p:sp>
      <p:sp>
        <p:nvSpPr>
          <p:cNvPr id="3" name="Content Placeholder 2"/>
          <p:cNvSpPr>
            <a:spLocks noGrp="1"/>
          </p:cNvSpPr>
          <p:nvPr>
            <p:ph idx="1"/>
          </p:nvPr>
        </p:nvSpPr>
        <p:spPr>
          <a:xfrm>
            <a:off x="896816" y="835269"/>
            <a:ext cx="7789984" cy="5387608"/>
          </a:xfrm>
          <a:prstGeom prst="rect">
            <a:avLst/>
          </a:prstGeom>
        </p:spPr>
        <p:txBody>
          <a:bodyPr/>
          <a:lstStyle>
            <a:lvl1pPr marL="0" indent="0">
              <a:lnSpc>
                <a:spcPct val="150000"/>
              </a:lnSpc>
              <a:buFont typeface="Arial" panose="020B0604020202020204" pitchFamily="34" charset="0"/>
              <a:buNone/>
              <a:defRPr lang="en-US" sz="2400" b="1" kern="1200" cap="all" baseline="0" dirty="0" smtClean="0">
                <a:solidFill>
                  <a:srgbClr val="A4B16F"/>
                </a:solidFill>
                <a:latin typeface="Gill Sans"/>
                <a:ea typeface="+mn-ea"/>
                <a:cs typeface="Gill Sans"/>
              </a:defRPr>
            </a:lvl1pPr>
            <a:lvl2pPr marL="447675" indent="-447675">
              <a:lnSpc>
                <a:spcPct val="150000"/>
              </a:lnSpc>
              <a:defRPr lang="en-US" sz="2000" kern="1200" dirty="0" smtClean="0">
                <a:solidFill>
                  <a:srgbClr val="A4B16F"/>
                </a:solidFill>
                <a:latin typeface="Gill Sans"/>
                <a:ea typeface="+mn-ea"/>
                <a:cs typeface="Gill Sans"/>
              </a:defRPr>
            </a:lvl2pPr>
            <a:lvl3pPr marL="809625" indent="-361950">
              <a:lnSpc>
                <a:spcPct val="150000"/>
              </a:lnSpc>
              <a:buFont typeface="Wingdings" panose="05000000000000000000" pitchFamily="2" charset="2"/>
              <a:buChar char="§"/>
              <a:defRPr lang="en-US" sz="1800" kern="1200" dirty="0" smtClean="0">
                <a:solidFill>
                  <a:schemeClr val="tx1"/>
                </a:solidFill>
                <a:latin typeface="Arial" pitchFamily="34" charset="0"/>
                <a:ea typeface="ＭＳ Ｐゴシック" pitchFamily="34" charset="-128"/>
                <a:cs typeface="+mn-cs"/>
              </a:defRPr>
            </a:lvl3pPr>
            <a:lvl4pPr marL="1257300" indent="-360363">
              <a:buFont typeface="Arial" panose="020B0604020202020204" pitchFamily="34" charset="0"/>
              <a:buChar char="•"/>
              <a:defRPr/>
            </a:lvl4pPr>
            <a:lvl5pPr marL="1617663" indent="-360363">
              <a:buFont typeface="Courier New" panose="02070309020205020404" pitchFamily="49" charset="0"/>
              <a:buChar char="o"/>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p:cNvSpPr>
            <a:spLocks noGrp="1"/>
          </p:cNvSpPr>
          <p:nvPr>
            <p:ph type="dt" sz="half" idx="10"/>
          </p:nvPr>
        </p:nvSpPr>
        <p:spPr>
          <a:xfrm>
            <a:off x="896816" y="6270499"/>
            <a:ext cx="2133600" cy="180000"/>
          </a:xfrm>
          <a:prstGeom prst="rect">
            <a:avLst/>
          </a:prstGeom>
        </p:spPr>
        <p:txBody>
          <a:bodyPr vert="horz" wrap="square" lIns="91440" tIns="45720" rIns="91440" bIns="45720" numCol="1" anchor="t" anchorCtr="0" compatLnSpc="1">
            <a:prstTxWarp prst="textNoShape">
              <a:avLst/>
            </a:prstTxWarp>
          </a:bodyPr>
          <a:lstStyle>
            <a:lvl1pPr>
              <a:defRPr sz="1000" smtClean="0">
                <a:latin typeface="Calibri" pitchFamily="34" charset="0"/>
              </a:defRPr>
            </a:lvl1pPr>
          </a:lstStyle>
          <a:p>
            <a:pPr defTabSz="457200" fontAlgn="base">
              <a:spcBef>
                <a:spcPct val="0"/>
              </a:spcBef>
              <a:spcAft>
                <a:spcPct val="0"/>
              </a:spcAft>
              <a:defRPr/>
            </a:pPr>
            <a:fld id="{54FD9519-BB22-46F4-B759-70E021C5ECED}" type="datetime1">
              <a:rPr lang="en-US">
                <a:solidFill>
                  <a:prstClr val="black"/>
                </a:solidFill>
                <a:ea typeface="ＭＳ Ｐゴシック" pitchFamily="34" charset="-128"/>
              </a:rPr>
              <a:pPr defTabSz="457200" fontAlgn="base">
                <a:spcBef>
                  <a:spcPct val="0"/>
                </a:spcBef>
                <a:spcAft>
                  <a:spcPct val="0"/>
                </a:spcAft>
                <a:defRPr/>
              </a:pPr>
              <a:t>9/4/2019</a:t>
            </a:fld>
            <a:endParaRPr lang="en-US" dirty="0">
              <a:solidFill>
                <a:prstClr val="black"/>
              </a:solidFill>
              <a:ea typeface="ＭＳ Ｐゴシック" pitchFamily="34" charset="-128"/>
            </a:endParaRPr>
          </a:p>
        </p:txBody>
      </p:sp>
      <p:sp>
        <p:nvSpPr>
          <p:cNvPr id="8" name="Footer Placeholder 4"/>
          <p:cNvSpPr>
            <a:spLocks noGrp="1"/>
          </p:cNvSpPr>
          <p:nvPr>
            <p:ph type="ftr" sz="quarter" idx="11"/>
          </p:nvPr>
        </p:nvSpPr>
        <p:spPr>
          <a:xfrm>
            <a:off x="3563816" y="6270499"/>
            <a:ext cx="2895600" cy="180000"/>
          </a:xfrm>
          <a:prstGeom prst="rect">
            <a:avLst/>
          </a:prstGeom>
        </p:spPr>
        <p:txBody>
          <a:bodyPr/>
          <a:lstStyle>
            <a:lvl1pPr algn="ctr" fontAlgn="auto">
              <a:spcBef>
                <a:spcPts val="0"/>
              </a:spcBef>
              <a:spcAft>
                <a:spcPts val="0"/>
              </a:spcAft>
              <a:defRPr sz="1000">
                <a:latin typeface="+mn-lt"/>
                <a:ea typeface="+mn-ea"/>
                <a:cs typeface="+mn-cs"/>
              </a:defRPr>
            </a:lvl1pPr>
          </a:lstStyle>
          <a:p>
            <a:pPr defTabSz="457200">
              <a:defRPr/>
            </a:pPr>
            <a:endParaRPr lang="en-US" dirty="0">
              <a:solidFill>
                <a:prstClr val="black"/>
              </a:solidFill>
            </a:endParaRPr>
          </a:p>
        </p:txBody>
      </p:sp>
      <p:sp>
        <p:nvSpPr>
          <p:cNvPr id="14" name="Oval 13"/>
          <p:cNvSpPr/>
          <p:nvPr userDrawn="1"/>
        </p:nvSpPr>
        <p:spPr>
          <a:xfrm>
            <a:off x="86176" y="6551801"/>
            <a:ext cx="288000" cy="288000"/>
          </a:xfrm>
          <a:prstGeom prst="ellipse">
            <a:avLst/>
          </a:prstGeom>
        </p:spPr>
        <p:style>
          <a:lnRef idx="2">
            <a:schemeClr val="accent3"/>
          </a:lnRef>
          <a:fillRef idx="1">
            <a:schemeClr val="lt1"/>
          </a:fillRef>
          <a:effectRef idx="0">
            <a:schemeClr val="accent3"/>
          </a:effectRef>
          <a:fontRef idx="minor">
            <a:schemeClr val="dk1"/>
          </a:fontRef>
        </p:style>
        <p:txBody>
          <a:bodyPr rtlCol="0" anchor="ctr"/>
          <a:lstStyle/>
          <a:p>
            <a:pPr algn="ctr" defTabSz="457200" fontAlgn="base">
              <a:spcBef>
                <a:spcPct val="0"/>
              </a:spcBef>
              <a:spcAft>
                <a:spcPct val="0"/>
              </a:spcAft>
            </a:pPr>
            <a:endParaRPr lang="en-ZA" sz="2400" dirty="0">
              <a:solidFill>
                <a:prstClr val="black"/>
              </a:solidFill>
            </a:endParaRPr>
          </a:p>
        </p:txBody>
      </p:sp>
      <p:sp>
        <p:nvSpPr>
          <p:cNvPr id="15" name="Slide Number Placeholder 5"/>
          <p:cNvSpPr txBox="1">
            <a:spLocks/>
          </p:cNvSpPr>
          <p:nvPr userDrawn="1"/>
        </p:nvSpPr>
        <p:spPr>
          <a:xfrm>
            <a:off x="86176" y="6582282"/>
            <a:ext cx="294836" cy="180000"/>
          </a:xfrm>
          <a:prstGeom prst="rect">
            <a:avLst/>
          </a:prstGeom>
        </p:spPr>
        <p:txBody>
          <a:bodyPr vert="horz" wrap="square" lIns="0" tIns="45720" rIns="0" bIns="45720" numCol="1" anchor="t" anchorCtr="0" compatLnSpc="1">
            <a:prstTxWarp prst="textNoShape">
              <a:avLst/>
            </a:prstTxWarp>
          </a:bodyPr>
          <a:lstStyle>
            <a:defPPr>
              <a:defRPr lang="en-US"/>
            </a:defPPr>
            <a:lvl1pPr algn="ctr" defTabSz="457200" rtl="0" fontAlgn="base">
              <a:spcBef>
                <a:spcPct val="0"/>
              </a:spcBef>
              <a:spcAft>
                <a:spcPct val="0"/>
              </a:spcAft>
              <a:defRPr sz="1000" kern="1200" smtClean="0">
                <a:solidFill>
                  <a:schemeClr val="tx1"/>
                </a:solidFill>
                <a:latin typeface="Calibri" pitchFamily="34" charset="0"/>
                <a:ea typeface="ＭＳ Ｐゴシック" pitchFamily="34" charset="-128"/>
                <a:cs typeface="+mn-cs"/>
              </a:defRPr>
            </a:lvl1pPr>
            <a:lvl2pPr marL="457200" algn="l" defTabSz="457200" rtl="0" fontAlgn="base">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a:lstStyle>
          <a:p>
            <a:pPr>
              <a:defRPr/>
            </a:pPr>
            <a:fld id="{3918D1BD-C811-492F-9AF0-38BA1F8577B2}"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7986632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9523" y="4406900"/>
            <a:ext cx="7035190" cy="1362075"/>
          </a:xfrm>
          <a:prstGeom prst="rect">
            <a:avLst/>
          </a:prstGeom>
        </p:spPr>
        <p:txBody>
          <a:bodyPr anchor="ctr"/>
          <a:lstStyle>
            <a:lvl1pPr algn="l">
              <a:defRPr lang="en-US" sz="2800" b="1" kern="1200" dirty="0">
                <a:solidFill>
                  <a:srgbClr val="A4B16F"/>
                </a:solidFill>
                <a:latin typeface="Gill Sans"/>
                <a:ea typeface="+mn-ea"/>
                <a:cs typeface="Gill Sans"/>
              </a:defRPr>
            </a:lvl1pPr>
          </a:lstStyle>
          <a:p>
            <a:r>
              <a:rPr lang="en-US" dirty="0"/>
              <a:t>Click to edit Master title style</a:t>
            </a:r>
          </a:p>
        </p:txBody>
      </p:sp>
      <p:sp>
        <p:nvSpPr>
          <p:cNvPr id="3" name="Text Placeholder 2"/>
          <p:cNvSpPr>
            <a:spLocks noGrp="1"/>
          </p:cNvSpPr>
          <p:nvPr>
            <p:ph type="body" idx="1"/>
          </p:nvPr>
        </p:nvSpPr>
        <p:spPr>
          <a:xfrm>
            <a:off x="1459523" y="2906713"/>
            <a:ext cx="7035190" cy="1500187"/>
          </a:xfrm>
          <a:prstGeom prst="rect">
            <a:avLst/>
          </a:prstGeom>
        </p:spPr>
        <p:txBody>
          <a:bodyPr anchor="b"/>
          <a:lstStyle>
            <a:lvl1pPr marL="0" indent="0">
              <a:buNone/>
              <a:defRPr lang="en-US" sz="2000" kern="1200" dirty="0" smtClean="0">
                <a:solidFill>
                  <a:srgbClr val="A4B16F"/>
                </a:solidFill>
                <a:latin typeface="Gill Sans"/>
                <a:ea typeface="+mn-ea"/>
                <a:cs typeface="Gill San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7" name="Date Placeholder 3"/>
          <p:cNvSpPr>
            <a:spLocks noGrp="1"/>
          </p:cNvSpPr>
          <p:nvPr>
            <p:ph type="dt" sz="half" idx="10"/>
          </p:nvPr>
        </p:nvSpPr>
        <p:spPr>
          <a:xfrm>
            <a:off x="896816" y="6270499"/>
            <a:ext cx="2133600" cy="180000"/>
          </a:xfrm>
          <a:prstGeom prst="rect">
            <a:avLst/>
          </a:prstGeom>
        </p:spPr>
        <p:txBody>
          <a:bodyPr vert="horz" wrap="square" lIns="91440" tIns="45720" rIns="91440" bIns="45720" numCol="1" anchor="t" anchorCtr="0" compatLnSpc="1">
            <a:prstTxWarp prst="textNoShape">
              <a:avLst/>
            </a:prstTxWarp>
          </a:bodyPr>
          <a:lstStyle>
            <a:lvl1pPr>
              <a:defRPr sz="1000" smtClean="0">
                <a:latin typeface="Calibri" pitchFamily="34" charset="0"/>
              </a:defRPr>
            </a:lvl1pPr>
          </a:lstStyle>
          <a:p>
            <a:pPr defTabSz="457200" fontAlgn="base">
              <a:spcBef>
                <a:spcPct val="0"/>
              </a:spcBef>
              <a:spcAft>
                <a:spcPct val="0"/>
              </a:spcAft>
              <a:defRPr/>
            </a:pPr>
            <a:fld id="{CA4324F8-2CB8-4DB3-8108-33FCF77E3E6F}" type="datetime1">
              <a:rPr lang="en-US">
                <a:solidFill>
                  <a:prstClr val="black"/>
                </a:solidFill>
                <a:ea typeface="ＭＳ Ｐゴシック" pitchFamily="34" charset="-128"/>
              </a:rPr>
              <a:pPr defTabSz="457200" fontAlgn="base">
                <a:spcBef>
                  <a:spcPct val="0"/>
                </a:spcBef>
                <a:spcAft>
                  <a:spcPct val="0"/>
                </a:spcAft>
                <a:defRPr/>
              </a:pPr>
              <a:t>9/4/2019</a:t>
            </a:fld>
            <a:endParaRPr lang="en-US" dirty="0">
              <a:solidFill>
                <a:prstClr val="black"/>
              </a:solidFill>
              <a:ea typeface="ＭＳ Ｐゴシック" pitchFamily="34" charset="-128"/>
            </a:endParaRPr>
          </a:p>
        </p:txBody>
      </p:sp>
      <p:sp>
        <p:nvSpPr>
          <p:cNvPr id="8" name="Footer Placeholder 4"/>
          <p:cNvSpPr>
            <a:spLocks noGrp="1"/>
          </p:cNvSpPr>
          <p:nvPr>
            <p:ph type="ftr" sz="quarter" idx="11"/>
          </p:nvPr>
        </p:nvSpPr>
        <p:spPr>
          <a:xfrm>
            <a:off x="3563816" y="6270499"/>
            <a:ext cx="2895600" cy="180000"/>
          </a:xfrm>
          <a:prstGeom prst="rect">
            <a:avLst/>
          </a:prstGeom>
        </p:spPr>
        <p:txBody>
          <a:bodyPr/>
          <a:lstStyle>
            <a:lvl1pPr algn="ctr" fontAlgn="auto">
              <a:spcBef>
                <a:spcPts val="0"/>
              </a:spcBef>
              <a:spcAft>
                <a:spcPts val="0"/>
              </a:spcAft>
              <a:defRPr sz="1000">
                <a:latin typeface="+mn-lt"/>
                <a:ea typeface="+mn-ea"/>
                <a:cs typeface="+mn-cs"/>
              </a:defRPr>
            </a:lvl1pPr>
          </a:lstStyle>
          <a:p>
            <a:pPr defTabSz="457200">
              <a:defRPr/>
            </a:pPr>
            <a:endParaRPr lang="en-US" dirty="0">
              <a:solidFill>
                <a:prstClr val="black"/>
              </a:solidFill>
            </a:endParaRPr>
          </a:p>
        </p:txBody>
      </p:sp>
      <p:sp>
        <p:nvSpPr>
          <p:cNvPr id="14" name="Oval 13"/>
          <p:cNvSpPr/>
          <p:nvPr userDrawn="1"/>
        </p:nvSpPr>
        <p:spPr>
          <a:xfrm>
            <a:off x="86176" y="6551801"/>
            <a:ext cx="288000" cy="288000"/>
          </a:xfrm>
          <a:prstGeom prst="ellipse">
            <a:avLst/>
          </a:prstGeom>
        </p:spPr>
        <p:style>
          <a:lnRef idx="2">
            <a:schemeClr val="accent3"/>
          </a:lnRef>
          <a:fillRef idx="1">
            <a:schemeClr val="lt1"/>
          </a:fillRef>
          <a:effectRef idx="0">
            <a:schemeClr val="accent3"/>
          </a:effectRef>
          <a:fontRef idx="minor">
            <a:schemeClr val="dk1"/>
          </a:fontRef>
        </p:style>
        <p:txBody>
          <a:bodyPr rtlCol="0" anchor="ctr"/>
          <a:lstStyle/>
          <a:p>
            <a:pPr algn="ctr" defTabSz="457200" fontAlgn="base">
              <a:spcBef>
                <a:spcPct val="0"/>
              </a:spcBef>
              <a:spcAft>
                <a:spcPct val="0"/>
              </a:spcAft>
            </a:pPr>
            <a:endParaRPr lang="en-ZA" sz="2400" dirty="0">
              <a:solidFill>
                <a:prstClr val="black"/>
              </a:solidFill>
            </a:endParaRPr>
          </a:p>
        </p:txBody>
      </p:sp>
      <p:sp>
        <p:nvSpPr>
          <p:cNvPr id="15" name="Slide Number Placeholder 5"/>
          <p:cNvSpPr txBox="1">
            <a:spLocks/>
          </p:cNvSpPr>
          <p:nvPr userDrawn="1"/>
        </p:nvSpPr>
        <p:spPr>
          <a:xfrm>
            <a:off x="86176" y="6582282"/>
            <a:ext cx="294836" cy="180000"/>
          </a:xfrm>
          <a:prstGeom prst="rect">
            <a:avLst/>
          </a:prstGeom>
        </p:spPr>
        <p:txBody>
          <a:bodyPr vert="horz" wrap="square" lIns="0" tIns="45720" rIns="0" bIns="45720" numCol="1" anchor="t" anchorCtr="0" compatLnSpc="1">
            <a:prstTxWarp prst="textNoShape">
              <a:avLst/>
            </a:prstTxWarp>
          </a:bodyPr>
          <a:lstStyle>
            <a:defPPr>
              <a:defRPr lang="en-US"/>
            </a:defPPr>
            <a:lvl1pPr algn="ctr" defTabSz="457200" rtl="0" fontAlgn="base">
              <a:spcBef>
                <a:spcPct val="0"/>
              </a:spcBef>
              <a:spcAft>
                <a:spcPct val="0"/>
              </a:spcAft>
              <a:defRPr sz="1000" kern="1200" smtClean="0">
                <a:solidFill>
                  <a:schemeClr val="tx1"/>
                </a:solidFill>
                <a:latin typeface="Calibri" pitchFamily="34" charset="0"/>
                <a:ea typeface="ＭＳ Ｐゴシック" pitchFamily="34" charset="-128"/>
                <a:cs typeface="+mn-cs"/>
              </a:defRPr>
            </a:lvl1pPr>
            <a:lvl2pPr marL="457200" algn="l" defTabSz="457200" rtl="0" fontAlgn="base">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a:lstStyle>
          <a:p>
            <a:pPr>
              <a:defRPr/>
            </a:pPr>
            <a:fld id="{3918D1BD-C811-492F-9AF0-38BA1F8577B2}"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7918060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96816" y="274638"/>
            <a:ext cx="7789983" cy="1143000"/>
          </a:xfrm>
          <a:prstGeom prst="rect">
            <a:avLst/>
          </a:prstGeom>
        </p:spPr>
        <p:txBody>
          <a:bodyPr/>
          <a:lstStyle>
            <a:lvl1pPr algn="l">
              <a:defRPr lang="en-US" sz="2400" b="1" kern="1200" dirty="0" smtClean="0">
                <a:solidFill>
                  <a:srgbClr val="000000"/>
                </a:solidFill>
                <a:latin typeface="Gill Sans"/>
                <a:ea typeface="+mn-ea"/>
                <a:cs typeface="Gill Sans"/>
              </a:defRPr>
            </a:lvl1pPr>
          </a:lstStyle>
          <a:p>
            <a:r>
              <a:rPr lang="en-US" dirty="0"/>
              <a:t>Click to edit Master title style</a:t>
            </a:r>
          </a:p>
        </p:txBody>
      </p:sp>
      <p:sp>
        <p:nvSpPr>
          <p:cNvPr id="3" name="Content Placeholder 2"/>
          <p:cNvSpPr>
            <a:spLocks noGrp="1"/>
          </p:cNvSpPr>
          <p:nvPr>
            <p:ph sz="half" idx="1"/>
          </p:nvPr>
        </p:nvSpPr>
        <p:spPr>
          <a:xfrm>
            <a:off x="896814" y="1600200"/>
            <a:ext cx="4050000" cy="4525963"/>
          </a:xfrm>
          <a:prstGeom prst="rect">
            <a:avLst/>
          </a:prstGeom>
        </p:spPr>
        <p:txBody>
          <a:bodyPr/>
          <a:lstStyle>
            <a:lvl1pPr>
              <a:defRPr lang="en-US" sz="2400" b="1" kern="1200" dirty="0" smtClean="0">
                <a:solidFill>
                  <a:srgbClr val="A4B16F"/>
                </a:solidFill>
                <a:latin typeface="Gill Sans"/>
                <a:ea typeface="+mn-ea"/>
                <a:cs typeface="Gill Sans"/>
              </a:defRPr>
            </a:lvl1pPr>
            <a:lvl2pPr>
              <a:defRPr lang="en-US" sz="2000" kern="1200" dirty="0" smtClean="0">
                <a:solidFill>
                  <a:srgbClr val="A4B16F"/>
                </a:solidFill>
                <a:latin typeface="Gill Sans"/>
                <a:ea typeface="+mn-ea"/>
                <a:cs typeface="Gill Sans"/>
              </a:defRPr>
            </a:lvl2pPr>
            <a:lvl3pPr>
              <a:defRPr lang="en-US" sz="1800" kern="1200" dirty="0" smtClean="0">
                <a:solidFill>
                  <a:schemeClr val="tx1"/>
                </a:solidFill>
                <a:latin typeface="Arial" pitchFamily="34" charset="0"/>
                <a:ea typeface="ＭＳ Ｐゴシック" pitchFamily="34" charset="-128"/>
                <a:cs typeface="+mn-cs"/>
              </a:defRPr>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073160" y="1600200"/>
            <a:ext cx="4050000" cy="4525963"/>
          </a:xfrm>
          <a:prstGeom prst="rect">
            <a:avLst/>
          </a:prstGeom>
        </p:spPr>
        <p:txBody>
          <a:bodyPr/>
          <a:lstStyle>
            <a:lvl1pPr marL="342900" indent="-342900">
              <a:defRPr lang="en-US" sz="2400" b="1" kern="1200" dirty="0" smtClean="0">
                <a:solidFill>
                  <a:srgbClr val="A4B16F"/>
                </a:solidFill>
                <a:latin typeface="Gill Sans"/>
                <a:ea typeface="+mn-ea"/>
                <a:cs typeface="Gill Sans"/>
              </a:defRPr>
            </a:lvl1pPr>
            <a:lvl2pPr marL="742950" indent="-285750">
              <a:defRPr lang="en-US" sz="2000" kern="1200" dirty="0" smtClean="0">
                <a:solidFill>
                  <a:srgbClr val="A4B16F"/>
                </a:solidFill>
                <a:latin typeface="Gill Sans"/>
                <a:ea typeface="+mn-ea"/>
                <a:cs typeface="Gill Sans"/>
              </a:defRPr>
            </a:lvl2pPr>
            <a:lvl3pPr marL="1143000" indent="-228600">
              <a:defRPr lang="en-US" sz="1800" kern="1200" dirty="0" smtClean="0">
                <a:solidFill>
                  <a:schemeClr val="tx1"/>
                </a:solidFill>
                <a:latin typeface="Arial" pitchFamily="34" charset="0"/>
                <a:ea typeface="ＭＳ Ｐゴシック" pitchFamily="34" charset="-128"/>
                <a:cs typeface="+mn-cs"/>
              </a:defRPr>
            </a:lvl3pPr>
            <a:lvl4pPr>
              <a:defRPr sz="1800"/>
            </a:lvl4pPr>
            <a:lvl5pPr>
              <a:defRPr sz="1800"/>
            </a:lvl5pPr>
            <a:lvl6pPr>
              <a:defRPr sz="1800"/>
            </a:lvl6pPr>
            <a:lvl7pPr>
              <a:defRPr sz="1800"/>
            </a:lvl7pPr>
            <a:lvl8pPr>
              <a:defRPr sz="1800"/>
            </a:lvl8pPr>
            <a:lvl9pPr>
              <a:defRPr sz="1800"/>
            </a:lvl9pPr>
          </a:lstStyle>
          <a:p>
            <a:pPr marL="342900" lvl="0" indent="-342900" algn="l" defTabSz="457200" rtl="0" eaLnBrk="0" fontAlgn="base" hangingPunct="0">
              <a:spcBef>
                <a:spcPct val="20000"/>
              </a:spcBef>
              <a:spcAft>
                <a:spcPct val="0"/>
              </a:spcAft>
              <a:buFont typeface="Arial" pitchFamily="34" charset="0"/>
              <a:buChar char="•"/>
            </a:pPr>
            <a:r>
              <a:rPr lang="en-US" dirty="0"/>
              <a:t>Click to edit Master text styles</a:t>
            </a:r>
          </a:p>
          <a:p>
            <a:pPr marL="742950" lvl="1" indent="-285750" algn="l" defTabSz="457200" rtl="0" eaLnBrk="0" fontAlgn="base" hangingPunct="0">
              <a:spcBef>
                <a:spcPct val="20000"/>
              </a:spcBef>
              <a:spcAft>
                <a:spcPct val="0"/>
              </a:spcAft>
              <a:buFont typeface="Arial" pitchFamily="34" charset="0"/>
              <a:buChar char="–"/>
            </a:pPr>
            <a:r>
              <a:rPr lang="en-US" dirty="0"/>
              <a:t>Second level</a:t>
            </a:r>
          </a:p>
          <a:p>
            <a:pPr marL="1143000" lvl="2" indent="-228600" algn="l" defTabSz="457200" rtl="0" eaLnBrk="0" fontAlgn="base" hangingPunct="0">
              <a:spcBef>
                <a:spcPct val="20000"/>
              </a:spcBef>
              <a:spcAft>
                <a:spcPct val="0"/>
              </a:spcAft>
              <a:buFont typeface="Arial" pitchFamily="34" charset="0"/>
              <a:buChar char="•"/>
            </a:pPr>
            <a:r>
              <a:rPr lang="en-US" dirty="0"/>
              <a:t>Third level</a:t>
            </a:r>
          </a:p>
          <a:p>
            <a:pPr lvl="3"/>
            <a:r>
              <a:rPr lang="en-US" dirty="0"/>
              <a:t>Fourth level</a:t>
            </a:r>
          </a:p>
          <a:p>
            <a:pPr lvl="4"/>
            <a:r>
              <a:rPr lang="en-US" dirty="0"/>
              <a:t>Fifth level</a:t>
            </a:r>
          </a:p>
        </p:txBody>
      </p:sp>
      <p:sp>
        <p:nvSpPr>
          <p:cNvPr id="8" name="Date Placeholder 3"/>
          <p:cNvSpPr>
            <a:spLocks noGrp="1"/>
          </p:cNvSpPr>
          <p:nvPr>
            <p:ph type="dt" sz="half" idx="10"/>
          </p:nvPr>
        </p:nvSpPr>
        <p:spPr>
          <a:xfrm>
            <a:off x="896816" y="6270499"/>
            <a:ext cx="2133600" cy="180000"/>
          </a:xfrm>
          <a:prstGeom prst="rect">
            <a:avLst/>
          </a:prstGeom>
        </p:spPr>
        <p:txBody>
          <a:bodyPr vert="horz" wrap="square" lIns="91440" tIns="45720" rIns="91440" bIns="45720" numCol="1" anchor="t" anchorCtr="0" compatLnSpc="1">
            <a:prstTxWarp prst="textNoShape">
              <a:avLst/>
            </a:prstTxWarp>
          </a:bodyPr>
          <a:lstStyle>
            <a:lvl1pPr>
              <a:defRPr sz="1000" smtClean="0">
                <a:latin typeface="Calibri" pitchFamily="34" charset="0"/>
              </a:defRPr>
            </a:lvl1pPr>
          </a:lstStyle>
          <a:p>
            <a:pPr defTabSz="457200" fontAlgn="base">
              <a:spcBef>
                <a:spcPct val="0"/>
              </a:spcBef>
              <a:spcAft>
                <a:spcPct val="0"/>
              </a:spcAft>
              <a:defRPr/>
            </a:pPr>
            <a:fld id="{52341320-839A-4850-9931-04621EBB9E36}" type="datetime1">
              <a:rPr lang="en-US">
                <a:solidFill>
                  <a:prstClr val="black"/>
                </a:solidFill>
                <a:ea typeface="ＭＳ Ｐゴシック" pitchFamily="34" charset="-128"/>
              </a:rPr>
              <a:pPr defTabSz="457200" fontAlgn="base">
                <a:spcBef>
                  <a:spcPct val="0"/>
                </a:spcBef>
                <a:spcAft>
                  <a:spcPct val="0"/>
                </a:spcAft>
                <a:defRPr/>
              </a:pPr>
              <a:t>9/4/2019</a:t>
            </a:fld>
            <a:endParaRPr lang="en-US" dirty="0">
              <a:solidFill>
                <a:prstClr val="black"/>
              </a:solidFill>
              <a:ea typeface="ＭＳ Ｐゴシック" pitchFamily="34" charset="-128"/>
            </a:endParaRPr>
          </a:p>
        </p:txBody>
      </p:sp>
      <p:sp>
        <p:nvSpPr>
          <p:cNvPr id="9" name="Footer Placeholder 4"/>
          <p:cNvSpPr>
            <a:spLocks noGrp="1"/>
          </p:cNvSpPr>
          <p:nvPr>
            <p:ph type="ftr" sz="quarter" idx="11"/>
          </p:nvPr>
        </p:nvSpPr>
        <p:spPr>
          <a:xfrm>
            <a:off x="3563816" y="6270499"/>
            <a:ext cx="2895600" cy="180000"/>
          </a:xfrm>
          <a:prstGeom prst="rect">
            <a:avLst/>
          </a:prstGeom>
        </p:spPr>
        <p:txBody>
          <a:bodyPr/>
          <a:lstStyle>
            <a:lvl1pPr algn="ctr" fontAlgn="auto">
              <a:spcBef>
                <a:spcPts val="0"/>
              </a:spcBef>
              <a:spcAft>
                <a:spcPts val="0"/>
              </a:spcAft>
              <a:defRPr sz="1000">
                <a:latin typeface="+mn-lt"/>
                <a:ea typeface="+mn-ea"/>
                <a:cs typeface="+mn-cs"/>
              </a:defRPr>
            </a:lvl1pPr>
          </a:lstStyle>
          <a:p>
            <a:pPr defTabSz="457200">
              <a:defRPr/>
            </a:pPr>
            <a:endParaRPr lang="en-US" dirty="0">
              <a:solidFill>
                <a:prstClr val="black"/>
              </a:solidFill>
            </a:endParaRPr>
          </a:p>
        </p:txBody>
      </p:sp>
      <p:sp>
        <p:nvSpPr>
          <p:cNvPr id="15" name="Oval 14"/>
          <p:cNvSpPr/>
          <p:nvPr userDrawn="1"/>
        </p:nvSpPr>
        <p:spPr>
          <a:xfrm>
            <a:off x="86176" y="6551801"/>
            <a:ext cx="288000" cy="288000"/>
          </a:xfrm>
          <a:prstGeom prst="ellipse">
            <a:avLst/>
          </a:prstGeom>
        </p:spPr>
        <p:style>
          <a:lnRef idx="2">
            <a:schemeClr val="accent3"/>
          </a:lnRef>
          <a:fillRef idx="1">
            <a:schemeClr val="lt1"/>
          </a:fillRef>
          <a:effectRef idx="0">
            <a:schemeClr val="accent3"/>
          </a:effectRef>
          <a:fontRef idx="minor">
            <a:schemeClr val="dk1"/>
          </a:fontRef>
        </p:style>
        <p:txBody>
          <a:bodyPr rtlCol="0" anchor="ctr"/>
          <a:lstStyle/>
          <a:p>
            <a:pPr algn="ctr" defTabSz="457200" fontAlgn="base">
              <a:spcBef>
                <a:spcPct val="0"/>
              </a:spcBef>
              <a:spcAft>
                <a:spcPct val="0"/>
              </a:spcAft>
            </a:pPr>
            <a:endParaRPr lang="en-ZA" sz="2400" dirty="0">
              <a:solidFill>
                <a:prstClr val="black"/>
              </a:solidFill>
            </a:endParaRPr>
          </a:p>
        </p:txBody>
      </p:sp>
      <p:sp>
        <p:nvSpPr>
          <p:cNvPr id="16" name="Slide Number Placeholder 5"/>
          <p:cNvSpPr txBox="1">
            <a:spLocks/>
          </p:cNvSpPr>
          <p:nvPr userDrawn="1"/>
        </p:nvSpPr>
        <p:spPr>
          <a:xfrm>
            <a:off x="86176" y="6582282"/>
            <a:ext cx="294836" cy="180000"/>
          </a:xfrm>
          <a:prstGeom prst="rect">
            <a:avLst/>
          </a:prstGeom>
        </p:spPr>
        <p:txBody>
          <a:bodyPr vert="horz" wrap="square" lIns="0" tIns="45720" rIns="0" bIns="45720" numCol="1" anchor="t" anchorCtr="0" compatLnSpc="1">
            <a:prstTxWarp prst="textNoShape">
              <a:avLst/>
            </a:prstTxWarp>
          </a:bodyPr>
          <a:lstStyle>
            <a:defPPr>
              <a:defRPr lang="en-US"/>
            </a:defPPr>
            <a:lvl1pPr algn="ctr" defTabSz="457200" rtl="0" fontAlgn="base">
              <a:spcBef>
                <a:spcPct val="0"/>
              </a:spcBef>
              <a:spcAft>
                <a:spcPct val="0"/>
              </a:spcAft>
              <a:defRPr sz="1000" kern="1200" smtClean="0">
                <a:solidFill>
                  <a:schemeClr val="tx1"/>
                </a:solidFill>
                <a:latin typeface="Calibri" pitchFamily="34" charset="0"/>
                <a:ea typeface="ＭＳ Ｐゴシック" pitchFamily="34" charset="-128"/>
                <a:cs typeface="+mn-cs"/>
              </a:defRPr>
            </a:lvl1pPr>
            <a:lvl2pPr marL="457200" algn="l" defTabSz="457200" rtl="0" fontAlgn="base">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a:lstStyle>
          <a:p>
            <a:pPr>
              <a:defRPr/>
            </a:pPr>
            <a:fld id="{3918D1BD-C811-492F-9AF0-38BA1F8577B2}"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964941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96816" y="90006"/>
            <a:ext cx="8247184" cy="652944"/>
          </a:xfrm>
          <a:prstGeom prst="rect">
            <a:avLst/>
          </a:prstGeom>
        </p:spPr>
        <p:txBody>
          <a:bodyPr/>
          <a:lstStyle>
            <a:lvl1pPr algn="l">
              <a:lnSpc>
                <a:spcPct val="150000"/>
              </a:lnSpc>
              <a:defRPr lang="en-US" sz="2400" b="1" kern="1200" cap="all" baseline="0" dirty="0">
                <a:solidFill>
                  <a:srgbClr val="000000"/>
                </a:solidFill>
                <a:latin typeface="Gill Sans"/>
                <a:ea typeface="+mn-ea"/>
                <a:cs typeface="Gill Sans"/>
              </a:defRPr>
            </a:lvl1pPr>
          </a:lstStyle>
          <a:p>
            <a:r>
              <a:rPr lang="en-US" dirty="0"/>
              <a:t>Click to edit Master title style</a:t>
            </a:r>
          </a:p>
        </p:txBody>
      </p:sp>
      <p:sp>
        <p:nvSpPr>
          <p:cNvPr id="6" name="Date Placeholder 3"/>
          <p:cNvSpPr>
            <a:spLocks noGrp="1"/>
          </p:cNvSpPr>
          <p:nvPr>
            <p:ph type="dt" sz="half" idx="10"/>
          </p:nvPr>
        </p:nvSpPr>
        <p:spPr>
          <a:xfrm>
            <a:off x="896816" y="6270499"/>
            <a:ext cx="2133600" cy="180000"/>
          </a:xfrm>
          <a:prstGeom prst="rect">
            <a:avLst/>
          </a:prstGeom>
        </p:spPr>
        <p:txBody>
          <a:bodyPr vert="horz" wrap="square" lIns="91440" tIns="45720" rIns="91440" bIns="45720" numCol="1" anchor="t" anchorCtr="0" compatLnSpc="1">
            <a:prstTxWarp prst="textNoShape">
              <a:avLst/>
            </a:prstTxWarp>
          </a:bodyPr>
          <a:lstStyle>
            <a:lvl1pPr>
              <a:defRPr sz="1000" smtClean="0">
                <a:latin typeface="Calibri" pitchFamily="34" charset="0"/>
              </a:defRPr>
            </a:lvl1pPr>
          </a:lstStyle>
          <a:p>
            <a:pPr defTabSz="457200" fontAlgn="base">
              <a:spcBef>
                <a:spcPct val="0"/>
              </a:spcBef>
              <a:spcAft>
                <a:spcPct val="0"/>
              </a:spcAft>
              <a:defRPr/>
            </a:pPr>
            <a:fld id="{9D063FA6-F4CA-493A-A821-95EF10B3863F}" type="datetime1">
              <a:rPr lang="en-US">
                <a:solidFill>
                  <a:prstClr val="black"/>
                </a:solidFill>
                <a:ea typeface="ＭＳ Ｐゴシック" pitchFamily="34" charset="-128"/>
              </a:rPr>
              <a:pPr defTabSz="457200" fontAlgn="base">
                <a:spcBef>
                  <a:spcPct val="0"/>
                </a:spcBef>
                <a:spcAft>
                  <a:spcPct val="0"/>
                </a:spcAft>
                <a:defRPr/>
              </a:pPr>
              <a:t>9/4/2019</a:t>
            </a:fld>
            <a:endParaRPr lang="en-US" dirty="0">
              <a:solidFill>
                <a:prstClr val="black"/>
              </a:solidFill>
              <a:ea typeface="ＭＳ Ｐゴシック" pitchFamily="34" charset="-128"/>
            </a:endParaRPr>
          </a:p>
        </p:txBody>
      </p:sp>
      <p:sp>
        <p:nvSpPr>
          <p:cNvPr id="7" name="Footer Placeholder 4"/>
          <p:cNvSpPr>
            <a:spLocks noGrp="1"/>
          </p:cNvSpPr>
          <p:nvPr>
            <p:ph type="ftr" sz="quarter" idx="11"/>
          </p:nvPr>
        </p:nvSpPr>
        <p:spPr>
          <a:xfrm>
            <a:off x="3563816" y="6270499"/>
            <a:ext cx="2895600" cy="180000"/>
          </a:xfrm>
          <a:prstGeom prst="rect">
            <a:avLst/>
          </a:prstGeom>
        </p:spPr>
        <p:txBody>
          <a:bodyPr/>
          <a:lstStyle>
            <a:lvl1pPr algn="ctr" fontAlgn="auto">
              <a:spcBef>
                <a:spcPts val="0"/>
              </a:spcBef>
              <a:spcAft>
                <a:spcPts val="0"/>
              </a:spcAft>
              <a:defRPr sz="1000">
                <a:latin typeface="+mn-lt"/>
                <a:ea typeface="+mn-ea"/>
                <a:cs typeface="+mn-cs"/>
              </a:defRPr>
            </a:lvl1pPr>
          </a:lstStyle>
          <a:p>
            <a:pPr defTabSz="457200">
              <a:defRPr/>
            </a:pPr>
            <a:endParaRPr lang="en-US" dirty="0">
              <a:solidFill>
                <a:prstClr val="black"/>
              </a:solidFill>
            </a:endParaRPr>
          </a:p>
        </p:txBody>
      </p:sp>
      <p:sp>
        <p:nvSpPr>
          <p:cNvPr id="13" name="Oval 12"/>
          <p:cNvSpPr/>
          <p:nvPr userDrawn="1"/>
        </p:nvSpPr>
        <p:spPr>
          <a:xfrm>
            <a:off x="86176" y="6551801"/>
            <a:ext cx="288000" cy="288000"/>
          </a:xfrm>
          <a:prstGeom prst="ellipse">
            <a:avLst/>
          </a:prstGeom>
        </p:spPr>
        <p:style>
          <a:lnRef idx="2">
            <a:schemeClr val="accent3"/>
          </a:lnRef>
          <a:fillRef idx="1">
            <a:schemeClr val="lt1"/>
          </a:fillRef>
          <a:effectRef idx="0">
            <a:schemeClr val="accent3"/>
          </a:effectRef>
          <a:fontRef idx="minor">
            <a:schemeClr val="dk1"/>
          </a:fontRef>
        </p:style>
        <p:txBody>
          <a:bodyPr rtlCol="0" anchor="ctr"/>
          <a:lstStyle/>
          <a:p>
            <a:pPr algn="ctr" defTabSz="457200" fontAlgn="base">
              <a:spcBef>
                <a:spcPct val="0"/>
              </a:spcBef>
              <a:spcAft>
                <a:spcPct val="0"/>
              </a:spcAft>
            </a:pPr>
            <a:endParaRPr lang="en-ZA" sz="2400" dirty="0">
              <a:solidFill>
                <a:prstClr val="black"/>
              </a:solidFill>
            </a:endParaRPr>
          </a:p>
        </p:txBody>
      </p:sp>
      <p:sp>
        <p:nvSpPr>
          <p:cNvPr id="14" name="Slide Number Placeholder 5"/>
          <p:cNvSpPr txBox="1">
            <a:spLocks/>
          </p:cNvSpPr>
          <p:nvPr userDrawn="1"/>
        </p:nvSpPr>
        <p:spPr>
          <a:xfrm>
            <a:off x="86176" y="6582282"/>
            <a:ext cx="294836" cy="180000"/>
          </a:xfrm>
          <a:prstGeom prst="rect">
            <a:avLst/>
          </a:prstGeom>
        </p:spPr>
        <p:txBody>
          <a:bodyPr vert="horz" wrap="square" lIns="0" tIns="45720" rIns="0" bIns="45720" numCol="1" anchor="t" anchorCtr="0" compatLnSpc="1">
            <a:prstTxWarp prst="textNoShape">
              <a:avLst/>
            </a:prstTxWarp>
          </a:bodyPr>
          <a:lstStyle>
            <a:defPPr>
              <a:defRPr lang="en-US"/>
            </a:defPPr>
            <a:lvl1pPr algn="ctr" defTabSz="457200" rtl="0" fontAlgn="base">
              <a:spcBef>
                <a:spcPct val="0"/>
              </a:spcBef>
              <a:spcAft>
                <a:spcPct val="0"/>
              </a:spcAft>
              <a:defRPr sz="1000" kern="1200" smtClean="0">
                <a:solidFill>
                  <a:schemeClr val="tx1"/>
                </a:solidFill>
                <a:latin typeface="Calibri" pitchFamily="34" charset="0"/>
                <a:ea typeface="ＭＳ Ｐゴシック" pitchFamily="34" charset="-128"/>
                <a:cs typeface="+mn-cs"/>
              </a:defRPr>
            </a:lvl1pPr>
            <a:lvl2pPr marL="457200" algn="l" defTabSz="457200" rtl="0" fontAlgn="base">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a:lstStyle>
          <a:p>
            <a:pPr>
              <a:defRPr/>
            </a:pPr>
            <a:fld id="{3918D1BD-C811-492F-9AF0-38BA1F8577B2}"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4737125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896816" y="6270499"/>
            <a:ext cx="2133600" cy="180000"/>
          </a:xfrm>
          <a:prstGeom prst="rect">
            <a:avLst/>
          </a:prstGeom>
        </p:spPr>
        <p:txBody>
          <a:bodyPr vert="horz" wrap="square" lIns="91440" tIns="45720" rIns="91440" bIns="45720" numCol="1" anchor="t" anchorCtr="0" compatLnSpc="1">
            <a:prstTxWarp prst="textNoShape">
              <a:avLst/>
            </a:prstTxWarp>
          </a:bodyPr>
          <a:lstStyle>
            <a:lvl1pPr>
              <a:defRPr sz="1000" smtClean="0">
                <a:latin typeface="Calibri" pitchFamily="34" charset="0"/>
              </a:defRPr>
            </a:lvl1pPr>
          </a:lstStyle>
          <a:p>
            <a:pPr defTabSz="457200" fontAlgn="base">
              <a:spcBef>
                <a:spcPct val="0"/>
              </a:spcBef>
              <a:spcAft>
                <a:spcPct val="0"/>
              </a:spcAft>
              <a:defRPr/>
            </a:pPr>
            <a:fld id="{E597830B-32D0-4A00-A109-A335D623297D}" type="datetime1">
              <a:rPr lang="en-US">
                <a:solidFill>
                  <a:prstClr val="black"/>
                </a:solidFill>
                <a:ea typeface="ＭＳ Ｐゴシック" pitchFamily="34" charset="-128"/>
              </a:rPr>
              <a:pPr defTabSz="457200" fontAlgn="base">
                <a:spcBef>
                  <a:spcPct val="0"/>
                </a:spcBef>
                <a:spcAft>
                  <a:spcPct val="0"/>
                </a:spcAft>
                <a:defRPr/>
              </a:pPr>
              <a:t>9/4/2019</a:t>
            </a:fld>
            <a:endParaRPr lang="en-US" dirty="0">
              <a:solidFill>
                <a:prstClr val="black"/>
              </a:solidFill>
              <a:ea typeface="ＭＳ Ｐゴシック" pitchFamily="34" charset="-128"/>
            </a:endParaRPr>
          </a:p>
        </p:txBody>
      </p:sp>
      <p:sp>
        <p:nvSpPr>
          <p:cNvPr id="6" name="Footer Placeholder 4"/>
          <p:cNvSpPr>
            <a:spLocks noGrp="1"/>
          </p:cNvSpPr>
          <p:nvPr>
            <p:ph type="ftr" sz="quarter" idx="11"/>
          </p:nvPr>
        </p:nvSpPr>
        <p:spPr>
          <a:xfrm>
            <a:off x="3563816" y="6270499"/>
            <a:ext cx="2895600" cy="180000"/>
          </a:xfrm>
          <a:prstGeom prst="rect">
            <a:avLst/>
          </a:prstGeom>
        </p:spPr>
        <p:txBody>
          <a:bodyPr/>
          <a:lstStyle>
            <a:lvl1pPr algn="ctr" fontAlgn="auto">
              <a:spcBef>
                <a:spcPts val="0"/>
              </a:spcBef>
              <a:spcAft>
                <a:spcPts val="0"/>
              </a:spcAft>
              <a:defRPr sz="1000">
                <a:latin typeface="+mn-lt"/>
                <a:ea typeface="+mn-ea"/>
                <a:cs typeface="+mn-cs"/>
              </a:defRPr>
            </a:lvl1pPr>
          </a:lstStyle>
          <a:p>
            <a:pPr defTabSz="457200">
              <a:defRPr/>
            </a:pPr>
            <a:endParaRPr lang="en-US" dirty="0">
              <a:solidFill>
                <a:prstClr val="black"/>
              </a:solidFill>
            </a:endParaRPr>
          </a:p>
        </p:txBody>
      </p:sp>
      <p:sp>
        <p:nvSpPr>
          <p:cNvPr id="12" name="Oval 11"/>
          <p:cNvSpPr/>
          <p:nvPr userDrawn="1"/>
        </p:nvSpPr>
        <p:spPr>
          <a:xfrm>
            <a:off x="86176" y="6551801"/>
            <a:ext cx="288000" cy="288000"/>
          </a:xfrm>
          <a:prstGeom prst="ellipse">
            <a:avLst/>
          </a:prstGeom>
        </p:spPr>
        <p:style>
          <a:lnRef idx="2">
            <a:schemeClr val="accent3"/>
          </a:lnRef>
          <a:fillRef idx="1">
            <a:schemeClr val="lt1"/>
          </a:fillRef>
          <a:effectRef idx="0">
            <a:schemeClr val="accent3"/>
          </a:effectRef>
          <a:fontRef idx="minor">
            <a:schemeClr val="dk1"/>
          </a:fontRef>
        </p:style>
        <p:txBody>
          <a:bodyPr rtlCol="0" anchor="ctr"/>
          <a:lstStyle/>
          <a:p>
            <a:pPr algn="ctr" defTabSz="457200" fontAlgn="base">
              <a:spcBef>
                <a:spcPct val="0"/>
              </a:spcBef>
              <a:spcAft>
                <a:spcPct val="0"/>
              </a:spcAft>
            </a:pPr>
            <a:endParaRPr lang="en-ZA" sz="2400" dirty="0">
              <a:solidFill>
                <a:prstClr val="black"/>
              </a:solidFill>
            </a:endParaRPr>
          </a:p>
        </p:txBody>
      </p:sp>
      <p:sp>
        <p:nvSpPr>
          <p:cNvPr id="13" name="Slide Number Placeholder 5"/>
          <p:cNvSpPr txBox="1">
            <a:spLocks/>
          </p:cNvSpPr>
          <p:nvPr userDrawn="1"/>
        </p:nvSpPr>
        <p:spPr>
          <a:xfrm>
            <a:off x="86176" y="6582282"/>
            <a:ext cx="294836" cy="180000"/>
          </a:xfrm>
          <a:prstGeom prst="rect">
            <a:avLst/>
          </a:prstGeom>
        </p:spPr>
        <p:txBody>
          <a:bodyPr vert="horz" wrap="square" lIns="0" tIns="45720" rIns="0" bIns="45720" numCol="1" anchor="t" anchorCtr="0" compatLnSpc="1">
            <a:prstTxWarp prst="textNoShape">
              <a:avLst/>
            </a:prstTxWarp>
          </a:bodyPr>
          <a:lstStyle>
            <a:defPPr>
              <a:defRPr lang="en-US"/>
            </a:defPPr>
            <a:lvl1pPr algn="ctr" defTabSz="457200" rtl="0" fontAlgn="base">
              <a:spcBef>
                <a:spcPct val="0"/>
              </a:spcBef>
              <a:spcAft>
                <a:spcPct val="0"/>
              </a:spcAft>
              <a:defRPr sz="1000" kern="1200" smtClean="0">
                <a:solidFill>
                  <a:schemeClr val="tx1"/>
                </a:solidFill>
                <a:latin typeface="Calibri" pitchFamily="34" charset="0"/>
                <a:ea typeface="ＭＳ Ｐゴシック" pitchFamily="34" charset="-128"/>
                <a:cs typeface="+mn-cs"/>
              </a:defRPr>
            </a:lvl1pPr>
            <a:lvl2pPr marL="457200" algn="l" defTabSz="457200" rtl="0" fontAlgn="base">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a:lstStyle>
          <a:p>
            <a:pPr>
              <a:defRPr/>
            </a:pPr>
            <a:fld id="{3918D1BD-C811-492F-9AF0-38BA1F8577B2}"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1505668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816" y="273050"/>
            <a:ext cx="2568697"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6816" y="1435100"/>
            <a:ext cx="2568697"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3"/>
          <p:cNvSpPr>
            <a:spLocks noGrp="1"/>
          </p:cNvSpPr>
          <p:nvPr>
            <p:ph type="dt" sz="half" idx="10"/>
          </p:nvPr>
        </p:nvSpPr>
        <p:spPr>
          <a:xfrm>
            <a:off x="896816" y="6270499"/>
            <a:ext cx="2133600" cy="180000"/>
          </a:xfrm>
          <a:prstGeom prst="rect">
            <a:avLst/>
          </a:prstGeom>
        </p:spPr>
        <p:txBody>
          <a:bodyPr vert="horz" wrap="square" lIns="91440" tIns="45720" rIns="91440" bIns="45720" numCol="1" anchor="t" anchorCtr="0" compatLnSpc="1">
            <a:prstTxWarp prst="textNoShape">
              <a:avLst/>
            </a:prstTxWarp>
          </a:bodyPr>
          <a:lstStyle>
            <a:lvl1pPr>
              <a:defRPr sz="1000" smtClean="0">
                <a:latin typeface="Calibri" pitchFamily="34" charset="0"/>
              </a:defRPr>
            </a:lvl1pPr>
          </a:lstStyle>
          <a:p>
            <a:pPr defTabSz="457200" fontAlgn="base">
              <a:spcBef>
                <a:spcPct val="0"/>
              </a:spcBef>
              <a:spcAft>
                <a:spcPct val="0"/>
              </a:spcAft>
              <a:defRPr/>
            </a:pPr>
            <a:fld id="{252A1D04-DFEE-46A1-A188-A4D6F8F3F590}" type="datetime1">
              <a:rPr lang="en-US">
                <a:solidFill>
                  <a:prstClr val="black"/>
                </a:solidFill>
                <a:ea typeface="ＭＳ Ｐゴシック" pitchFamily="34" charset="-128"/>
              </a:rPr>
              <a:pPr defTabSz="457200" fontAlgn="base">
                <a:spcBef>
                  <a:spcPct val="0"/>
                </a:spcBef>
                <a:spcAft>
                  <a:spcPct val="0"/>
                </a:spcAft>
                <a:defRPr/>
              </a:pPr>
              <a:t>9/4/2019</a:t>
            </a:fld>
            <a:endParaRPr lang="en-US" dirty="0">
              <a:solidFill>
                <a:prstClr val="black"/>
              </a:solidFill>
              <a:ea typeface="ＭＳ Ｐゴシック" pitchFamily="34" charset="-128"/>
            </a:endParaRPr>
          </a:p>
        </p:txBody>
      </p:sp>
      <p:sp>
        <p:nvSpPr>
          <p:cNvPr id="9" name="Footer Placeholder 4"/>
          <p:cNvSpPr>
            <a:spLocks noGrp="1"/>
          </p:cNvSpPr>
          <p:nvPr>
            <p:ph type="ftr" sz="quarter" idx="11"/>
          </p:nvPr>
        </p:nvSpPr>
        <p:spPr>
          <a:xfrm>
            <a:off x="3563816" y="6270499"/>
            <a:ext cx="2895600" cy="180000"/>
          </a:xfrm>
          <a:prstGeom prst="rect">
            <a:avLst/>
          </a:prstGeom>
        </p:spPr>
        <p:txBody>
          <a:bodyPr/>
          <a:lstStyle>
            <a:lvl1pPr algn="ctr" fontAlgn="auto">
              <a:spcBef>
                <a:spcPts val="0"/>
              </a:spcBef>
              <a:spcAft>
                <a:spcPts val="0"/>
              </a:spcAft>
              <a:defRPr sz="1000">
                <a:latin typeface="+mn-lt"/>
                <a:ea typeface="+mn-ea"/>
                <a:cs typeface="+mn-cs"/>
              </a:defRPr>
            </a:lvl1pPr>
          </a:lstStyle>
          <a:p>
            <a:pPr defTabSz="457200">
              <a:defRPr/>
            </a:pPr>
            <a:endParaRPr lang="en-US" dirty="0">
              <a:solidFill>
                <a:prstClr val="black"/>
              </a:solidFill>
            </a:endParaRPr>
          </a:p>
        </p:txBody>
      </p:sp>
      <p:sp>
        <p:nvSpPr>
          <p:cNvPr id="15" name="Oval 14"/>
          <p:cNvSpPr/>
          <p:nvPr userDrawn="1"/>
        </p:nvSpPr>
        <p:spPr>
          <a:xfrm>
            <a:off x="86176" y="6551801"/>
            <a:ext cx="288000" cy="288000"/>
          </a:xfrm>
          <a:prstGeom prst="ellipse">
            <a:avLst/>
          </a:prstGeom>
        </p:spPr>
        <p:style>
          <a:lnRef idx="2">
            <a:schemeClr val="accent3"/>
          </a:lnRef>
          <a:fillRef idx="1">
            <a:schemeClr val="lt1"/>
          </a:fillRef>
          <a:effectRef idx="0">
            <a:schemeClr val="accent3"/>
          </a:effectRef>
          <a:fontRef idx="minor">
            <a:schemeClr val="dk1"/>
          </a:fontRef>
        </p:style>
        <p:txBody>
          <a:bodyPr rtlCol="0" anchor="ctr"/>
          <a:lstStyle/>
          <a:p>
            <a:pPr algn="ctr" defTabSz="457200" fontAlgn="base">
              <a:spcBef>
                <a:spcPct val="0"/>
              </a:spcBef>
              <a:spcAft>
                <a:spcPct val="0"/>
              </a:spcAft>
            </a:pPr>
            <a:endParaRPr lang="en-ZA" sz="2400" dirty="0">
              <a:solidFill>
                <a:prstClr val="black"/>
              </a:solidFill>
            </a:endParaRPr>
          </a:p>
        </p:txBody>
      </p:sp>
      <p:sp>
        <p:nvSpPr>
          <p:cNvPr id="16" name="Slide Number Placeholder 5"/>
          <p:cNvSpPr txBox="1">
            <a:spLocks/>
          </p:cNvSpPr>
          <p:nvPr userDrawn="1"/>
        </p:nvSpPr>
        <p:spPr>
          <a:xfrm>
            <a:off x="86176" y="6582282"/>
            <a:ext cx="294836" cy="180000"/>
          </a:xfrm>
          <a:prstGeom prst="rect">
            <a:avLst/>
          </a:prstGeom>
        </p:spPr>
        <p:txBody>
          <a:bodyPr vert="horz" wrap="square" lIns="0" tIns="45720" rIns="0" bIns="45720" numCol="1" anchor="t" anchorCtr="0" compatLnSpc="1">
            <a:prstTxWarp prst="textNoShape">
              <a:avLst/>
            </a:prstTxWarp>
          </a:bodyPr>
          <a:lstStyle>
            <a:defPPr>
              <a:defRPr lang="en-US"/>
            </a:defPPr>
            <a:lvl1pPr algn="ctr" defTabSz="457200" rtl="0" fontAlgn="base">
              <a:spcBef>
                <a:spcPct val="0"/>
              </a:spcBef>
              <a:spcAft>
                <a:spcPct val="0"/>
              </a:spcAft>
              <a:defRPr sz="1000" kern="1200" smtClean="0">
                <a:solidFill>
                  <a:schemeClr val="tx1"/>
                </a:solidFill>
                <a:latin typeface="Calibri" pitchFamily="34" charset="0"/>
                <a:ea typeface="ＭＳ Ｐゴシック" pitchFamily="34" charset="-128"/>
                <a:cs typeface="+mn-cs"/>
              </a:defRPr>
            </a:lvl1pPr>
            <a:lvl2pPr marL="457200" algn="l" defTabSz="457200" rtl="0" fontAlgn="base">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a:lstStyle>
          <a:p>
            <a:pPr>
              <a:defRPr/>
            </a:pPr>
            <a:fld id="{3918D1BD-C811-492F-9AF0-38BA1F8577B2}"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4481084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5.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5.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 descr="DWS Slide Pages1.jpg"/>
          <p:cNvPicPr>
            <a:picLocks noChangeAspect="1"/>
          </p:cNvPicPr>
          <p:nvPr userDrawn="1"/>
        </p:nvPicPr>
        <p:blipFill>
          <a:blip r:embed="rId14" cstate="email">
            <a:extLst>
              <a:ext uri="{28A0092B-C50C-407E-A947-70E740481C1C}">
                <a14:useLocalDpi xmlns:a14="http://schemas.microsoft.com/office/drawing/2010/main"/>
              </a:ext>
            </a:extLst>
          </a:blip>
          <a:srcRect/>
          <a:stretch>
            <a:fillRect/>
          </a:stretch>
        </p:blipFill>
        <p:spPr bwMode="auto">
          <a:xfrm>
            <a:off x="0" y="0"/>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 descr="DWS Slide Pages1.jpg"/>
          <p:cNvPicPr>
            <a:picLocks noChangeAspect="1"/>
          </p:cNvPicPr>
          <p:nvPr userDrawn="1"/>
        </p:nvPicPr>
        <p:blipFill rotWithShape="1">
          <a:blip r:embed="rId15" cstate="print">
            <a:extLst>
              <a:ext uri="{28A0092B-C50C-407E-A947-70E740481C1C}">
                <a14:useLocalDpi xmlns:a14="http://schemas.microsoft.com/office/drawing/2010/main"/>
              </a:ext>
            </a:extLst>
          </a:blip>
          <a:srcRect/>
          <a:stretch/>
        </p:blipFill>
        <p:spPr bwMode="auto">
          <a:xfrm>
            <a:off x="-1" y="-1588"/>
            <a:ext cx="1584081" cy="651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167263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 descr="DWS Slide Pages1.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2828536"/>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hf hdr="0" ftr="0" dt="0"/>
  <p:txStyles>
    <p:titleStyle>
      <a:lvl1pPr algn="ctr" defTabSz="342892" rtl="0" eaLnBrk="0" fontAlgn="base" hangingPunct="0">
        <a:spcBef>
          <a:spcPct val="0"/>
        </a:spcBef>
        <a:spcAft>
          <a:spcPct val="0"/>
        </a:spcAft>
        <a:defRPr sz="3300" kern="1200">
          <a:solidFill>
            <a:schemeClr val="tx1"/>
          </a:solidFill>
          <a:latin typeface="+mj-lt"/>
          <a:ea typeface="ＭＳ Ｐゴシック" charset="0"/>
          <a:cs typeface="ＭＳ Ｐゴシック" charset="0"/>
        </a:defRPr>
      </a:lvl1pPr>
      <a:lvl2pPr algn="ctr" defTabSz="342892" rtl="0" eaLnBrk="0" fontAlgn="base" hangingPunct="0">
        <a:spcBef>
          <a:spcPct val="0"/>
        </a:spcBef>
        <a:spcAft>
          <a:spcPct val="0"/>
        </a:spcAft>
        <a:defRPr sz="3300">
          <a:solidFill>
            <a:schemeClr val="tx1"/>
          </a:solidFill>
          <a:latin typeface="Calibri" pitchFamily="34" charset="0"/>
          <a:ea typeface="ＭＳ Ｐゴシック" charset="0"/>
          <a:cs typeface="ＭＳ Ｐゴシック" charset="0"/>
        </a:defRPr>
      </a:lvl2pPr>
      <a:lvl3pPr algn="ctr" defTabSz="342892" rtl="0" eaLnBrk="0" fontAlgn="base" hangingPunct="0">
        <a:spcBef>
          <a:spcPct val="0"/>
        </a:spcBef>
        <a:spcAft>
          <a:spcPct val="0"/>
        </a:spcAft>
        <a:defRPr sz="3300">
          <a:solidFill>
            <a:schemeClr val="tx1"/>
          </a:solidFill>
          <a:latin typeface="Calibri" pitchFamily="34" charset="0"/>
          <a:ea typeface="ＭＳ Ｐゴシック" charset="0"/>
          <a:cs typeface="ＭＳ Ｐゴシック" charset="0"/>
        </a:defRPr>
      </a:lvl3pPr>
      <a:lvl4pPr algn="ctr" defTabSz="342892" rtl="0" eaLnBrk="0" fontAlgn="base" hangingPunct="0">
        <a:spcBef>
          <a:spcPct val="0"/>
        </a:spcBef>
        <a:spcAft>
          <a:spcPct val="0"/>
        </a:spcAft>
        <a:defRPr sz="3300">
          <a:solidFill>
            <a:schemeClr val="tx1"/>
          </a:solidFill>
          <a:latin typeface="Calibri" pitchFamily="34" charset="0"/>
          <a:ea typeface="ＭＳ Ｐゴシック" charset="0"/>
          <a:cs typeface="ＭＳ Ｐゴシック" charset="0"/>
        </a:defRPr>
      </a:lvl4pPr>
      <a:lvl5pPr algn="ctr" defTabSz="342892" rtl="0" eaLnBrk="0" fontAlgn="base" hangingPunct="0">
        <a:spcBef>
          <a:spcPct val="0"/>
        </a:spcBef>
        <a:spcAft>
          <a:spcPct val="0"/>
        </a:spcAft>
        <a:defRPr sz="3300">
          <a:solidFill>
            <a:schemeClr val="tx1"/>
          </a:solidFill>
          <a:latin typeface="Calibri" pitchFamily="34" charset="0"/>
          <a:ea typeface="ＭＳ Ｐゴシック" charset="0"/>
          <a:cs typeface="ＭＳ Ｐゴシック" charset="0"/>
        </a:defRPr>
      </a:lvl5pPr>
      <a:lvl6pPr marL="342892" algn="ctr" defTabSz="342892" rtl="0" fontAlgn="base">
        <a:spcBef>
          <a:spcPct val="0"/>
        </a:spcBef>
        <a:spcAft>
          <a:spcPct val="0"/>
        </a:spcAft>
        <a:defRPr sz="3300">
          <a:solidFill>
            <a:schemeClr val="tx1"/>
          </a:solidFill>
          <a:latin typeface="Calibri" pitchFamily="34" charset="0"/>
        </a:defRPr>
      </a:lvl6pPr>
      <a:lvl7pPr marL="685783" algn="ctr" defTabSz="342892" rtl="0" fontAlgn="base">
        <a:spcBef>
          <a:spcPct val="0"/>
        </a:spcBef>
        <a:spcAft>
          <a:spcPct val="0"/>
        </a:spcAft>
        <a:defRPr sz="3300">
          <a:solidFill>
            <a:schemeClr val="tx1"/>
          </a:solidFill>
          <a:latin typeface="Calibri" pitchFamily="34" charset="0"/>
        </a:defRPr>
      </a:lvl7pPr>
      <a:lvl8pPr marL="1028675" algn="ctr" defTabSz="342892" rtl="0" fontAlgn="base">
        <a:spcBef>
          <a:spcPct val="0"/>
        </a:spcBef>
        <a:spcAft>
          <a:spcPct val="0"/>
        </a:spcAft>
        <a:defRPr sz="3300">
          <a:solidFill>
            <a:schemeClr val="tx1"/>
          </a:solidFill>
          <a:latin typeface="Calibri" pitchFamily="34" charset="0"/>
        </a:defRPr>
      </a:lvl8pPr>
      <a:lvl9pPr marL="1371566" algn="ctr" defTabSz="342892" rtl="0" fontAlgn="base">
        <a:spcBef>
          <a:spcPct val="0"/>
        </a:spcBef>
        <a:spcAft>
          <a:spcPct val="0"/>
        </a:spcAft>
        <a:defRPr sz="3300">
          <a:solidFill>
            <a:schemeClr val="tx1"/>
          </a:solidFill>
          <a:latin typeface="Calibri" pitchFamily="34" charset="0"/>
        </a:defRPr>
      </a:lvl9pPr>
    </p:titleStyle>
    <p:bodyStyle>
      <a:lvl1pPr marL="257168" indent="-257168" algn="l" defTabSz="342892"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ＭＳ Ｐゴシック" charset="0"/>
        </a:defRPr>
      </a:lvl1pPr>
      <a:lvl2pPr marL="557199" indent="-214308" algn="l" defTabSz="342892" rtl="0" eaLnBrk="0" fontAlgn="base" hangingPunct="0">
        <a:spcBef>
          <a:spcPct val="20000"/>
        </a:spcBef>
        <a:spcAft>
          <a:spcPct val="0"/>
        </a:spcAft>
        <a:buFont typeface="Arial" pitchFamily="34" charset="0"/>
        <a:buChar char="–"/>
        <a:defRPr sz="2100" kern="1200">
          <a:solidFill>
            <a:schemeClr val="tx1"/>
          </a:solidFill>
          <a:latin typeface="+mn-lt"/>
          <a:ea typeface="ＭＳ Ｐゴシック" charset="0"/>
          <a:cs typeface="+mn-cs"/>
        </a:defRPr>
      </a:lvl2pPr>
      <a:lvl3pPr marL="857228" indent="-171446" algn="l" defTabSz="342892" rtl="0" eaLnBrk="0" fontAlgn="base" hangingPunct="0">
        <a:spcBef>
          <a:spcPct val="20000"/>
        </a:spcBef>
        <a:spcAft>
          <a:spcPct val="0"/>
        </a:spcAft>
        <a:buFont typeface="Arial" pitchFamily="34" charset="0"/>
        <a:buChar char="•"/>
        <a:defRPr sz="1800" kern="1200">
          <a:solidFill>
            <a:schemeClr val="tx1"/>
          </a:solidFill>
          <a:latin typeface="+mn-lt"/>
          <a:ea typeface="ＭＳ Ｐゴシック" charset="0"/>
          <a:cs typeface="+mn-cs"/>
        </a:defRPr>
      </a:lvl3pPr>
      <a:lvl4pPr marL="1200120" indent="-171446" algn="l" defTabSz="342892" rtl="0" eaLnBrk="0" fontAlgn="base" hangingPunct="0">
        <a:spcBef>
          <a:spcPct val="20000"/>
        </a:spcBef>
        <a:spcAft>
          <a:spcPct val="0"/>
        </a:spcAft>
        <a:buFont typeface="Arial" pitchFamily="34" charset="0"/>
        <a:buChar char="–"/>
        <a:defRPr sz="1500" kern="1200">
          <a:solidFill>
            <a:schemeClr val="tx1"/>
          </a:solidFill>
          <a:latin typeface="+mn-lt"/>
          <a:ea typeface="ＭＳ Ｐゴシック" charset="0"/>
          <a:cs typeface="+mn-cs"/>
        </a:defRPr>
      </a:lvl4pPr>
      <a:lvl5pPr marL="1543012" indent="-171446" algn="l" defTabSz="342892" rtl="0" eaLnBrk="0" fontAlgn="base" hangingPunct="0">
        <a:spcBef>
          <a:spcPct val="20000"/>
        </a:spcBef>
        <a:spcAft>
          <a:spcPct val="0"/>
        </a:spcAft>
        <a:buFont typeface="Arial" pitchFamily="34" charset="0"/>
        <a:buChar char="»"/>
        <a:defRPr sz="1500" kern="1200">
          <a:solidFill>
            <a:schemeClr val="tx1"/>
          </a:solidFill>
          <a:latin typeface="+mn-lt"/>
          <a:ea typeface="ＭＳ Ｐゴシック" charset="0"/>
          <a:cs typeface="+mn-cs"/>
        </a:defRPr>
      </a:lvl5pPr>
      <a:lvl6pPr marL="1885903" indent="-171446" algn="l" defTabSz="342892"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2"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2" rtl="0" eaLnBrk="1" latinLnBrk="0" hangingPunct="1">
        <a:spcBef>
          <a:spcPct val="20000"/>
        </a:spcBef>
        <a:buFont typeface="Arial"/>
        <a:buChar char="•"/>
        <a:defRPr sz="1500" kern="1200">
          <a:solidFill>
            <a:schemeClr val="tx1"/>
          </a:solidFill>
          <a:latin typeface="+mn-lt"/>
          <a:ea typeface="+mn-ea"/>
          <a:cs typeface="+mn-cs"/>
        </a:defRPr>
      </a:lvl8pPr>
      <a:lvl9pPr marL="2914577" indent="-171446" algn="l" defTabSz="342892"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92" rtl="0" eaLnBrk="1" latinLnBrk="0" hangingPunct="1">
        <a:defRPr sz="1350" kern="1200">
          <a:solidFill>
            <a:schemeClr val="tx1"/>
          </a:solidFill>
          <a:latin typeface="+mn-lt"/>
          <a:ea typeface="+mn-ea"/>
          <a:cs typeface="+mn-cs"/>
        </a:defRPr>
      </a:lvl1pPr>
      <a:lvl2pPr marL="342892" algn="l" defTabSz="342892" rtl="0" eaLnBrk="1" latinLnBrk="0" hangingPunct="1">
        <a:defRPr sz="1350" kern="1200">
          <a:solidFill>
            <a:schemeClr val="tx1"/>
          </a:solidFill>
          <a:latin typeface="+mn-lt"/>
          <a:ea typeface="+mn-ea"/>
          <a:cs typeface="+mn-cs"/>
        </a:defRPr>
      </a:lvl2pPr>
      <a:lvl3pPr marL="685783" algn="l" defTabSz="342892" rtl="0" eaLnBrk="1" latinLnBrk="0" hangingPunct="1">
        <a:defRPr sz="1350" kern="1200">
          <a:solidFill>
            <a:schemeClr val="tx1"/>
          </a:solidFill>
          <a:latin typeface="+mn-lt"/>
          <a:ea typeface="+mn-ea"/>
          <a:cs typeface="+mn-cs"/>
        </a:defRPr>
      </a:lvl3pPr>
      <a:lvl4pPr marL="1028675" algn="l" defTabSz="342892" rtl="0" eaLnBrk="1" latinLnBrk="0" hangingPunct="1">
        <a:defRPr sz="1350" kern="1200">
          <a:solidFill>
            <a:schemeClr val="tx1"/>
          </a:solidFill>
          <a:latin typeface="+mn-lt"/>
          <a:ea typeface="+mn-ea"/>
          <a:cs typeface="+mn-cs"/>
        </a:defRPr>
      </a:lvl4pPr>
      <a:lvl5pPr marL="1371566" algn="l" defTabSz="342892" rtl="0" eaLnBrk="1" latinLnBrk="0" hangingPunct="1">
        <a:defRPr sz="1350" kern="1200">
          <a:solidFill>
            <a:schemeClr val="tx1"/>
          </a:solidFill>
          <a:latin typeface="+mn-lt"/>
          <a:ea typeface="+mn-ea"/>
          <a:cs typeface="+mn-cs"/>
        </a:defRPr>
      </a:lvl5pPr>
      <a:lvl6pPr marL="1714457" algn="l" defTabSz="342892" rtl="0" eaLnBrk="1" latinLnBrk="0" hangingPunct="1">
        <a:defRPr sz="1350" kern="1200">
          <a:solidFill>
            <a:schemeClr val="tx1"/>
          </a:solidFill>
          <a:latin typeface="+mn-lt"/>
          <a:ea typeface="+mn-ea"/>
          <a:cs typeface="+mn-cs"/>
        </a:defRPr>
      </a:lvl6pPr>
      <a:lvl7pPr marL="2057348" algn="l" defTabSz="342892" rtl="0" eaLnBrk="1" latinLnBrk="0" hangingPunct="1">
        <a:defRPr sz="1350" kern="1200">
          <a:solidFill>
            <a:schemeClr val="tx1"/>
          </a:solidFill>
          <a:latin typeface="+mn-lt"/>
          <a:ea typeface="+mn-ea"/>
          <a:cs typeface="+mn-cs"/>
        </a:defRPr>
      </a:lvl7pPr>
      <a:lvl8pPr marL="2400240" algn="l" defTabSz="342892" rtl="0" eaLnBrk="1" latinLnBrk="0" hangingPunct="1">
        <a:defRPr sz="1350" kern="1200">
          <a:solidFill>
            <a:schemeClr val="tx1"/>
          </a:solidFill>
          <a:latin typeface="+mn-lt"/>
          <a:ea typeface="+mn-ea"/>
          <a:cs typeface="+mn-cs"/>
        </a:defRPr>
      </a:lvl8pPr>
      <a:lvl9pPr marL="2743132" algn="l" defTabSz="342892"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1" descr="DWS Slide Pages1.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0240502"/>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8.xml"/><Relationship Id="rId5" Type="http://schemas.openxmlformats.org/officeDocument/2006/relationships/image" Target="../media/image25.png"/><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chart" Target="../charts/char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5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www6.dwa.gov.za/iwrp/projects.aspx"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64.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2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4.xml"/></Relationships>
</file>

<file path=ppt/slides/_rels/slide7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2.xml"/><Relationship Id="rId1" Type="http://schemas.openxmlformats.org/officeDocument/2006/relationships/slideLayout" Target="../slideLayouts/slideLayout2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4.xml"/></Relationships>
</file>

<file path=ppt/slides/_rels/slide7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4.xml"/><Relationship Id="rId1" Type="http://schemas.openxmlformats.org/officeDocument/2006/relationships/slideLayout" Target="../slideLayouts/slideLayout2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6.xml"/><Relationship Id="rId1" Type="http://schemas.openxmlformats.org/officeDocument/2006/relationships/slideLayout" Target="../slideLayouts/slideLayout24.xml"/></Relationships>
</file>

<file path=ppt/slides/_rels/slide8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7.xml"/><Relationship Id="rId1" Type="http://schemas.openxmlformats.org/officeDocument/2006/relationships/slideLayout" Target="../slideLayouts/slideLayout2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6328" y="1908167"/>
            <a:ext cx="7077807" cy="1268051"/>
          </a:xfrm>
        </p:spPr>
        <p:txBody>
          <a:bodyPr/>
          <a:lstStyle/>
          <a:p>
            <a:r>
              <a:rPr lang="en-US" b="1" dirty="0"/>
              <a:t>IMPLEMENTATION AND MAINTENANCE OF THE WATER RECONCILIATION STRATEGY FOR RICHARDS BAY AND SURROUNDING TOWNS</a:t>
            </a:r>
            <a:r>
              <a:rPr lang="en-ZA" b="1" dirty="0">
                <a:solidFill>
                  <a:schemeClr val="bg1"/>
                </a:solidFill>
                <a:effectLst>
                  <a:outerShdw blurRad="38100" dist="38100" dir="2700000" algn="tl">
                    <a:srgbClr val="000000">
                      <a:alpha val="43137"/>
                    </a:srgbClr>
                  </a:outerShdw>
                </a:effectLst>
              </a:rPr>
              <a:t/>
            </a:r>
            <a:br>
              <a:rPr lang="en-ZA" b="1" dirty="0">
                <a:solidFill>
                  <a:schemeClr val="bg1"/>
                </a:solidFill>
                <a:effectLst>
                  <a:outerShdw blurRad="38100" dist="38100" dir="2700000" algn="tl">
                    <a:srgbClr val="000000">
                      <a:alpha val="43137"/>
                    </a:srgbClr>
                  </a:outerShdw>
                </a:effectLst>
              </a:rPr>
            </a:br>
            <a:r>
              <a:rPr lang="en-ZA" b="1" dirty="0" smtClean="0"/>
              <a:t/>
            </a:r>
            <a:br>
              <a:rPr lang="en-ZA" b="1" dirty="0" smtClean="0"/>
            </a:br>
            <a:r>
              <a:rPr lang="en-ZA" b="1" dirty="0" smtClean="0"/>
              <a:t>Strategy Steering Committee Meeting </a:t>
            </a:r>
            <a:br>
              <a:rPr lang="en-ZA" b="1" dirty="0" smtClean="0"/>
            </a:br>
            <a:r>
              <a:rPr lang="en-ZA" b="1" dirty="0" smtClean="0"/>
              <a:t>(</a:t>
            </a:r>
            <a:r>
              <a:rPr lang="en-ZA" b="1" dirty="0" err="1" smtClean="0"/>
              <a:t>StraSC</a:t>
            </a:r>
            <a:r>
              <a:rPr lang="en-ZA" b="1" dirty="0" smtClean="0"/>
              <a:t>) </a:t>
            </a:r>
            <a:r>
              <a:rPr lang="en-ZA" b="1" dirty="0"/>
              <a:t>3</a:t>
            </a:r>
            <a:r>
              <a:rPr dirty="0"/>
              <a:t/>
            </a:r>
            <a:br>
              <a:rPr dirty="0"/>
            </a:br>
            <a:r>
              <a:rPr lang="en-ZA" dirty="0" smtClean="0"/>
              <a:t/>
            </a:r>
            <a:br>
              <a:rPr lang="en-ZA" dirty="0" smtClean="0"/>
            </a:br>
            <a:r>
              <a:rPr lang="en-ZA" dirty="0" smtClean="0"/>
              <a:t>Wednesday, 4 September 2019</a:t>
            </a:r>
            <a:endParaRPr lang="en-ZA" b="1" dirty="0"/>
          </a:p>
        </p:txBody>
      </p:sp>
    </p:spTree>
    <p:extLst>
      <p:ext uri="{BB962C8B-B14F-4D97-AF65-F5344CB8AC3E}">
        <p14:creationId xmlns:p14="http://schemas.microsoft.com/office/powerpoint/2010/main" val="18426545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29390" y="137723"/>
            <a:ext cx="7934251" cy="819809"/>
          </a:xfrm>
        </p:spPr>
        <p:txBody>
          <a:bodyPr/>
          <a:lstStyle/>
          <a:p>
            <a:r>
              <a:rPr lang="en-US" dirty="0" smtClean="0">
                <a:solidFill>
                  <a:schemeClr val="accent3">
                    <a:lumMod val="75000"/>
                  </a:schemeClr>
                </a:solidFill>
              </a:rPr>
              <a:t>Matters Arising: Action list</a:t>
            </a:r>
            <a:endParaRPr lang="en-ZA" sz="2800" b="1" dirty="0">
              <a:solidFill>
                <a:schemeClr val="accent3">
                  <a:lumMod val="75000"/>
                </a:schemeClr>
              </a:solidFill>
            </a:endParaRPr>
          </a:p>
        </p:txBody>
      </p:sp>
      <p:pic>
        <p:nvPicPr>
          <p:cNvPr id="4" name="Picture 3"/>
          <p:cNvPicPr>
            <a:picLocks noChangeAspect="1"/>
          </p:cNvPicPr>
          <p:nvPr/>
        </p:nvPicPr>
        <p:blipFill>
          <a:blip r:embed="rId2"/>
          <a:stretch>
            <a:fillRect/>
          </a:stretch>
        </p:blipFill>
        <p:spPr>
          <a:xfrm>
            <a:off x="0" y="1140412"/>
            <a:ext cx="9179771" cy="4528868"/>
          </a:xfrm>
          <a:prstGeom prst="rect">
            <a:avLst/>
          </a:prstGeom>
        </p:spPr>
      </p:pic>
      <p:pic>
        <p:nvPicPr>
          <p:cNvPr id="5" name="Picture 8" descr="Image result for tick transparen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74735" y="869315"/>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Image result for tick transparen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20455" y="1433195"/>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Image result for tick transparen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46135" y="2073275"/>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Image result for tick transparen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61375" y="4313555"/>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Image result for tick transparen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03641" y="4856435"/>
            <a:ext cx="720000" cy="7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42001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6328" y="1908167"/>
            <a:ext cx="7077807" cy="1268051"/>
          </a:xfrm>
        </p:spPr>
        <p:txBody>
          <a:bodyPr/>
          <a:lstStyle/>
          <a:p>
            <a:r>
              <a:rPr lang="en-US" b="1" dirty="0"/>
              <a:t>IMPLEMENTATION AND MAINTENANCE OF THE WATER RECONCILIATION STRATEGY FOR RICHARDS BAY AND SURROUNDING TOWNS</a:t>
            </a:r>
            <a:r>
              <a:rPr lang="en-ZA" b="1" dirty="0">
                <a:solidFill>
                  <a:schemeClr val="bg1"/>
                </a:solidFill>
                <a:effectLst>
                  <a:outerShdw blurRad="38100" dist="38100" dir="2700000" algn="tl">
                    <a:srgbClr val="000000">
                      <a:alpha val="43137"/>
                    </a:srgbClr>
                  </a:outerShdw>
                </a:effectLst>
              </a:rPr>
              <a:t/>
            </a:r>
            <a:br>
              <a:rPr lang="en-ZA" b="1" dirty="0">
                <a:solidFill>
                  <a:schemeClr val="bg1"/>
                </a:solidFill>
                <a:effectLst>
                  <a:outerShdw blurRad="38100" dist="38100" dir="2700000" algn="tl">
                    <a:srgbClr val="000000">
                      <a:alpha val="43137"/>
                    </a:srgbClr>
                  </a:outerShdw>
                </a:effectLst>
              </a:rPr>
            </a:br>
            <a:r>
              <a:rPr lang="en-ZA" b="1" dirty="0" smtClean="0"/>
              <a:t/>
            </a:r>
            <a:br>
              <a:rPr lang="en-ZA" b="1" dirty="0" smtClean="0"/>
            </a:br>
            <a:r>
              <a:rPr lang="en-ZA" b="1" dirty="0" smtClean="0"/>
              <a:t>Strategy Steering Committee Meeting </a:t>
            </a:r>
            <a:br>
              <a:rPr lang="en-ZA" b="1" dirty="0" smtClean="0"/>
            </a:br>
            <a:r>
              <a:rPr lang="en-ZA" b="1" dirty="0" smtClean="0"/>
              <a:t>(</a:t>
            </a:r>
            <a:r>
              <a:rPr lang="en-ZA" b="1" dirty="0" err="1" smtClean="0"/>
              <a:t>StraSC</a:t>
            </a:r>
            <a:r>
              <a:rPr lang="en-ZA" b="1" dirty="0" smtClean="0"/>
              <a:t>) 3</a:t>
            </a:r>
            <a:r>
              <a:rPr dirty="0"/>
              <a:t/>
            </a:r>
            <a:br>
              <a:rPr dirty="0"/>
            </a:br>
            <a:r>
              <a:rPr lang="en-ZA" dirty="0" smtClean="0"/>
              <a:t/>
            </a:r>
            <a:br>
              <a:rPr lang="en-ZA" dirty="0" smtClean="0"/>
            </a:br>
            <a:r>
              <a:rPr lang="en-GB" sz="3200" b="1" dirty="0" smtClean="0">
                <a:solidFill>
                  <a:schemeClr val="tx1"/>
                </a:solidFill>
              </a:rPr>
              <a:t>Item </a:t>
            </a:r>
            <a:r>
              <a:rPr lang="en-GB" sz="3200" b="1" dirty="0">
                <a:solidFill>
                  <a:schemeClr val="tx1"/>
                </a:solidFill>
              </a:rPr>
              <a:t>7: </a:t>
            </a:r>
            <a:r>
              <a:rPr lang="en-ZA" sz="3200" b="1" dirty="0">
                <a:solidFill>
                  <a:schemeClr val="tx1"/>
                </a:solidFill>
              </a:rPr>
              <a:t>Status of Strategy </a:t>
            </a:r>
            <a:r>
              <a:rPr lang="en-ZA" sz="3200" b="1" dirty="0" smtClean="0">
                <a:solidFill>
                  <a:schemeClr val="tx1"/>
                </a:solidFill>
              </a:rPr>
              <a:t>(2015) Interventions</a:t>
            </a:r>
            <a:r>
              <a:rPr lang="en-GB" sz="3200" dirty="0"/>
              <a:t/>
            </a:r>
            <a:br>
              <a:rPr lang="en-GB" sz="3200" dirty="0"/>
            </a:br>
            <a:r>
              <a:rPr lang="en-GB" sz="3200" dirty="0"/>
              <a:t/>
            </a:r>
            <a:br>
              <a:rPr lang="en-GB" sz="3200" dirty="0"/>
            </a:br>
            <a:endParaRPr lang="en-ZA" sz="3200" b="1" dirty="0"/>
          </a:p>
        </p:txBody>
      </p:sp>
    </p:spTree>
    <p:extLst>
      <p:ext uri="{BB962C8B-B14F-4D97-AF65-F5344CB8AC3E}">
        <p14:creationId xmlns:p14="http://schemas.microsoft.com/office/powerpoint/2010/main" val="17574176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2800" dirty="0" smtClean="0"/>
              <a:t>7</a:t>
            </a:r>
            <a:r>
              <a:rPr lang="en-ZA" sz="2800" b="1" dirty="0" smtClean="0"/>
              <a:t>.1 INFRASTRUCTURE</a:t>
            </a:r>
            <a:endParaRPr lang="en-ZA" sz="2800" b="1" dirty="0"/>
          </a:p>
        </p:txBody>
      </p:sp>
      <p:graphicFrame>
        <p:nvGraphicFramePr>
          <p:cNvPr id="6" name="Table 5"/>
          <p:cNvGraphicFramePr>
            <a:graphicFrameLocks noGrp="1"/>
          </p:cNvGraphicFramePr>
          <p:nvPr>
            <p:extLst>
              <p:ext uri="{D42A27DB-BD31-4B8C-83A1-F6EECF244321}">
                <p14:modId xmlns:p14="http://schemas.microsoft.com/office/powerpoint/2010/main" val="2317120071"/>
              </p:ext>
            </p:extLst>
          </p:nvPr>
        </p:nvGraphicFramePr>
        <p:xfrm>
          <a:off x="0" y="1127760"/>
          <a:ext cx="9144000" cy="5730240"/>
        </p:xfrm>
        <a:graphic>
          <a:graphicData uri="http://schemas.openxmlformats.org/drawingml/2006/table">
            <a:tbl>
              <a:tblPr firstRow="1" bandRow="1">
                <a:tableStyleId>{5C22544A-7EE6-4342-B048-85BDC9FD1C3A}</a:tableStyleId>
              </a:tblPr>
              <a:tblGrid>
                <a:gridCol w="5675086"/>
                <a:gridCol w="1973943"/>
                <a:gridCol w="1494971"/>
              </a:tblGrid>
              <a:tr h="0">
                <a:tc>
                  <a:txBody>
                    <a:bodyPr/>
                    <a:lstStyle/>
                    <a:p>
                      <a:r>
                        <a:rPr lang="en-ZA" sz="2200" dirty="0" smtClean="0"/>
                        <a:t>Action</a:t>
                      </a:r>
                      <a:endParaRPr lang="en-ZA" sz="2200" dirty="0"/>
                    </a:p>
                  </a:txBody>
                  <a:tcPr/>
                </a:tc>
                <a:tc>
                  <a:txBody>
                    <a:bodyPr/>
                    <a:lstStyle/>
                    <a:p>
                      <a:r>
                        <a:rPr lang="en-ZA" sz="2200" dirty="0" smtClean="0"/>
                        <a:t>Responsibility</a:t>
                      </a:r>
                      <a:endParaRPr lang="en-ZA" sz="2200" dirty="0"/>
                    </a:p>
                  </a:txBody>
                  <a:tcPr/>
                </a:tc>
                <a:tc>
                  <a:txBody>
                    <a:bodyPr/>
                    <a:lstStyle/>
                    <a:p>
                      <a:r>
                        <a:rPr lang="en-ZA" sz="2200" dirty="0" smtClean="0"/>
                        <a:t>Comment</a:t>
                      </a:r>
                      <a:endParaRPr lang="en-ZA" sz="2200" dirty="0"/>
                    </a:p>
                  </a:txBody>
                  <a:tcPr/>
                </a:tc>
              </a:tr>
              <a:tr h="370840">
                <a:tc>
                  <a:txBody>
                    <a:bodyPr/>
                    <a:lstStyle/>
                    <a:p>
                      <a:r>
                        <a:rPr lang="en-ZA" sz="2200" b="1" dirty="0" smtClean="0"/>
                        <a:t>Thukela</a:t>
                      </a:r>
                    </a:p>
                    <a:p>
                      <a:r>
                        <a:rPr lang="en-ZA" sz="2200" dirty="0" smtClean="0"/>
                        <a:t>Initiate a comparison pre-feasibility study</a:t>
                      </a:r>
                    </a:p>
                    <a:p>
                      <a:pPr marL="342900" indent="-342900">
                        <a:buFont typeface="Arial" panose="020B0604020202020204" pitchFamily="34" charset="0"/>
                        <a:buChar char="•"/>
                      </a:pPr>
                      <a:r>
                        <a:rPr lang="en-ZA" sz="2200" dirty="0" smtClean="0"/>
                        <a:t>	Increased capacity of </a:t>
                      </a:r>
                      <a:r>
                        <a:rPr lang="en-ZA" sz="2200" dirty="0" err="1" smtClean="0"/>
                        <a:t>Thuk-Mhlat</a:t>
                      </a:r>
                      <a:r>
                        <a:rPr lang="en-ZA" sz="2200" dirty="0" smtClean="0"/>
                        <a:t> Transfer 	scheme (Middledrift)</a:t>
                      </a:r>
                    </a:p>
                    <a:p>
                      <a:pPr marL="342900" indent="-342900">
                        <a:buFont typeface="Arial" panose="020B0604020202020204" pitchFamily="34" charset="0"/>
                        <a:buChar char="•"/>
                      </a:pPr>
                      <a:r>
                        <a:rPr lang="en-ZA" sz="2200" dirty="0" smtClean="0"/>
                        <a:t>	Coastal</a:t>
                      </a:r>
                      <a:r>
                        <a:rPr lang="en-ZA" sz="2200" baseline="0" dirty="0" smtClean="0"/>
                        <a:t> transfer pipe at </a:t>
                      </a:r>
                      <a:r>
                        <a:rPr lang="en-ZA" sz="2200" baseline="0" dirty="0" err="1" smtClean="0"/>
                        <a:t>Mandini</a:t>
                      </a:r>
                      <a:endParaRPr lang="en-ZA" sz="2200" dirty="0"/>
                    </a:p>
                  </a:txBody>
                  <a:tcPr/>
                </a:tc>
                <a:tc>
                  <a:txBody>
                    <a:bodyPr/>
                    <a:lstStyle/>
                    <a:p>
                      <a:r>
                        <a:rPr lang="en-ZA" sz="2200" dirty="0" smtClean="0"/>
                        <a:t>DWS: D: OA</a:t>
                      </a:r>
                      <a:endParaRPr lang="en-ZA" sz="2200" dirty="0"/>
                    </a:p>
                  </a:txBody>
                  <a:tcPr/>
                </a:tc>
                <a:tc rowSpan="3">
                  <a:txBody>
                    <a:bodyPr/>
                    <a:lstStyle/>
                    <a:p>
                      <a:endParaRPr lang="en-ZA" sz="2200" dirty="0" smtClean="0"/>
                    </a:p>
                    <a:p>
                      <a:endParaRPr lang="en-ZA" sz="2200" dirty="0" smtClean="0"/>
                    </a:p>
                    <a:p>
                      <a:endParaRPr lang="en-ZA" sz="2200" dirty="0" smtClean="0"/>
                    </a:p>
                    <a:p>
                      <a:endParaRPr lang="en-ZA" sz="2200" dirty="0" smtClean="0"/>
                    </a:p>
                    <a:p>
                      <a:endParaRPr lang="en-ZA" sz="2200" dirty="0" smtClean="0"/>
                    </a:p>
                    <a:p>
                      <a:endParaRPr lang="en-ZA" sz="2200" dirty="0" smtClean="0"/>
                    </a:p>
                    <a:p>
                      <a:r>
                        <a:rPr lang="en-ZA" sz="2200" dirty="0" smtClean="0"/>
                        <a:t>To be reported on under item 9.3</a:t>
                      </a:r>
                      <a:endParaRPr lang="en-ZA" sz="2200" dirty="0"/>
                    </a:p>
                  </a:txBody>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2200" b="1" dirty="0" smtClean="0"/>
                        <a:t>Umfolozi</a:t>
                      </a:r>
                    </a:p>
                    <a:p>
                      <a:pPr marL="342900" marR="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2200" dirty="0" smtClean="0"/>
                        <a:t>Initiate a study including hydrology update, assessment of water requirements, system modelling etc.</a:t>
                      </a:r>
                    </a:p>
                    <a:p>
                      <a:pPr marL="342900" marR="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2200" dirty="0" smtClean="0"/>
                        <a:t>Initiate a comparison pre-feasibility study to compare Mfolozi transfer scheme</a:t>
                      </a:r>
                      <a:r>
                        <a:rPr lang="en-ZA" sz="2200" baseline="0" dirty="0" smtClean="0"/>
                        <a:t> with others</a:t>
                      </a:r>
                      <a:endParaRPr lang="en-ZA" sz="2200" dirty="0"/>
                    </a:p>
                  </a:txBody>
                  <a:tcPr/>
                </a:tc>
                <a:tc>
                  <a:txBody>
                    <a:bodyPr/>
                    <a:lstStyle/>
                    <a:p>
                      <a:r>
                        <a:rPr lang="en-ZA" sz="2200" dirty="0" smtClean="0"/>
                        <a:t>DWS: D: OA</a:t>
                      </a:r>
                      <a:endParaRPr lang="en-ZA" sz="2200" dirty="0"/>
                    </a:p>
                  </a:txBody>
                  <a:tcPr/>
                </a:tc>
                <a:tc vMerge="1">
                  <a:txBody>
                    <a:bodyPr/>
                    <a:lstStyle/>
                    <a:p>
                      <a:endParaRPr lang="en-ZA" sz="2200" dirty="0"/>
                    </a:p>
                  </a:txBody>
                  <a:tcPr/>
                </a:tc>
              </a:tr>
              <a:tr h="370840">
                <a:tc>
                  <a:txBody>
                    <a:bodyPr/>
                    <a:lstStyle/>
                    <a:p>
                      <a:r>
                        <a:rPr lang="en-ZA" sz="2200" b="1" dirty="0" smtClean="0"/>
                        <a:t>Goedertrouw Raising</a:t>
                      </a:r>
                    </a:p>
                    <a:p>
                      <a:r>
                        <a:rPr lang="en-ZA" sz="2200" dirty="0" smtClean="0"/>
                        <a:t>Initiate a full feasibility study to evaluate Goedertrouw raising</a:t>
                      </a:r>
                      <a:endParaRPr lang="en-ZA" sz="22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2200" dirty="0" smtClean="0"/>
                        <a:t>DWS: D: OA</a:t>
                      </a:r>
                    </a:p>
                    <a:p>
                      <a:endParaRPr lang="en-ZA" sz="2200" dirty="0"/>
                    </a:p>
                  </a:txBody>
                  <a:tcPr/>
                </a:tc>
                <a:tc vMerge="1">
                  <a:txBody>
                    <a:bodyPr/>
                    <a:lstStyle/>
                    <a:p>
                      <a:endParaRPr lang="en-ZA" sz="2200" dirty="0"/>
                    </a:p>
                  </a:txBody>
                  <a:tcPr/>
                </a:tc>
              </a:tr>
            </a:tbl>
          </a:graphicData>
        </a:graphic>
      </p:graphicFrame>
    </p:spTree>
    <p:extLst>
      <p:ext uri="{BB962C8B-B14F-4D97-AF65-F5344CB8AC3E}">
        <p14:creationId xmlns:p14="http://schemas.microsoft.com/office/powerpoint/2010/main" val="1845398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6815" y="70338"/>
            <a:ext cx="8355339" cy="764931"/>
          </a:xfrm>
        </p:spPr>
        <p:txBody>
          <a:bodyPr/>
          <a:lstStyle/>
          <a:p>
            <a:r>
              <a:rPr lang="en-ZA" sz="2800" b="1" dirty="0" smtClean="0"/>
              <a:t>7.2 LANDCARE</a:t>
            </a:r>
            <a:endParaRPr lang="en-ZA" sz="2800" b="1" dirty="0"/>
          </a:p>
        </p:txBody>
      </p:sp>
      <p:graphicFrame>
        <p:nvGraphicFramePr>
          <p:cNvPr id="10" name="Table 9"/>
          <p:cNvGraphicFramePr>
            <a:graphicFrameLocks noGrp="1"/>
          </p:cNvGraphicFramePr>
          <p:nvPr>
            <p:extLst>
              <p:ext uri="{D42A27DB-BD31-4B8C-83A1-F6EECF244321}">
                <p14:modId xmlns:p14="http://schemas.microsoft.com/office/powerpoint/2010/main" val="2114287048"/>
              </p:ext>
            </p:extLst>
          </p:nvPr>
        </p:nvGraphicFramePr>
        <p:xfrm>
          <a:off x="0" y="838761"/>
          <a:ext cx="9144000" cy="2286000"/>
        </p:xfrm>
        <a:graphic>
          <a:graphicData uri="http://schemas.openxmlformats.org/drawingml/2006/table">
            <a:tbl>
              <a:tblPr firstRow="1" bandRow="1">
                <a:tableStyleId>{5C22544A-7EE6-4342-B048-85BDC9FD1C3A}</a:tableStyleId>
              </a:tblPr>
              <a:tblGrid>
                <a:gridCol w="4696074"/>
                <a:gridCol w="1930400"/>
                <a:gridCol w="2517526"/>
              </a:tblGrid>
              <a:tr h="0">
                <a:tc>
                  <a:txBody>
                    <a:bodyPr/>
                    <a:lstStyle/>
                    <a:p>
                      <a:r>
                        <a:rPr lang="en-ZA" sz="2200" dirty="0" smtClean="0"/>
                        <a:t>Action</a:t>
                      </a:r>
                      <a:endParaRPr lang="en-ZA" sz="2200" dirty="0"/>
                    </a:p>
                  </a:txBody>
                  <a:tcPr/>
                </a:tc>
                <a:tc>
                  <a:txBody>
                    <a:bodyPr/>
                    <a:lstStyle/>
                    <a:p>
                      <a:r>
                        <a:rPr lang="en-ZA" sz="2200" dirty="0" smtClean="0"/>
                        <a:t>Responsibility</a:t>
                      </a:r>
                      <a:endParaRPr lang="en-ZA" sz="2200" dirty="0"/>
                    </a:p>
                  </a:txBody>
                  <a:tcPr/>
                </a:tc>
                <a:tc>
                  <a:txBody>
                    <a:bodyPr/>
                    <a:lstStyle/>
                    <a:p>
                      <a:r>
                        <a:rPr lang="en-ZA" sz="2200" dirty="0" smtClean="0"/>
                        <a:t>Timing</a:t>
                      </a:r>
                      <a:endParaRPr lang="en-ZA" sz="2200" dirty="0"/>
                    </a:p>
                  </a:txBody>
                  <a:tcPr/>
                </a:tc>
              </a:tr>
              <a:tr h="370840">
                <a:tc>
                  <a:txBody>
                    <a:bodyPr/>
                    <a:lstStyle/>
                    <a:p>
                      <a:r>
                        <a:rPr lang="en-ZA" sz="2200" dirty="0" smtClean="0"/>
                        <a:t>Actively support clearing programmes for alien invasive</a:t>
                      </a:r>
                      <a:r>
                        <a:rPr lang="en-ZA" sz="2200" baseline="0" dirty="0" smtClean="0"/>
                        <a:t> plants</a:t>
                      </a:r>
                      <a:endParaRPr lang="en-ZA" sz="2200" dirty="0" smtClean="0"/>
                    </a:p>
                  </a:txBody>
                  <a:tcPr/>
                </a:tc>
                <a:tc>
                  <a:txBody>
                    <a:bodyPr/>
                    <a:lstStyle/>
                    <a:p>
                      <a:r>
                        <a:rPr lang="en-ZA" sz="2200" dirty="0" smtClean="0"/>
                        <a:t>All Stakeholders</a:t>
                      </a:r>
                      <a:endParaRPr lang="en-ZA" sz="2200" dirty="0"/>
                    </a:p>
                  </a:txBody>
                  <a:tcPr/>
                </a:tc>
                <a:tc>
                  <a:txBody>
                    <a:bodyPr/>
                    <a:lstStyle/>
                    <a:p>
                      <a:r>
                        <a:rPr lang="en-ZA" sz="2200" dirty="0" smtClean="0"/>
                        <a:t>Ongoing</a:t>
                      </a:r>
                    </a:p>
                    <a:p>
                      <a:r>
                        <a:rPr lang="en-ZA" sz="2200" dirty="0" smtClean="0"/>
                        <a:t>High</a:t>
                      </a:r>
                      <a:endParaRPr lang="en-ZA" sz="2200" dirty="0"/>
                    </a:p>
                  </a:txBody>
                  <a:tcPr/>
                </a:tc>
              </a:tr>
              <a:tr h="370840">
                <a:tc>
                  <a:txBody>
                    <a:bodyPr/>
                    <a:lstStyle/>
                    <a:p>
                      <a:r>
                        <a:rPr lang="en-ZA" sz="2200" dirty="0" smtClean="0"/>
                        <a:t>Investigate the reduction of illegal / commercial afforestation in immediate vicinity of coastal lakes</a:t>
                      </a:r>
                    </a:p>
                  </a:txBody>
                  <a:tcPr/>
                </a:tc>
                <a:tc>
                  <a:txBody>
                    <a:bodyPr/>
                    <a:lstStyle/>
                    <a:p>
                      <a:r>
                        <a:rPr lang="en-ZA" sz="2200" dirty="0" smtClean="0"/>
                        <a:t>DWS</a:t>
                      </a:r>
                      <a:endParaRPr lang="en-ZA" sz="2200" dirty="0"/>
                    </a:p>
                  </a:txBody>
                  <a:tcPr/>
                </a:tc>
                <a:tc>
                  <a:txBody>
                    <a:bodyPr/>
                    <a:lstStyle/>
                    <a:p>
                      <a:r>
                        <a:rPr lang="en-ZA" sz="2200" dirty="0" smtClean="0"/>
                        <a:t>High</a:t>
                      </a:r>
                      <a:endParaRPr lang="en-ZA" sz="2200" dirty="0"/>
                    </a:p>
                  </a:txBody>
                  <a:tcPr/>
                </a:tc>
              </a:tr>
            </a:tbl>
          </a:graphicData>
        </a:graphic>
      </p:graphicFrame>
      <p:sp>
        <p:nvSpPr>
          <p:cNvPr id="3" name="5-Point Star 2"/>
          <p:cNvSpPr/>
          <p:nvPr/>
        </p:nvSpPr>
        <p:spPr>
          <a:xfrm>
            <a:off x="8237957" y="2152894"/>
            <a:ext cx="640080" cy="665856"/>
          </a:xfrm>
          <a:prstGeom prst="star5">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11487070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63116" y="366707"/>
            <a:ext cx="7772400" cy="612594"/>
          </a:xfrm>
        </p:spPr>
        <p:txBody>
          <a:bodyPr/>
          <a:lstStyle/>
          <a:p>
            <a:r>
              <a:rPr lang="en-ZA" dirty="0" smtClean="0">
                <a:solidFill>
                  <a:schemeClr val="accent3">
                    <a:lumMod val="75000"/>
                  </a:schemeClr>
                </a:solidFill>
              </a:rPr>
              <a:t>Afforestation Review</a:t>
            </a:r>
            <a:endParaRPr lang="en-ZA" sz="2800" dirty="0"/>
          </a:p>
        </p:txBody>
      </p:sp>
      <p:sp>
        <p:nvSpPr>
          <p:cNvPr id="9" name="Content Placeholder 2"/>
          <p:cNvSpPr txBox="1">
            <a:spLocks/>
          </p:cNvSpPr>
          <p:nvPr/>
        </p:nvSpPr>
        <p:spPr>
          <a:xfrm>
            <a:off x="807720" y="979301"/>
            <a:ext cx="8411232" cy="5562600"/>
          </a:xfrm>
          <a:prstGeom prst="rect">
            <a:avLst/>
          </a:prstGeom>
        </p:spPr>
        <p:txBody>
          <a:bodyPr/>
          <a:lstStyle>
            <a:lvl1pPr marL="0" indent="0" algn="l" defTabSz="457200" rtl="0" eaLnBrk="0" fontAlgn="base" hangingPunct="0">
              <a:spcBef>
                <a:spcPct val="20000"/>
              </a:spcBef>
              <a:spcAft>
                <a:spcPct val="0"/>
              </a:spcAft>
              <a:buFont typeface="Arial" pitchFamily="34" charset="0"/>
              <a:buNone/>
              <a:defRPr lang="en-US" sz="2000" kern="1200" dirty="0" smtClean="0">
                <a:solidFill>
                  <a:srgbClr val="A4B16F"/>
                </a:solidFill>
                <a:latin typeface="Gill Sans"/>
                <a:ea typeface="+mn-ea"/>
                <a:cs typeface="Gill Sans"/>
              </a:defRPr>
            </a:lvl1pPr>
            <a:lvl2pPr marL="457200" indent="0" algn="ctr" defTabSz="457200" rtl="0" eaLnBrk="0" fontAlgn="base" hangingPunct="0">
              <a:spcBef>
                <a:spcPct val="20000"/>
              </a:spcBef>
              <a:spcAft>
                <a:spcPct val="0"/>
              </a:spcAft>
              <a:buFont typeface="Arial" pitchFamily="34" charset="0"/>
              <a:buNone/>
              <a:defRPr sz="2800" kern="1200">
                <a:solidFill>
                  <a:schemeClr val="tx1">
                    <a:tint val="75000"/>
                  </a:schemeClr>
                </a:solidFill>
                <a:latin typeface="+mn-lt"/>
                <a:ea typeface="ＭＳ Ｐゴシック" charset="0"/>
                <a:cs typeface="+mn-cs"/>
              </a:defRPr>
            </a:lvl2pPr>
            <a:lvl3pPr marL="914400" indent="0" algn="ctr" defTabSz="457200" rtl="0" eaLnBrk="0" fontAlgn="base" hangingPunct="0">
              <a:spcBef>
                <a:spcPct val="20000"/>
              </a:spcBef>
              <a:spcAft>
                <a:spcPct val="0"/>
              </a:spcAft>
              <a:buFont typeface="Arial" pitchFamily="34" charset="0"/>
              <a:buNone/>
              <a:defRPr sz="2400" kern="1200">
                <a:solidFill>
                  <a:schemeClr val="tx1">
                    <a:tint val="75000"/>
                  </a:schemeClr>
                </a:solidFill>
                <a:latin typeface="+mn-lt"/>
                <a:ea typeface="ＭＳ Ｐゴシック" charset="0"/>
                <a:cs typeface="+mn-cs"/>
              </a:defRPr>
            </a:lvl3pPr>
            <a:lvl4pPr marL="1371600" indent="0" algn="ctr" defTabSz="457200" rtl="0" eaLnBrk="0" fontAlgn="base" hangingPunct="0">
              <a:spcBef>
                <a:spcPct val="20000"/>
              </a:spcBef>
              <a:spcAft>
                <a:spcPct val="0"/>
              </a:spcAft>
              <a:buFont typeface="Arial" pitchFamily="34" charset="0"/>
              <a:buNone/>
              <a:defRPr sz="2000" kern="1200">
                <a:solidFill>
                  <a:schemeClr val="tx1">
                    <a:tint val="75000"/>
                  </a:schemeClr>
                </a:solidFill>
                <a:latin typeface="+mn-lt"/>
                <a:ea typeface="ＭＳ Ｐゴシック" charset="0"/>
                <a:cs typeface="+mn-cs"/>
              </a:defRPr>
            </a:lvl4pPr>
            <a:lvl5pPr marL="1828800" indent="0" algn="ctr" defTabSz="457200" rtl="0" eaLnBrk="0" fontAlgn="base" hangingPunct="0">
              <a:spcBef>
                <a:spcPct val="20000"/>
              </a:spcBef>
              <a:spcAft>
                <a:spcPct val="0"/>
              </a:spcAft>
              <a:buFont typeface="Arial" pitchFamily="34" charset="0"/>
              <a:buNone/>
              <a:defRPr sz="2000" kern="1200">
                <a:solidFill>
                  <a:schemeClr val="tx1">
                    <a:tint val="75000"/>
                  </a:schemeClr>
                </a:solidFill>
                <a:latin typeface="+mn-lt"/>
                <a:ea typeface="ＭＳ Ｐゴシック" charset="0"/>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41313" lvl="1" indent="-342900" algn="l">
              <a:spcBef>
                <a:spcPts val="1200"/>
              </a:spcBef>
              <a:buFont typeface="Arial" charset="0"/>
              <a:buChar char="•"/>
              <a:defRPr/>
            </a:pPr>
            <a:r>
              <a:rPr lang="en-ZA" dirty="0" smtClean="0">
                <a:solidFill>
                  <a:schemeClr val="tx1"/>
                </a:solidFill>
              </a:rPr>
              <a:t>Background: </a:t>
            </a:r>
          </a:p>
          <a:p>
            <a:pPr marL="798513" lvl="2" indent="-342900" algn="l">
              <a:spcBef>
                <a:spcPts val="1200"/>
              </a:spcBef>
              <a:buFont typeface="Arial" charset="0"/>
              <a:buChar char="•"/>
              <a:defRPr/>
            </a:pPr>
            <a:r>
              <a:rPr lang="en-ZA" sz="2200" dirty="0">
                <a:solidFill>
                  <a:schemeClr val="tx1"/>
                </a:solidFill>
              </a:rPr>
              <a:t>2015 Strategy </a:t>
            </a:r>
            <a:r>
              <a:rPr lang="en-ZA" sz="2200" dirty="0" smtClean="0">
                <a:solidFill>
                  <a:schemeClr val="tx1"/>
                </a:solidFill>
              </a:rPr>
              <a:t>Intervention: </a:t>
            </a:r>
            <a:r>
              <a:rPr lang="en-ZA" sz="2200" dirty="0">
                <a:solidFill>
                  <a:schemeClr val="tx1"/>
                </a:solidFill>
              </a:rPr>
              <a:t>Investigate the reduction of illegal / commercial afforestation in immediate vicinity of coastal lakes</a:t>
            </a:r>
          </a:p>
          <a:p>
            <a:pPr marL="798513" lvl="2" indent="-342900" algn="l">
              <a:spcBef>
                <a:spcPts val="1200"/>
              </a:spcBef>
              <a:buFont typeface="Arial" charset="0"/>
              <a:buChar char="•"/>
              <a:defRPr/>
            </a:pPr>
            <a:r>
              <a:rPr lang="en-ZA" sz="2200" dirty="0" smtClean="0">
                <a:solidFill>
                  <a:schemeClr val="tx1"/>
                </a:solidFill>
              </a:rPr>
              <a:t>2018 </a:t>
            </a:r>
            <a:r>
              <a:rPr lang="en-ZA" sz="2200" dirty="0" err="1" smtClean="0">
                <a:solidFill>
                  <a:schemeClr val="tx1"/>
                </a:solidFill>
              </a:rPr>
              <a:t>StraSC</a:t>
            </a:r>
            <a:r>
              <a:rPr lang="en-ZA" sz="2200" dirty="0" smtClean="0">
                <a:solidFill>
                  <a:schemeClr val="tx1"/>
                </a:solidFill>
              </a:rPr>
              <a:t> meeting feedback by DWS KZN: “Not aware of any illegal afforestation remaining in the Study area, asked that item be removed”</a:t>
            </a:r>
          </a:p>
          <a:p>
            <a:pPr marL="798513" lvl="2" indent="-342900" algn="l">
              <a:spcBef>
                <a:spcPts val="1200"/>
              </a:spcBef>
              <a:buFont typeface="Arial" charset="0"/>
              <a:buChar char="•"/>
              <a:defRPr/>
            </a:pPr>
            <a:r>
              <a:rPr lang="en-ZA" sz="2200" dirty="0" smtClean="0">
                <a:solidFill>
                  <a:schemeClr val="tx1"/>
                </a:solidFill>
              </a:rPr>
              <a:t>Action C Webb to send details to G Gumede, sent map of afforestation from MWAAS (2009) </a:t>
            </a:r>
            <a:r>
              <a:rPr lang="en-ZA" sz="2200" dirty="0">
                <a:solidFill>
                  <a:schemeClr val="tx1"/>
                </a:solidFill>
              </a:rPr>
              <a:t>and statement “Having spent some time in the catchment we have seen that the extent of informal forestry (red areas on the map) around the coastal lakes has increased since this report was published.</a:t>
            </a:r>
            <a:endParaRPr lang="en-ZA" sz="2200" dirty="0" smtClean="0">
              <a:solidFill>
                <a:schemeClr val="tx1"/>
              </a:solidFill>
            </a:endParaRPr>
          </a:p>
          <a:p>
            <a:pPr marL="341313" lvl="1" indent="-342900" algn="l">
              <a:spcBef>
                <a:spcPts val="1200"/>
              </a:spcBef>
              <a:buFont typeface="Arial" charset="0"/>
              <a:buChar char="•"/>
              <a:defRPr/>
            </a:pPr>
            <a:r>
              <a:rPr lang="en-ZA" dirty="0" smtClean="0">
                <a:solidFill>
                  <a:schemeClr val="tx1"/>
                </a:solidFill>
              </a:rPr>
              <a:t>Objective: To obtain all info on afforestation and provide perspective on legality status </a:t>
            </a:r>
            <a:endParaRPr lang="en-ZA" dirty="0">
              <a:solidFill>
                <a:schemeClr val="tx1"/>
              </a:solidFill>
            </a:endParaRPr>
          </a:p>
        </p:txBody>
      </p:sp>
      <p:sp>
        <p:nvSpPr>
          <p:cNvPr id="4" name="5-Point Star 3"/>
          <p:cNvSpPr/>
          <p:nvPr/>
        </p:nvSpPr>
        <p:spPr>
          <a:xfrm>
            <a:off x="5013336" y="186934"/>
            <a:ext cx="640080" cy="665856"/>
          </a:xfrm>
          <a:prstGeom prst="star5">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11158437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63116" y="366707"/>
            <a:ext cx="7772400" cy="612594"/>
          </a:xfrm>
        </p:spPr>
        <p:txBody>
          <a:bodyPr/>
          <a:lstStyle/>
          <a:p>
            <a:r>
              <a:rPr lang="en-ZA" dirty="0" smtClean="0">
                <a:solidFill>
                  <a:schemeClr val="accent3">
                    <a:lumMod val="75000"/>
                  </a:schemeClr>
                </a:solidFill>
              </a:rPr>
              <a:t>History</a:t>
            </a:r>
            <a:endParaRPr lang="en-ZA" sz="2800" dirty="0"/>
          </a:p>
        </p:txBody>
      </p:sp>
      <p:sp>
        <p:nvSpPr>
          <p:cNvPr id="9" name="Content Placeholder 2"/>
          <p:cNvSpPr txBox="1">
            <a:spLocks/>
          </p:cNvSpPr>
          <p:nvPr/>
        </p:nvSpPr>
        <p:spPr>
          <a:xfrm>
            <a:off x="807720" y="979301"/>
            <a:ext cx="8411232" cy="5562600"/>
          </a:xfrm>
          <a:prstGeom prst="rect">
            <a:avLst/>
          </a:prstGeom>
        </p:spPr>
        <p:txBody>
          <a:bodyPr/>
          <a:lstStyle>
            <a:lvl1pPr marL="0" indent="0" algn="l" defTabSz="457200" rtl="0" eaLnBrk="0" fontAlgn="base" hangingPunct="0">
              <a:spcBef>
                <a:spcPct val="20000"/>
              </a:spcBef>
              <a:spcAft>
                <a:spcPct val="0"/>
              </a:spcAft>
              <a:buFont typeface="Arial" pitchFamily="34" charset="0"/>
              <a:buNone/>
              <a:defRPr lang="en-US" sz="2000" kern="1200" dirty="0" smtClean="0">
                <a:solidFill>
                  <a:srgbClr val="A4B16F"/>
                </a:solidFill>
                <a:latin typeface="Gill Sans"/>
                <a:ea typeface="+mn-ea"/>
                <a:cs typeface="Gill Sans"/>
              </a:defRPr>
            </a:lvl1pPr>
            <a:lvl2pPr marL="457200" indent="0" algn="ctr" defTabSz="457200" rtl="0" eaLnBrk="0" fontAlgn="base" hangingPunct="0">
              <a:spcBef>
                <a:spcPct val="20000"/>
              </a:spcBef>
              <a:spcAft>
                <a:spcPct val="0"/>
              </a:spcAft>
              <a:buFont typeface="Arial" pitchFamily="34" charset="0"/>
              <a:buNone/>
              <a:defRPr sz="2800" kern="1200">
                <a:solidFill>
                  <a:schemeClr val="tx1">
                    <a:tint val="75000"/>
                  </a:schemeClr>
                </a:solidFill>
                <a:latin typeface="+mn-lt"/>
                <a:ea typeface="ＭＳ Ｐゴシック" charset="0"/>
                <a:cs typeface="+mn-cs"/>
              </a:defRPr>
            </a:lvl2pPr>
            <a:lvl3pPr marL="914400" indent="0" algn="ctr" defTabSz="457200" rtl="0" eaLnBrk="0" fontAlgn="base" hangingPunct="0">
              <a:spcBef>
                <a:spcPct val="20000"/>
              </a:spcBef>
              <a:spcAft>
                <a:spcPct val="0"/>
              </a:spcAft>
              <a:buFont typeface="Arial" pitchFamily="34" charset="0"/>
              <a:buNone/>
              <a:defRPr sz="2400" kern="1200">
                <a:solidFill>
                  <a:schemeClr val="tx1">
                    <a:tint val="75000"/>
                  </a:schemeClr>
                </a:solidFill>
                <a:latin typeface="+mn-lt"/>
                <a:ea typeface="ＭＳ Ｐゴシック" charset="0"/>
                <a:cs typeface="+mn-cs"/>
              </a:defRPr>
            </a:lvl3pPr>
            <a:lvl4pPr marL="1371600" indent="0" algn="ctr" defTabSz="457200" rtl="0" eaLnBrk="0" fontAlgn="base" hangingPunct="0">
              <a:spcBef>
                <a:spcPct val="20000"/>
              </a:spcBef>
              <a:spcAft>
                <a:spcPct val="0"/>
              </a:spcAft>
              <a:buFont typeface="Arial" pitchFamily="34" charset="0"/>
              <a:buNone/>
              <a:defRPr sz="2000" kern="1200">
                <a:solidFill>
                  <a:schemeClr val="tx1">
                    <a:tint val="75000"/>
                  </a:schemeClr>
                </a:solidFill>
                <a:latin typeface="+mn-lt"/>
                <a:ea typeface="ＭＳ Ｐゴシック" charset="0"/>
                <a:cs typeface="+mn-cs"/>
              </a:defRPr>
            </a:lvl4pPr>
            <a:lvl5pPr marL="1828800" indent="0" algn="ctr" defTabSz="457200" rtl="0" eaLnBrk="0" fontAlgn="base" hangingPunct="0">
              <a:spcBef>
                <a:spcPct val="20000"/>
              </a:spcBef>
              <a:spcAft>
                <a:spcPct val="0"/>
              </a:spcAft>
              <a:buFont typeface="Arial" pitchFamily="34" charset="0"/>
              <a:buNone/>
              <a:defRPr sz="2000" kern="1200">
                <a:solidFill>
                  <a:schemeClr val="tx1">
                    <a:tint val="75000"/>
                  </a:schemeClr>
                </a:solidFill>
                <a:latin typeface="+mn-lt"/>
                <a:ea typeface="ＭＳ Ｐゴシック" charset="0"/>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41313" lvl="1" indent="-342900" algn="l">
              <a:spcBef>
                <a:spcPts val="1200"/>
              </a:spcBef>
              <a:buFont typeface="Arial" charset="0"/>
              <a:buChar char="•"/>
              <a:defRPr/>
            </a:pPr>
            <a:r>
              <a:rPr lang="en-ZA" dirty="0" smtClean="0">
                <a:solidFill>
                  <a:schemeClr val="tx1"/>
                </a:solidFill>
              </a:rPr>
              <a:t>MWAAS: 2006-2009 </a:t>
            </a:r>
          </a:p>
          <a:p>
            <a:pPr marL="798513" lvl="2" indent="-342900" algn="l">
              <a:spcBef>
                <a:spcPts val="1200"/>
              </a:spcBef>
              <a:buFont typeface="Arial" charset="0"/>
              <a:buChar char="•"/>
              <a:defRPr/>
            </a:pPr>
            <a:r>
              <a:rPr lang="en-ZA" sz="2200" dirty="0" smtClean="0">
                <a:solidFill>
                  <a:schemeClr val="tx1"/>
                </a:solidFill>
              </a:rPr>
              <a:t>Info to be based on WARMS/Validation</a:t>
            </a:r>
          </a:p>
          <a:p>
            <a:pPr marL="798513" lvl="2" indent="-342900" algn="l">
              <a:spcBef>
                <a:spcPts val="1200"/>
              </a:spcBef>
              <a:buFont typeface="Arial" charset="0"/>
              <a:buChar char="•"/>
              <a:defRPr/>
            </a:pPr>
            <a:r>
              <a:rPr lang="en-ZA" sz="2200" dirty="0" smtClean="0">
                <a:solidFill>
                  <a:schemeClr val="tx1"/>
                </a:solidFill>
              </a:rPr>
              <a:t>Appeared to be only commercial users in database</a:t>
            </a:r>
          </a:p>
          <a:p>
            <a:pPr marL="798513" lvl="2" indent="-342900" algn="l">
              <a:spcBef>
                <a:spcPts val="1200"/>
              </a:spcBef>
              <a:buFont typeface="Arial" charset="0"/>
              <a:buChar char="•"/>
              <a:defRPr/>
            </a:pPr>
            <a:r>
              <a:rPr lang="en-ZA" sz="2200" dirty="0" smtClean="0">
                <a:solidFill>
                  <a:schemeClr val="tx1"/>
                </a:solidFill>
              </a:rPr>
              <a:t>Carried out aerial photograph assessment</a:t>
            </a:r>
          </a:p>
          <a:p>
            <a:pPr marL="341313" lvl="1" indent="-342900" algn="l">
              <a:spcBef>
                <a:spcPts val="1200"/>
              </a:spcBef>
              <a:buFont typeface="Arial" charset="0"/>
              <a:buChar char="•"/>
              <a:defRPr/>
            </a:pPr>
            <a:r>
              <a:rPr lang="en-ZA" sz="2600" dirty="0" smtClean="0">
                <a:solidFill>
                  <a:schemeClr val="tx1"/>
                </a:solidFill>
              </a:rPr>
              <a:t>Validation Study (2005): 61 192ha planted</a:t>
            </a:r>
          </a:p>
          <a:p>
            <a:pPr marL="341313" lvl="1" indent="-342900" algn="l">
              <a:spcBef>
                <a:spcPts val="1200"/>
              </a:spcBef>
              <a:buFont typeface="Arial" charset="0"/>
              <a:buChar char="•"/>
              <a:defRPr/>
            </a:pPr>
            <a:r>
              <a:rPr lang="en-ZA" sz="2600" dirty="0" smtClean="0">
                <a:solidFill>
                  <a:schemeClr val="tx1"/>
                </a:solidFill>
              </a:rPr>
              <a:t>Aerial photography: </a:t>
            </a:r>
          </a:p>
          <a:p>
            <a:pPr marL="798513" lvl="2" indent="-342900" algn="l">
              <a:spcBef>
                <a:spcPts val="1200"/>
              </a:spcBef>
              <a:buFont typeface="Arial" charset="0"/>
              <a:buChar char="•"/>
              <a:defRPr/>
            </a:pPr>
            <a:r>
              <a:rPr lang="en-ZA" sz="2200" dirty="0" smtClean="0">
                <a:solidFill>
                  <a:schemeClr val="tx1"/>
                </a:solidFill>
              </a:rPr>
              <a:t>62 717 ha commercial plantations</a:t>
            </a:r>
          </a:p>
          <a:p>
            <a:pPr marL="798513" lvl="2" indent="-342900" algn="l">
              <a:spcBef>
                <a:spcPts val="1200"/>
              </a:spcBef>
              <a:buFont typeface="Arial" charset="0"/>
              <a:buChar char="•"/>
              <a:defRPr/>
            </a:pPr>
            <a:r>
              <a:rPr lang="en-ZA" sz="2200" dirty="0" smtClean="0">
                <a:solidFill>
                  <a:schemeClr val="tx1"/>
                </a:solidFill>
              </a:rPr>
              <a:t>4994 ha informal timber</a:t>
            </a:r>
          </a:p>
          <a:p>
            <a:pPr marL="798513" lvl="2" indent="-342900" algn="l">
              <a:spcBef>
                <a:spcPts val="1200"/>
              </a:spcBef>
              <a:buFont typeface="Arial" charset="0"/>
              <a:buChar char="•"/>
              <a:defRPr/>
            </a:pPr>
            <a:r>
              <a:rPr lang="en-ZA" sz="2200" dirty="0" smtClean="0">
                <a:solidFill>
                  <a:schemeClr val="tx1"/>
                </a:solidFill>
              </a:rPr>
              <a:t>Total: 67 711 ha</a:t>
            </a:r>
          </a:p>
          <a:p>
            <a:pPr marL="341313" lvl="1" indent="-342900" algn="l">
              <a:spcBef>
                <a:spcPts val="1200"/>
              </a:spcBef>
              <a:buFont typeface="Arial" charset="0"/>
              <a:buChar char="•"/>
              <a:defRPr/>
            </a:pPr>
            <a:endParaRPr lang="en-ZA" sz="2600" dirty="0">
              <a:solidFill>
                <a:schemeClr val="tx1"/>
              </a:solidFill>
            </a:endParaRPr>
          </a:p>
        </p:txBody>
      </p:sp>
    </p:spTree>
    <p:extLst>
      <p:ext uri="{BB962C8B-B14F-4D97-AF65-F5344CB8AC3E}">
        <p14:creationId xmlns:p14="http://schemas.microsoft.com/office/powerpoint/2010/main" val="6468272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1288286"/>
            <a:ext cx="9164286" cy="5569714"/>
          </a:xfrm>
          <a:prstGeom prst="rect">
            <a:avLst/>
          </a:prstGeom>
        </p:spPr>
      </p:pic>
      <p:sp>
        <p:nvSpPr>
          <p:cNvPr id="6" name="Title 1"/>
          <p:cNvSpPr>
            <a:spLocks noGrp="1"/>
          </p:cNvSpPr>
          <p:nvPr>
            <p:ph type="ctrTitle"/>
          </p:nvPr>
        </p:nvSpPr>
        <p:spPr>
          <a:xfrm>
            <a:off x="963116" y="366707"/>
            <a:ext cx="7772400" cy="612594"/>
          </a:xfrm>
        </p:spPr>
        <p:txBody>
          <a:bodyPr/>
          <a:lstStyle/>
          <a:p>
            <a:r>
              <a:rPr lang="en-ZA" dirty="0" smtClean="0">
                <a:solidFill>
                  <a:schemeClr val="accent3">
                    <a:lumMod val="75000"/>
                  </a:schemeClr>
                </a:solidFill>
              </a:rPr>
              <a:t>MWAAS Afforestation (aerial photographs)</a:t>
            </a:r>
            <a:endParaRPr lang="en-ZA" sz="2800" dirty="0"/>
          </a:p>
        </p:txBody>
      </p:sp>
    </p:spTree>
    <p:extLst>
      <p:ext uri="{BB962C8B-B14F-4D97-AF65-F5344CB8AC3E}">
        <p14:creationId xmlns:p14="http://schemas.microsoft.com/office/powerpoint/2010/main" val="15808497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9822" y="1508760"/>
            <a:ext cx="5908478" cy="5349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4282440" y="292715"/>
            <a:ext cx="3263681" cy="769441"/>
          </a:xfrm>
          <a:prstGeom prst="rect">
            <a:avLst/>
          </a:prstGeom>
          <a:noFill/>
        </p:spPr>
        <p:txBody>
          <a:bodyPr wrap="square" rtlCol="0">
            <a:spAutoFit/>
          </a:bodyPr>
          <a:lstStyle/>
          <a:p>
            <a:r>
              <a:rPr lang="en-ZA" sz="2200" b="1" dirty="0" smtClean="0">
                <a:solidFill>
                  <a:srgbClr val="FF0000"/>
                </a:solidFill>
              </a:rPr>
              <a:t>Gazetted: </a:t>
            </a:r>
          </a:p>
          <a:p>
            <a:r>
              <a:rPr lang="en-ZA" sz="2200" b="1" dirty="0" smtClean="0">
                <a:solidFill>
                  <a:srgbClr val="FF0000"/>
                </a:solidFill>
              </a:rPr>
              <a:t>55 971 + 420 = 56 391 ha</a:t>
            </a:r>
            <a:endParaRPr lang="en-ZA" sz="2200" b="1" dirty="0">
              <a:solidFill>
                <a:srgbClr val="FF0000"/>
              </a:solidFill>
            </a:endParaRPr>
          </a:p>
        </p:txBody>
      </p:sp>
      <p:pic>
        <p:nvPicPr>
          <p:cNvPr id="2" name="Picture 1"/>
          <p:cNvPicPr>
            <a:picLocks noChangeAspect="1"/>
          </p:cNvPicPr>
          <p:nvPr/>
        </p:nvPicPr>
        <p:blipFill>
          <a:blip r:embed="rId3"/>
          <a:stretch>
            <a:fillRect/>
          </a:stretch>
        </p:blipFill>
        <p:spPr>
          <a:xfrm>
            <a:off x="0" y="0"/>
            <a:ext cx="3609975" cy="5000625"/>
          </a:xfrm>
          <a:prstGeom prst="rect">
            <a:avLst/>
          </a:prstGeom>
        </p:spPr>
      </p:pic>
    </p:spTree>
    <p:extLst>
      <p:ext uri="{BB962C8B-B14F-4D97-AF65-F5344CB8AC3E}">
        <p14:creationId xmlns:p14="http://schemas.microsoft.com/office/powerpoint/2010/main" val="19490405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5074920" cy="3355418"/>
          </a:xfrm>
          <a:prstGeom prst="rect">
            <a:avLst/>
          </a:prstGeom>
        </p:spPr>
      </p:pic>
      <p:pic>
        <p:nvPicPr>
          <p:cNvPr id="5" name="Picture 4"/>
          <p:cNvPicPr>
            <a:picLocks noChangeAspect="1"/>
          </p:cNvPicPr>
          <p:nvPr/>
        </p:nvPicPr>
        <p:blipFill>
          <a:blip r:embed="rId3"/>
          <a:stretch>
            <a:fillRect/>
          </a:stretch>
        </p:blipFill>
        <p:spPr>
          <a:xfrm>
            <a:off x="4288230" y="2714139"/>
            <a:ext cx="4855770" cy="2073592"/>
          </a:xfrm>
          <a:prstGeom prst="rect">
            <a:avLst/>
          </a:prstGeom>
        </p:spPr>
      </p:pic>
      <p:pic>
        <p:nvPicPr>
          <p:cNvPr id="6" name="Picture 5"/>
          <p:cNvPicPr>
            <a:picLocks noChangeAspect="1"/>
          </p:cNvPicPr>
          <p:nvPr/>
        </p:nvPicPr>
        <p:blipFill>
          <a:blip r:embed="rId4"/>
          <a:stretch>
            <a:fillRect/>
          </a:stretch>
        </p:blipFill>
        <p:spPr>
          <a:xfrm>
            <a:off x="0" y="4146452"/>
            <a:ext cx="5364480" cy="2729882"/>
          </a:xfrm>
          <a:prstGeom prst="rect">
            <a:avLst/>
          </a:prstGeom>
        </p:spPr>
      </p:pic>
      <p:sp>
        <p:nvSpPr>
          <p:cNvPr id="7" name="TextBox 6"/>
          <p:cNvSpPr txBox="1"/>
          <p:nvPr/>
        </p:nvSpPr>
        <p:spPr>
          <a:xfrm>
            <a:off x="5272802" y="213360"/>
            <a:ext cx="3673316" cy="1938992"/>
          </a:xfrm>
          <a:prstGeom prst="rect">
            <a:avLst/>
          </a:prstGeom>
          <a:noFill/>
        </p:spPr>
        <p:txBody>
          <a:bodyPr wrap="square" rtlCol="0">
            <a:spAutoFit/>
          </a:bodyPr>
          <a:lstStyle/>
          <a:p>
            <a:pPr algn="ctr"/>
            <a:r>
              <a:rPr lang="en-ZA" sz="2400" b="1" dirty="0" smtClean="0">
                <a:solidFill>
                  <a:srgbClr val="FF0000"/>
                </a:solidFill>
              </a:rPr>
              <a:t>Final Allocation schedules</a:t>
            </a:r>
          </a:p>
          <a:p>
            <a:pPr algn="ctr"/>
            <a:r>
              <a:rPr lang="en-ZA" sz="2400" b="1" dirty="0" smtClean="0">
                <a:solidFill>
                  <a:srgbClr val="FF0000"/>
                </a:solidFill>
              </a:rPr>
              <a:t>Total of 496 individual entries: 57 029 ha</a:t>
            </a:r>
          </a:p>
          <a:p>
            <a:pPr algn="ctr"/>
            <a:endParaRPr lang="en-ZA" sz="2400" b="1" dirty="0">
              <a:solidFill>
                <a:srgbClr val="FF0000"/>
              </a:solidFill>
            </a:endParaRPr>
          </a:p>
          <a:p>
            <a:pPr algn="ctr"/>
            <a:r>
              <a:rPr lang="en-ZA" sz="2400" b="1" dirty="0" smtClean="0">
                <a:solidFill>
                  <a:srgbClr val="FF0000"/>
                </a:solidFill>
              </a:rPr>
              <a:t>Assume this is lawful</a:t>
            </a:r>
            <a:endParaRPr lang="en-ZA" sz="2400" b="1" dirty="0">
              <a:solidFill>
                <a:srgbClr val="FF0000"/>
              </a:solidFill>
            </a:endParaRPr>
          </a:p>
        </p:txBody>
      </p:sp>
    </p:spTree>
    <p:extLst>
      <p:ext uri="{BB962C8B-B14F-4D97-AF65-F5344CB8AC3E}">
        <p14:creationId xmlns:p14="http://schemas.microsoft.com/office/powerpoint/2010/main" val="8520428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63116" y="366707"/>
            <a:ext cx="7772400" cy="612594"/>
          </a:xfrm>
        </p:spPr>
        <p:txBody>
          <a:bodyPr/>
          <a:lstStyle/>
          <a:p>
            <a:r>
              <a:rPr lang="en-ZA" dirty="0" smtClean="0">
                <a:solidFill>
                  <a:schemeClr val="accent3">
                    <a:lumMod val="75000"/>
                  </a:schemeClr>
                </a:solidFill>
              </a:rPr>
              <a:t>Question?</a:t>
            </a:r>
            <a:endParaRPr lang="en-ZA" sz="2800" dirty="0"/>
          </a:p>
        </p:txBody>
      </p:sp>
      <p:sp>
        <p:nvSpPr>
          <p:cNvPr id="9" name="Content Placeholder 2"/>
          <p:cNvSpPr txBox="1">
            <a:spLocks/>
          </p:cNvSpPr>
          <p:nvPr/>
        </p:nvSpPr>
        <p:spPr>
          <a:xfrm>
            <a:off x="807720" y="979301"/>
            <a:ext cx="8411232" cy="5562600"/>
          </a:xfrm>
          <a:prstGeom prst="rect">
            <a:avLst/>
          </a:prstGeom>
        </p:spPr>
        <p:txBody>
          <a:bodyPr/>
          <a:lstStyle>
            <a:lvl1pPr marL="0" indent="0" algn="l" defTabSz="457200" rtl="0" eaLnBrk="0" fontAlgn="base" hangingPunct="0">
              <a:spcBef>
                <a:spcPct val="20000"/>
              </a:spcBef>
              <a:spcAft>
                <a:spcPct val="0"/>
              </a:spcAft>
              <a:buFont typeface="Arial" pitchFamily="34" charset="0"/>
              <a:buNone/>
              <a:defRPr lang="en-US" sz="2000" kern="1200" dirty="0" smtClean="0">
                <a:solidFill>
                  <a:srgbClr val="A4B16F"/>
                </a:solidFill>
                <a:latin typeface="Gill Sans"/>
                <a:ea typeface="+mn-ea"/>
                <a:cs typeface="Gill Sans"/>
              </a:defRPr>
            </a:lvl1pPr>
            <a:lvl2pPr marL="457200" indent="0" algn="ctr" defTabSz="457200" rtl="0" eaLnBrk="0" fontAlgn="base" hangingPunct="0">
              <a:spcBef>
                <a:spcPct val="20000"/>
              </a:spcBef>
              <a:spcAft>
                <a:spcPct val="0"/>
              </a:spcAft>
              <a:buFont typeface="Arial" pitchFamily="34" charset="0"/>
              <a:buNone/>
              <a:defRPr sz="2800" kern="1200">
                <a:solidFill>
                  <a:schemeClr val="tx1">
                    <a:tint val="75000"/>
                  </a:schemeClr>
                </a:solidFill>
                <a:latin typeface="+mn-lt"/>
                <a:ea typeface="ＭＳ Ｐゴシック" charset="0"/>
                <a:cs typeface="+mn-cs"/>
              </a:defRPr>
            </a:lvl2pPr>
            <a:lvl3pPr marL="914400" indent="0" algn="ctr" defTabSz="457200" rtl="0" eaLnBrk="0" fontAlgn="base" hangingPunct="0">
              <a:spcBef>
                <a:spcPct val="20000"/>
              </a:spcBef>
              <a:spcAft>
                <a:spcPct val="0"/>
              </a:spcAft>
              <a:buFont typeface="Arial" pitchFamily="34" charset="0"/>
              <a:buNone/>
              <a:defRPr sz="2400" kern="1200">
                <a:solidFill>
                  <a:schemeClr val="tx1">
                    <a:tint val="75000"/>
                  </a:schemeClr>
                </a:solidFill>
                <a:latin typeface="+mn-lt"/>
                <a:ea typeface="ＭＳ Ｐゴシック" charset="0"/>
                <a:cs typeface="+mn-cs"/>
              </a:defRPr>
            </a:lvl3pPr>
            <a:lvl4pPr marL="1371600" indent="0" algn="ctr" defTabSz="457200" rtl="0" eaLnBrk="0" fontAlgn="base" hangingPunct="0">
              <a:spcBef>
                <a:spcPct val="20000"/>
              </a:spcBef>
              <a:spcAft>
                <a:spcPct val="0"/>
              </a:spcAft>
              <a:buFont typeface="Arial" pitchFamily="34" charset="0"/>
              <a:buNone/>
              <a:defRPr sz="2000" kern="1200">
                <a:solidFill>
                  <a:schemeClr val="tx1">
                    <a:tint val="75000"/>
                  </a:schemeClr>
                </a:solidFill>
                <a:latin typeface="+mn-lt"/>
                <a:ea typeface="ＭＳ Ｐゴシック" charset="0"/>
                <a:cs typeface="+mn-cs"/>
              </a:defRPr>
            </a:lvl4pPr>
            <a:lvl5pPr marL="1828800" indent="0" algn="ctr" defTabSz="457200" rtl="0" eaLnBrk="0" fontAlgn="base" hangingPunct="0">
              <a:spcBef>
                <a:spcPct val="20000"/>
              </a:spcBef>
              <a:spcAft>
                <a:spcPct val="0"/>
              </a:spcAft>
              <a:buFont typeface="Arial" pitchFamily="34" charset="0"/>
              <a:buNone/>
              <a:defRPr sz="2000" kern="1200">
                <a:solidFill>
                  <a:schemeClr val="tx1">
                    <a:tint val="75000"/>
                  </a:schemeClr>
                </a:solidFill>
                <a:latin typeface="+mn-lt"/>
                <a:ea typeface="ＭＳ Ｐゴシック" charset="0"/>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41313" lvl="1" indent="-342900" algn="l">
              <a:spcBef>
                <a:spcPts val="1200"/>
              </a:spcBef>
              <a:buFont typeface="Arial" charset="0"/>
              <a:buChar char="•"/>
              <a:defRPr/>
            </a:pPr>
            <a:r>
              <a:rPr lang="en-ZA" dirty="0" smtClean="0">
                <a:solidFill>
                  <a:schemeClr val="tx1"/>
                </a:solidFill>
              </a:rPr>
              <a:t>The MWAAS aerial photograph assessment indicated 67 711ha</a:t>
            </a:r>
          </a:p>
          <a:p>
            <a:pPr marL="341313" lvl="1" indent="-342900" algn="l">
              <a:spcBef>
                <a:spcPts val="1200"/>
              </a:spcBef>
              <a:buFont typeface="Arial" charset="0"/>
              <a:buChar char="•"/>
              <a:defRPr/>
            </a:pPr>
            <a:r>
              <a:rPr lang="en-ZA" dirty="0" smtClean="0">
                <a:solidFill>
                  <a:schemeClr val="tx1"/>
                </a:solidFill>
              </a:rPr>
              <a:t>BUT final allocation schedule said 57 029ha </a:t>
            </a:r>
          </a:p>
          <a:p>
            <a:pPr marL="341313" lvl="1" indent="-342900" algn="l">
              <a:spcBef>
                <a:spcPts val="1200"/>
              </a:spcBef>
              <a:buFont typeface="Arial" charset="0"/>
              <a:buChar char="•"/>
              <a:defRPr/>
            </a:pPr>
            <a:r>
              <a:rPr lang="en-ZA" dirty="0" smtClean="0">
                <a:solidFill>
                  <a:schemeClr val="tx1"/>
                </a:solidFill>
              </a:rPr>
              <a:t>What happened to difference of 10 682ha if the Regional Office states there is no unlawful afforestation in the catchment ?</a:t>
            </a:r>
          </a:p>
          <a:p>
            <a:pPr marL="341313" lvl="1" indent="-342900" algn="l">
              <a:spcBef>
                <a:spcPts val="1200"/>
              </a:spcBef>
              <a:buFont typeface="Arial" charset="0"/>
              <a:buChar char="•"/>
              <a:defRPr/>
            </a:pPr>
            <a:r>
              <a:rPr lang="en-ZA" dirty="0" smtClean="0">
                <a:solidFill>
                  <a:schemeClr val="tx1"/>
                </a:solidFill>
              </a:rPr>
              <a:t>Were there errors or was it removed?</a:t>
            </a:r>
          </a:p>
          <a:p>
            <a:pPr marL="341313" lvl="1" indent="-342900" algn="l">
              <a:spcBef>
                <a:spcPts val="1200"/>
              </a:spcBef>
              <a:buFont typeface="Arial" charset="0"/>
              <a:buChar char="•"/>
              <a:defRPr/>
            </a:pPr>
            <a:r>
              <a:rPr lang="en-ZA" dirty="0" smtClean="0">
                <a:solidFill>
                  <a:schemeClr val="tx1"/>
                </a:solidFill>
              </a:rPr>
              <a:t>Spot checks carried out</a:t>
            </a:r>
          </a:p>
          <a:p>
            <a:pPr marL="341313" lvl="1" indent="-342900" algn="l">
              <a:spcBef>
                <a:spcPts val="1200"/>
              </a:spcBef>
              <a:buFont typeface="Arial" charset="0"/>
              <a:buChar char="•"/>
              <a:defRPr/>
            </a:pPr>
            <a:endParaRPr lang="en-ZA" dirty="0" smtClean="0">
              <a:solidFill>
                <a:schemeClr val="tx1"/>
              </a:solidFill>
            </a:endParaRPr>
          </a:p>
          <a:p>
            <a:pPr marL="457200" lvl="2" algn="l">
              <a:spcBef>
                <a:spcPts val="1200"/>
              </a:spcBef>
              <a:defRPr/>
            </a:pPr>
            <a:r>
              <a:rPr lang="en-ZA" dirty="0" smtClean="0">
                <a:solidFill>
                  <a:schemeClr val="tx1"/>
                </a:solidFill>
              </a:rPr>
              <a:t> </a:t>
            </a:r>
          </a:p>
        </p:txBody>
      </p:sp>
    </p:spTree>
    <p:extLst>
      <p:ext uri="{BB962C8B-B14F-4D97-AF65-F5344CB8AC3E}">
        <p14:creationId xmlns:p14="http://schemas.microsoft.com/office/powerpoint/2010/main" val="23149526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87000" y="-47154"/>
            <a:ext cx="2201043" cy="745263"/>
          </a:xfrm>
        </p:spPr>
        <p:txBody>
          <a:bodyPr/>
          <a:lstStyle/>
          <a:p>
            <a:pPr algn="ctr"/>
            <a:r>
              <a:rPr lang="en-GB" dirty="0"/>
              <a:t>Agenda</a:t>
            </a:r>
          </a:p>
        </p:txBody>
      </p:sp>
      <p:pic>
        <p:nvPicPr>
          <p:cNvPr id="6" name="Picture 5"/>
          <p:cNvPicPr>
            <a:picLocks noChangeAspect="1"/>
          </p:cNvPicPr>
          <p:nvPr/>
        </p:nvPicPr>
        <p:blipFill>
          <a:blip r:embed="rId3"/>
          <a:stretch>
            <a:fillRect/>
          </a:stretch>
        </p:blipFill>
        <p:spPr>
          <a:xfrm>
            <a:off x="1" y="-47154"/>
            <a:ext cx="6130334" cy="4146713"/>
          </a:xfrm>
          <a:prstGeom prst="rect">
            <a:avLst/>
          </a:prstGeom>
        </p:spPr>
      </p:pic>
      <p:pic>
        <p:nvPicPr>
          <p:cNvPr id="5" name="Picture 4"/>
          <p:cNvPicPr>
            <a:picLocks noChangeAspect="1"/>
          </p:cNvPicPr>
          <p:nvPr/>
        </p:nvPicPr>
        <p:blipFill>
          <a:blip r:embed="rId4"/>
          <a:stretch>
            <a:fillRect/>
          </a:stretch>
        </p:blipFill>
        <p:spPr>
          <a:xfrm>
            <a:off x="2788920" y="3787679"/>
            <a:ext cx="6355080" cy="3070322"/>
          </a:xfrm>
          <a:prstGeom prst="rect">
            <a:avLst/>
          </a:prstGeom>
        </p:spPr>
      </p:pic>
    </p:spTree>
    <p:extLst>
      <p:ext uri="{BB962C8B-B14F-4D97-AF65-F5344CB8AC3E}">
        <p14:creationId xmlns:p14="http://schemas.microsoft.com/office/powerpoint/2010/main" val="1255412167"/>
      </p:ext>
    </p:extLst>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63116" y="0"/>
            <a:ext cx="7772400" cy="612594"/>
          </a:xfrm>
        </p:spPr>
        <p:txBody>
          <a:bodyPr/>
          <a:lstStyle/>
          <a:p>
            <a:r>
              <a:rPr lang="en-ZA" dirty="0" smtClean="0">
                <a:solidFill>
                  <a:schemeClr val="accent3">
                    <a:lumMod val="75000"/>
                  </a:schemeClr>
                </a:solidFill>
              </a:rPr>
              <a:t>Result</a:t>
            </a:r>
            <a:endParaRPr lang="en-ZA" sz="2800" dirty="0"/>
          </a:p>
        </p:txBody>
      </p:sp>
      <p:sp>
        <p:nvSpPr>
          <p:cNvPr id="9" name="Content Placeholder 2"/>
          <p:cNvSpPr txBox="1">
            <a:spLocks/>
          </p:cNvSpPr>
          <p:nvPr/>
        </p:nvSpPr>
        <p:spPr>
          <a:xfrm>
            <a:off x="963116" y="612594"/>
            <a:ext cx="8180884" cy="5562600"/>
          </a:xfrm>
          <a:prstGeom prst="rect">
            <a:avLst/>
          </a:prstGeom>
        </p:spPr>
        <p:txBody>
          <a:bodyPr/>
          <a:lstStyle>
            <a:lvl1pPr marL="0" indent="0" algn="l" defTabSz="457200" rtl="0" eaLnBrk="0" fontAlgn="base" hangingPunct="0">
              <a:spcBef>
                <a:spcPct val="20000"/>
              </a:spcBef>
              <a:spcAft>
                <a:spcPct val="0"/>
              </a:spcAft>
              <a:buFont typeface="Arial" pitchFamily="34" charset="0"/>
              <a:buNone/>
              <a:defRPr lang="en-US" sz="2000" kern="1200" dirty="0" smtClean="0">
                <a:solidFill>
                  <a:srgbClr val="A4B16F"/>
                </a:solidFill>
                <a:latin typeface="Gill Sans"/>
                <a:ea typeface="+mn-ea"/>
                <a:cs typeface="Gill Sans"/>
              </a:defRPr>
            </a:lvl1pPr>
            <a:lvl2pPr marL="457200" indent="0" algn="ctr" defTabSz="457200" rtl="0" eaLnBrk="0" fontAlgn="base" hangingPunct="0">
              <a:spcBef>
                <a:spcPct val="20000"/>
              </a:spcBef>
              <a:spcAft>
                <a:spcPct val="0"/>
              </a:spcAft>
              <a:buFont typeface="Arial" pitchFamily="34" charset="0"/>
              <a:buNone/>
              <a:defRPr sz="2800" kern="1200">
                <a:solidFill>
                  <a:schemeClr val="tx1">
                    <a:tint val="75000"/>
                  </a:schemeClr>
                </a:solidFill>
                <a:latin typeface="+mn-lt"/>
                <a:ea typeface="ＭＳ Ｐゴシック" charset="0"/>
                <a:cs typeface="+mn-cs"/>
              </a:defRPr>
            </a:lvl2pPr>
            <a:lvl3pPr marL="914400" indent="0" algn="ctr" defTabSz="457200" rtl="0" eaLnBrk="0" fontAlgn="base" hangingPunct="0">
              <a:spcBef>
                <a:spcPct val="20000"/>
              </a:spcBef>
              <a:spcAft>
                <a:spcPct val="0"/>
              </a:spcAft>
              <a:buFont typeface="Arial" pitchFamily="34" charset="0"/>
              <a:buNone/>
              <a:defRPr sz="2400" kern="1200">
                <a:solidFill>
                  <a:schemeClr val="tx1">
                    <a:tint val="75000"/>
                  </a:schemeClr>
                </a:solidFill>
                <a:latin typeface="+mn-lt"/>
                <a:ea typeface="ＭＳ Ｐゴシック" charset="0"/>
                <a:cs typeface="+mn-cs"/>
              </a:defRPr>
            </a:lvl3pPr>
            <a:lvl4pPr marL="1371600" indent="0" algn="ctr" defTabSz="457200" rtl="0" eaLnBrk="0" fontAlgn="base" hangingPunct="0">
              <a:spcBef>
                <a:spcPct val="20000"/>
              </a:spcBef>
              <a:spcAft>
                <a:spcPct val="0"/>
              </a:spcAft>
              <a:buFont typeface="Arial" pitchFamily="34" charset="0"/>
              <a:buNone/>
              <a:defRPr sz="2000" kern="1200">
                <a:solidFill>
                  <a:schemeClr val="tx1">
                    <a:tint val="75000"/>
                  </a:schemeClr>
                </a:solidFill>
                <a:latin typeface="+mn-lt"/>
                <a:ea typeface="ＭＳ Ｐゴシック" charset="0"/>
                <a:cs typeface="+mn-cs"/>
              </a:defRPr>
            </a:lvl4pPr>
            <a:lvl5pPr marL="1828800" indent="0" algn="ctr" defTabSz="457200" rtl="0" eaLnBrk="0" fontAlgn="base" hangingPunct="0">
              <a:spcBef>
                <a:spcPct val="20000"/>
              </a:spcBef>
              <a:spcAft>
                <a:spcPct val="0"/>
              </a:spcAft>
              <a:buFont typeface="Arial" pitchFamily="34" charset="0"/>
              <a:buNone/>
              <a:defRPr sz="2000" kern="1200">
                <a:solidFill>
                  <a:schemeClr val="tx1">
                    <a:tint val="75000"/>
                  </a:schemeClr>
                </a:solidFill>
                <a:latin typeface="+mn-lt"/>
                <a:ea typeface="ＭＳ Ｐゴシック" charset="0"/>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41313" lvl="1" indent="-342900" algn="l">
              <a:spcBef>
                <a:spcPts val="1200"/>
              </a:spcBef>
              <a:buFont typeface="Arial" charset="0"/>
              <a:buChar char="•"/>
              <a:defRPr/>
            </a:pPr>
            <a:r>
              <a:rPr lang="en-ZA" dirty="0" smtClean="0">
                <a:solidFill>
                  <a:schemeClr val="tx1"/>
                </a:solidFill>
              </a:rPr>
              <a:t>Overlaid shape file polygons determined in MWAAS in Google Earth</a:t>
            </a:r>
          </a:p>
          <a:p>
            <a:pPr marL="341313" lvl="1" indent="-342900" algn="l">
              <a:spcBef>
                <a:spcPts val="1200"/>
              </a:spcBef>
              <a:buFont typeface="Arial" charset="0"/>
              <a:buChar char="•"/>
              <a:defRPr/>
            </a:pPr>
            <a:r>
              <a:rPr lang="en-ZA" dirty="0" smtClean="0">
                <a:solidFill>
                  <a:schemeClr val="tx1"/>
                </a:solidFill>
              </a:rPr>
              <a:t>Differences clearly evident now (2019) vs then (2001)</a:t>
            </a:r>
          </a:p>
          <a:p>
            <a:pPr marL="341313" lvl="1" indent="-342900" algn="l">
              <a:spcBef>
                <a:spcPts val="1200"/>
              </a:spcBef>
              <a:buFont typeface="Arial" charset="0"/>
              <a:buChar char="•"/>
              <a:defRPr/>
            </a:pPr>
            <a:r>
              <a:rPr lang="en-ZA" dirty="0" smtClean="0">
                <a:solidFill>
                  <a:schemeClr val="tx1"/>
                </a:solidFill>
              </a:rPr>
              <a:t>According to the final allocation schedule: 179 properties, 712 ha are allocated to tribal areas/ individual applicants, MWAAS had 4994 ha informal timber, </a:t>
            </a:r>
            <a:r>
              <a:rPr lang="en-ZA" b="1" dirty="0" smtClean="0">
                <a:solidFill>
                  <a:srgbClr val="FF0000"/>
                </a:solidFill>
              </a:rPr>
              <a:t>main difference</a:t>
            </a:r>
            <a:endParaRPr lang="en-ZA" b="1" dirty="0">
              <a:solidFill>
                <a:srgbClr val="FF0000"/>
              </a:solidFill>
            </a:endParaRPr>
          </a:p>
          <a:p>
            <a:pPr marL="341313" lvl="1" indent="-342900" algn="l">
              <a:spcBef>
                <a:spcPts val="1200"/>
              </a:spcBef>
              <a:buFont typeface="Arial" charset="0"/>
              <a:buChar char="•"/>
              <a:defRPr/>
            </a:pPr>
            <a:endParaRPr lang="en-ZA" dirty="0" smtClean="0">
              <a:solidFill>
                <a:schemeClr val="tx1"/>
              </a:solidFill>
            </a:endParaRPr>
          </a:p>
          <a:p>
            <a:pPr marL="457200" lvl="2" algn="l">
              <a:spcBef>
                <a:spcPts val="1200"/>
              </a:spcBef>
              <a:defRPr/>
            </a:pPr>
            <a:r>
              <a:rPr lang="en-ZA" dirty="0" smtClean="0">
                <a:solidFill>
                  <a:schemeClr val="tx1"/>
                </a:solidFill>
              </a:rPr>
              <a:t> </a:t>
            </a:r>
          </a:p>
        </p:txBody>
      </p:sp>
    </p:spTree>
    <p:extLst>
      <p:ext uri="{BB962C8B-B14F-4D97-AF65-F5344CB8AC3E}">
        <p14:creationId xmlns:p14="http://schemas.microsoft.com/office/powerpoint/2010/main" val="28285640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91241" y="137723"/>
            <a:ext cx="7772400" cy="819809"/>
          </a:xfrm>
        </p:spPr>
        <p:txBody>
          <a:bodyPr/>
          <a:lstStyle/>
          <a:p>
            <a:r>
              <a:rPr lang="en-US" dirty="0" err="1" smtClean="0"/>
              <a:t>Eg</a:t>
            </a:r>
            <a:r>
              <a:rPr lang="en-US" dirty="0" smtClean="0"/>
              <a:t>. Around Lake Nhlabane</a:t>
            </a:r>
            <a:endParaRPr lang="en-ZA" sz="2800" b="1" dirty="0">
              <a:solidFill>
                <a:schemeClr val="accent3">
                  <a:lumMod val="75000"/>
                </a:schemeClr>
              </a:solidFill>
            </a:endParaRPr>
          </a:p>
        </p:txBody>
      </p:sp>
      <p:pic>
        <p:nvPicPr>
          <p:cNvPr id="5" name="Picture 4"/>
          <p:cNvPicPr>
            <a:picLocks noChangeAspect="1"/>
          </p:cNvPicPr>
          <p:nvPr/>
        </p:nvPicPr>
        <p:blipFill>
          <a:blip r:embed="rId3"/>
          <a:stretch>
            <a:fillRect/>
          </a:stretch>
        </p:blipFill>
        <p:spPr>
          <a:xfrm>
            <a:off x="9525" y="1271587"/>
            <a:ext cx="9134475" cy="4772025"/>
          </a:xfrm>
          <a:prstGeom prst="rect">
            <a:avLst/>
          </a:prstGeom>
        </p:spPr>
      </p:pic>
    </p:spTree>
    <p:extLst>
      <p:ext uri="{BB962C8B-B14F-4D97-AF65-F5344CB8AC3E}">
        <p14:creationId xmlns:p14="http://schemas.microsoft.com/office/powerpoint/2010/main" val="292370367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91241" y="137723"/>
            <a:ext cx="7772400" cy="819809"/>
          </a:xfrm>
        </p:spPr>
        <p:txBody>
          <a:bodyPr/>
          <a:lstStyle/>
          <a:p>
            <a:r>
              <a:rPr lang="en-US" dirty="0" smtClean="0"/>
              <a:t>2001 aerial photo vs 2019 Google Earth</a:t>
            </a:r>
            <a:endParaRPr lang="en-ZA" sz="2800" b="1" dirty="0">
              <a:solidFill>
                <a:schemeClr val="accent3">
                  <a:lumMod val="75000"/>
                </a:schemeClr>
              </a:solidFill>
            </a:endParaRPr>
          </a:p>
        </p:txBody>
      </p:sp>
      <p:pic>
        <p:nvPicPr>
          <p:cNvPr id="4" name="Picture 3"/>
          <p:cNvPicPr>
            <a:picLocks noChangeAspect="1"/>
          </p:cNvPicPr>
          <p:nvPr/>
        </p:nvPicPr>
        <p:blipFill>
          <a:blip r:embed="rId3"/>
          <a:stretch>
            <a:fillRect/>
          </a:stretch>
        </p:blipFill>
        <p:spPr>
          <a:xfrm>
            <a:off x="4433888" y="726015"/>
            <a:ext cx="4710112" cy="3373545"/>
          </a:xfrm>
          <a:prstGeom prst="rect">
            <a:avLst/>
          </a:prstGeom>
        </p:spPr>
      </p:pic>
      <p:pic>
        <p:nvPicPr>
          <p:cNvPr id="5" name="Picture 4"/>
          <p:cNvPicPr>
            <a:picLocks noChangeAspect="1"/>
          </p:cNvPicPr>
          <p:nvPr/>
        </p:nvPicPr>
        <p:blipFill>
          <a:blip r:embed="rId4"/>
          <a:stretch>
            <a:fillRect/>
          </a:stretch>
        </p:blipFill>
        <p:spPr>
          <a:xfrm>
            <a:off x="1" y="3374208"/>
            <a:ext cx="4983480" cy="3483791"/>
          </a:xfrm>
          <a:prstGeom prst="rect">
            <a:avLst/>
          </a:prstGeom>
        </p:spPr>
      </p:pic>
    </p:spTree>
    <p:extLst>
      <p:ext uri="{BB962C8B-B14F-4D97-AF65-F5344CB8AC3E}">
        <p14:creationId xmlns:p14="http://schemas.microsoft.com/office/powerpoint/2010/main" val="242211637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91241" y="137723"/>
            <a:ext cx="7772400" cy="819809"/>
          </a:xfrm>
        </p:spPr>
        <p:txBody>
          <a:bodyPr/>
          <a:lstStyle/>
          <a:p>
            <a:r>
              <a:rPr lang="en-US" sz="2800" b="1" dirty="0" smtClean="0"/>
              <a:t>Recommendation</a:t>
            </a:r>
            <a:endParaRPr lang="en-ZA" sz="2800" b="1" dirty="0"/>
          </a:p>
        </p:txBody>
      </p:sp>
      <p:sp>
        <p:nvSpPr>
          <p:cNvPr id="3" name="Subtitle 2"/>
          <p:cNvSpPr>
            <a:spLocks noGrp="1"/>
          </p:cNvSpPr>
          <p:nvPr>
            <p:ph type="subTitle" idx="1"/>
          </p:nvPr>
        </p:nvSpPr>
        <p:spPr>
          <a:xfrm>
            <a:off x="1091241" y="780691"/>
            <a:ext cx="7671759" cy="5653976"/>
          </a:xfrm>
        </p:spPr>
        <p:txBody>
          <a:bodyPr/>
          <a:lstStyle/>
          <a:p>
            <a:pPr marL="342900" lvl="0" indent="-342900">
              <a:buFont typeface="Arial" charset="0"/>
              <a:buChar char="•"/>
            </a:pPr>
            <a:r>
              <a:rPr lang="en-US" sz="2800" dirty="0" smtClean="0">
                <a:solidFill>
                  <a:prstClr val="black"/>
                </a:solidFill>
                <a:latin typeface="Calibri"/>
                <a:ea typeface="ＭＳ Ｐゴシック" pitchFamily="-111" charset="-128"/>
              </a:rPr>
              <a:t>Plot the locations of the 712ha lawful individual growers in GIS and pull into Google Earth</a:t>
            </a:r>
          </a:p>
          <a:p>
            <a:pPr marL="342900" lvl="0" indent="-342900">
              <a:buFont typeface="Arial" charset="0"/>
              <a:buChar char="•"/>
            </a:pPr>
            <a:r>
              <a:rPr lang="en-US" sz="2800" dirty="0" smtClean="0">
                <a:solidFill>
                  <a:prstClr val="black"/>
                </a:solidFill>
                <a:latin typeface="Calibri"/>
                <a:ea typeface="ＭＳ Ｐゴシック" pitchFamily="-111" charset="-128"/>
              </a:rPr>
              <a:t>Determine the extent of informal timber falling outside these boundaries</a:t>
            </a:r>
          </a:p>
          <a:p>
            <a:pPr marL="342900" lvl="0" indent="-342900">
              <a:buFont typeface="Arial" charset="0"/>
              <a:buChar char="•"/>
            </a:pPr>
            <a:r>
              <a:rPr lang="en-US" sz="2800" dirty="0" smtClean="0">
                <a:solidFill>
                  <a:prstClr val="black"/>
                </a:solidFill>
                <a:latin typeface="Calibri"/>
                <a:ea typeface="ＭＳ Ｐゴシック" pitchFamily="-111" charset="-128"/>
              </a:rPr>
              <a:t>Target removal of informal growers that are not registered, especially in a buffer zone around the Coastal Lakes.</a:t>
            </a:r>
          </a:p>
          <a:p>
            <a:pPr marL="342900" lvl="0" indent="-342900">
              <a:buFont typeface="Arial" charset="0"/>
              <a:buChar char="•"/>
            </a:pPr>
            <a:endParaRPr lang="en-ZA" sz="2800" dirty="0">
              <a:solidFill>
                <a:prstClr val="black"/>
              </a:solidFill>
              <a:latin typeface="Calibri"/>
              <a:ea typeface="ＭＳ Ｐゴシック" pitchFamily="-111" charset="-128"/>
            </a:endParaRPr>
          </a:p>
          <a:p>
            <a:pPr marL="342900" lvl="0" indent="-342900">
              <a:buFont typeface="Arial" charset="0"/>
              <a:buChar char="•"/>
            </a:pPr>
            <a:endParaRPr lang="en-ZA" sz="3200" dirty="0">
              <a:solidFill>
                <a:prstClr val="black"/>
              </a:solidFill>
              <a:latin typeface="Calibri"/>
              <a:ea typeface="ＭＳ Ｐゴシック" pitchFamily="-111" charset="-128"/>
            </a:endParaRPr>
          </a:p>
          <a:p>
            <a:pPr marL="342900" lvl="0" indent="-342900">
              <a:buFont typeface="Arial" charset="0"/>
              <a:buChar char="•"/>
            </a:pPr>
            <a:endParaRPr lang="en-ZA" sz="3200" dirty="0">
              <a:solidFill>
                <a:prstClr val="black"/>
              </a:solidFill>
              <a:latin typeface="Calibri"/>
              <a:ea typeface="ＭＳ Ｐゴシック" pitchFamily="-111" charset="-128"/>
            </a:endParaRPr>
          </a:p>
          <a:p>
            <a:pPr marL="342900" lvl="0" indent="-342900">
              <a:buFont typeface="Arial" charset="0"/>
              <a:buChar char="•"/>
            </a:pPr>
            <a:endParaRPr lang="en-ZA" sz="3200" dirty="0">
              <a:solidFill>
                <a:prstClr val="black"/>
              </a:solidFill>
              <a:latin typeface="Calibri"/>
              <a:ea typeface="ＭＳ Ｐゴシック" pitchFamily="-111" charset="-128"/>
            </a:endParaRPr>
          </a:p>
          <a:p>
            <a:pPr marL="342900" lvl="0" indent="-342900">
              <a:buFont typeface="Arial" charset="0"/>
              <a:buChar char="•"/>
            </a:pPr>
            <a:endParaRPr lang="en-ZA" sz="3200" dirty="0">
              <a:solidFill>
                <a:prstClr val="black"/>
              </a:solidFill>
              <a:latin typeface="Calibri"/>
              <a:ea typeface="ＭＳ Ｐゴシック" pitchFamily="-111" charset="-128"/>
            </a:endParaRPr>
          </a:p>
          <a:p>
            <a:pPr marL="342900" lvl="0" indent="-342900">
              <a:buFont typeface="Arial" charset="0"/>
              <a:buChar char="•"/>
            </a:pPr>
            <a:endParaRPr lang="en-ZA" sz="3200" dirty="0">
              <a:solidFill>
                <a:prstClr val="black"/>
              </a:solidFill>
              <a:latin typeface="Calibri"/>
              <a:ea typeface="ＭＳ Ｐゴシック" pitchFamily="-111" charset="-128"/>
            </a:endParaRPr>
          </a:p>
          <a:p>
            <a:pPr marL="457200" indent="-457200">
              <a:buFont typeface="Arial" panose="020B0604020202020204" pitchFamily="34" charset="0"/>
              <a:buChar char="•"/>
            </a:pPr>
            <a:endParaRPr lang="en-US" sz="2400" dirty="0">
              <a:solidFill>
                <a:schemeClr val="tx1"/>
              </a:solidFill>
              <a:ea typeface="Times New Roman" panose="02020603050405020304" pitchFamily="18" charset="0"/>
              <a:cs typeface="Arial" panose="020B0604020202020204" pitchFamily="34" charset="0"/>
            </a:endParaRPr>
          </a:p>
          <a:p>
            <a:pPr lvl="1" algn="l"/>
            <a:endParaRPr lang="en-US" sz="2400" dirty="0">
              <a:solidFill>
                <a:schemeClr val="tx1"/>
              </a:solidFill>
              <a:ea typeface="Times New Roman" panose="02020603050405020304" pitchFamily="18" charset="0"/>
              <a:cs typeface="Arial" panose="020B0604020202020204" pitchFamily="34" charset="0"/>
            </a:endParaRPr>
          </a:p>
          <a:p>
            <a:pPr marL="457200" indent="-457200">
              <a:buFont typeface="Arial" panose="020B0604020202020204" pitchFamily="34" charset="0"/>
              <a:buChar char="•"/>
            </a:pPr>
            <a:endParaRPr lang="en-US" sz="2800" dirty="0">
              <a:solidFill>
                <a:schemeClr val="tx1"/>
              </a:solidFill>
              <a:ea typeface="Times New Roman" panose="02020603050405020304" pitchFamily="18" charset="0"/>
              <a:cs typeface="Arial" panose="020B0604020202020204" pitchFamily="34" charset="0"/>
            </a:endParaRPr>
          </a:p>
          <a:p>
            <a:pPr marL="457200" indent="-457200">
              <a:buFont typeface="Arial" panose="020B0604020202020204" pitchFamily="34" charset="0"/>
              <a:buChar char="•"/>
            </a:pPr>
            <a:endParaRPr lang="en-US" sz="2800" dirty="0">
              <a:solidFill>
                <a:schemeClr val="tx1"/>
              </a:solidFill>
              <a:ea typeface="Times New Roman" panose="02020603050405020304" pitchFamily="18" charset="0"/>
              <a:cs typeface="Arial" panose="020B0604020202020204" pitchFamily="34" charset="0"/>
            </a:endParaRPr>
          </a:p>
          <a:p>
            <a:pPr marL="457200" indent="-457200">
              <a:buFont typeface="Arial" panose="020B0604020202020204" pitchFamily="34" charset="0"/>
              <a:buChar char="•"/>
            </a:pPr>
            <a:endParaRPr lang="en-US" sz="2800" dirty="0">
              <a:solidFill>
                <a:schemeClr val="tx1"/>
              </a:solidFill>
              <a:ea typeface="Times New Roman" panose="02020603050405020304" pitchFamily="18" charset="0"/>
              <a:cs typeface="Arial" panose="020B0604020202020204" pitchFamily="34" charset="0"/>
            </a:endParaRPr>
          </a:p>
          <a:p>
            <a:pPr marL="457200" indent="-457200">
              <a:buFont typeface="Arial" panose="020B0604020202020204" pitchFamily="34" charset="0"/>
              <a:buChar char="•"/>
            </a:pPr>
            <a:endParaRPr lang="en-US" sz="2800" dirty="0">
              <a:solidFill>
                <a:schemeClr val="tx1"/>
              </a:solidFill>
              <a:ea typeface="Times New Roman" panose="02020603050405020304" pitchFamily="18" charset="0"/>
              <a:cs typeface="Arial" panose="020B0604020202020204" pitchFamily="34" charset="0"/>
            </a:endParaRPr>
          </a:p>
          <a:p>
            <a:pPr marL="457200" indent="-457200">
              <a:buFont typeface="Arial" panose="020B0604020202020204" pitchFamily="34" charset="0"/>
              <a:buChar char="•"/>
            </a:pPr>
            <a:endParaRPr lang="en-US" sz="2800" dirty="0">
              <a:solidFill>
                <a:schemeClr val="tx1"/>
              </a:solidFill>
              <a:ea typeface="Times New Roman" panose="02020603050405020304" pitchFamily="18" charset="0"/>
            </a:endParaRPr>
          </a:p>
          <a:p>
            <a:pPr marL="457200" indent="-457200" algn="l">
              <a:buFont typeface="Arial" panose="020B0604020202020204" pitchFamily="34" charset="0"/>
              <a:buChar char="•"/>
            </a:pPr>
            <a:endParaRPr lang="en-US" sz="3200" dirty="0">
              <a:solidFill>
                <a:schemeClr val="tx1"/>
              </a:solidFill>
              <a:ea typeface="Times New Roman" panose="02020603050405020304" pitchFamily="18" charset="0"/>
              <a:cs typeface="Times New Roman" panose="02020603050405020304" pitchFamily="18" charset="0"/>
            </a:endParaRPr>
          </a:p>
          <a:p>
            <a:pPr marL="457200" indent="-457200" algn="l">
              <a:buFont typeface="Arial" panose="020B0604020202020204" pitchFamily="34" charset="0"/>
              <a:buChar char="•"/>
            </a:pPr>
            <a:endParaRPr lang="en-US" sz="3200" dirty="0">
              <a:solidFill>
                <a:schemeClr val="tx1"/>
              </a:solidFill>
              <a:ea typeface="Times New Roman" panose="02020603050405020304" pitchFamily="18" charset="0"/>
              <a:cs typeface="Times New Roman" panose="02020603050405020304" pitchFamily="18" charset="0"/>
            </a:endParaRPr>
          </a:p>
          <a:p>
            <a:pPr algn="l"/>
            <a:endParaRPr lang="en-ZA" sz="2800" dirty="0">
              <a:solidFill>
                <a:schemeClr val="tx1"/>
              </a:solidFill>
            </a:endParaRPr>
          </a:p>
        </p:txBody>
      </p:sp>
    </p:spTree>
    <p:extLst>
      <p:ext uri="{BB962C8B-B14F-4D97-AF65-F5344CB8AC3E}">
        <p14:creationId xmlns:p14="http://schemas.microsoft.com/office/powerpoint/2010/main" val="130710276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314" y="-218847"/>
            <a:ext cx="7859486" cy="1143000"/>
          </a:xfrm>
        </p:spPr>
        <p:txBody>
          <a:bodyPr/>
          <a:lstStyle/>
          <a:p>
            <a:r>
              <a:rPr lang="en-ZA" sz="2800" b="1" dirty="0" smtClean="0"/>
              <a:t>7.3 OTHER</a:t>
            </a:r>
            <a:endParaRPr lang="en-ZA" sz="2800" b="1" dirty="0"/>
          </a:p>
        </p:txBody>
      </p:sp>
      <p:graphicFrame>
        <p:nvGraphicFramePr>
          <p:cNvPr id="5" name="Table 4"/>
          <p:cNvGraphicFramePr>
            <a:graphicFrameLocks noGrp="1"/>
          </p:cNvGraphicFramePr>
          <p:nvPr>
            <p:extLst>
              <p:ext uri="{D42A27DB-BD31-4B8C-83A1-F6EECF244321}">
                <p14:modId xmlns:p14="http://schemas.microsoft.com/office/powerpoint/2010/main" val="4001265383"/>
              </p:ext>
            </p:extLst>
          </p:nvPr>
        </p:nvGraphicFramePr>
        <p:xfrm>
          <a:off x="0" y="695246"/>
          <a:ext cx="9194097" cy="5394960"/>
        </p:xfrm>
        <a:graphic>
          <a:graphicData uri="http://schemas.openxmlformats.org/drawingml/2006/table">
            <a:tbl>
              <a:tblPr firstRow="1" bandRow="1">
                <a:tableStyleId>{5C22544A-7EE6-4342-B048-85BDC9FD1C3A}</a:tableStyleId>
              </a:tblPr>
              <a:tblGrid>
                <a:gridCol w="4721802"/>
                <a:gridCol w="1940976"/>
                <a:gridCol w="2531319"/>
              </a:tblGrid>
              <a:tr h="0">
                <a:tc>
                  <a:txBody>
                    <a:bodyPr/>
                    <a:lstStyle/>
                    <a:p>
                      <a:r>
                        <a:rPr lang="en-ZA" sz="2200" dirty="0" smtClean="0"/>
                        <a:t>Action</a:t>
                      </a:r>
                      <a:endParaRPr lang="en-ZA" sz="2200" dirty="0"/>
                    </a:p>
                  </a:txBody>
                  <a:tcPr/>
                </a:tc>
                <a:tc>
                  <a:txBody>
                    <a:bodyPr/>
                    <a:lstStyle/>
                    <a:p>
                      <a:r>
                        <a:rPr lang="en-ZA" sz="2200" dirty="0" smtClean="0"/>
                        <a:t>Responsibility</a:t>
                      </a:r>
                      <a:endParaRPr lang="en-ZA" sz="2200" dirty="0"/>
                    </a:p>
                  </a:txBody>
                  <a:tcPr/>
                </a:tc>
                <a:tc>
                  <a:txBody>
                    <a:bodyPr/>
                    <a:lstStyle/>
                    <a:p>
                      <a:r>
                        <a:rPr lang="en-ZA" sz="2200" dirty="0" smtClean="0"/>
                        <a:t>Comments</a:t>
                      </a:r>
                      <a:endParaRPr lang="en-ZA" sz="2200" dirty="0"/>
                    </a:p>
                  </a:txBody>
                  <a:tcPr/>
                </a:tc>
              </a:tr>
              <a:tr h="370840">
                <a:tc>
                  <a:txBody>
                    <a:bodyPr/>
                    <a:lstStyle/>
                    <a:p>
                      <a:r>
                        <a:rPr lang="en-ZA" sz="2200" b="1" dirty="0" smtClean="0"/>
                        <a:t>Desalination</a:t>
                      </a:r>
                    </a:p>
                    <a:p>
                      <a:r>
                        <a:rPr lang="en-ZA" sz="2200" dirty="0" smtClean="0"/>
                        <a:t>Initiate a pre-feasibility Study to evaluate the desalination of seawater</a:t>
                      </a:r>
                    </a:p>
                  </a:txBody>
                  <a:tcPr/>
                </a:tc>
                <a:tc>
                  <a:txBody>
                    <a:bodyPr/>
                    <a:lstStyle/>
                    <a:p>
                      <a:r>
                        <a:rPr lang="en-ZA" sz="2200" dirty="0" smtClean="0"/>
                        <a:t>TBD</a:t>
                      </a:r>
                      <a:endParaRPr lang="en-ZA" sz="2200" dirty="0"/>
                    </a:p>
                  </a:txBody>
                  <a:tcPr/>
                </a:tc>
                <a:tc rowSpan="3">
                  <a:txBody>
                    <a:bodyPr/>
                    <a:lstStyle/>
                    <a:p>
                      <a:endParaRPr lang="en-ZA" sz="2200" dirty="0" smtClean="0"/>
                    </a:p>
                    <a:p>
                      <a:endParaRPr lang="en-ZA" sz="2200" dirty="0" smtClean="0"/>
                    </a:p>
                    <a:p>
                      <a:endParaRPr lang="en-ZA" sz="2200" dirty="0" smtClean="0"/>
                    </a:p>
                    <a:p>
                      <a:endParaRPr lang="en-ZA" sz="2200" dirty="0" smtClean="0"/>
                    </a:p>
                    <a:p>
                      <a:endParaRPr lang="en-ZA" sz="2200" dirty="0" smtClean="0"/>
                    </a:p>
                    <a:p>
                      <a:r>
                        <a:rPr lang="en-ZA" sz="2200" dirty="0" smtClean="0"/>
                        <a:t>To be reported on under item 9.3</a:t>
                      </a:r>
                    </a:p>
                    <a:p>
                      <a:endParaRPr lang="en-ZA" sz="2200" dirty="0"/>
                    </a:p>
                  </a:txBody>
                  <a:tcPr/>
                </a:tc>
              </a:tr>
              <a:tr h="370840">
                <a:tc>
                  <a:txBody>
                    <a:bodyPr/>
                    <a:lstStyle/>
                    <a:p>
                      <a:r>
                        <a:rPr lang="en-ZA" sz="2200" dirty="0" smtClean="0"/>
                        <a:t>Implement seawater quality monitoring for 2 years to provide baseline data for plant process design</a:t>
                      </a:r>
                    </a:p>
                  </a:txBody>
                  <a:tcPr/>
                </a:tc>
                <a:tc>
                  <a:txBody>
                    <a:bodyPr/>
                    <a:lstStyle/>
                    <a:p>
                      <a:r>
                        <a:rPr lang="en-ZA" sz="2200" dirty="0" smtClean="0"/>
                        <a:t>TBD</a:t>
                      </a:r>
                      <a:endParaRPr lang="en-ZA" sz="2200" dirty="0"/>
                    </a:p>
                  </a:txBody>
                  <a:tcPr/>
                </a:tc>
                <a:tc vMerge="1">
                  <a:txBody>
                    <a:bodyPr/>
                    <a:lstStyle/>
                    <a:p>
                      <a:endParaRPr lang="en-ZA" sz="2200" dirty="0"/>
                    </a:p>
                  </a:txBody>
                  <a:tcPr/>
                </a:tc>
              </a:tr>
              <a:tr h="370840">
                <a:tc>
                  <a:txBody>
                    <a:bodyPr/>
                    <a:lstStyle/>
                    <a:p>
                      <a:r>
                        <a:rPr lang="en-ZA" sz="2200" b="1" dirty="0" smtClean="0"/>
                        <a:t>Reuse of treated effluent</a:t>
                      </a:r>
                    </a:p>
                    <a:p>
                      <a:r>
                        <a:rPr lang="en-ZA" sz="2200" dirty="0" smtClean="0"/>
                        <a:t>Initiate a</a:t>
                      </a:r>
                      <a:r>
                        <a:rPr lang="en-ZA" sz="2200" baseline="0" dirty="0" smtClean="0"/>
                        <a:t> </a:t>
                      </a:r>
                      <a:r>
                        <a:rPr lang="en-ZA" sz="2200" dirty="0" smtClean="0"/>
                        <a:t>feasibility Study to evaluate aspects</a:t>
                      </a:r>
                    </a:p>
                    <a:p>
                      <a:r>
                        <a:rPr lang="en-ZA" sz="2200" dirty="0" smtClean="0"/>
                        <a:t>	Indirect</a:t>
                      </a:r>
                      <a:r>
                        <a:rPr lang="en-ZA" sz="2200" baseline="0" dirty="0" smtClean="0"/>
                        <a:t> effluent reuse from Lake 	Mzingazi</a:t>
                      </a:r>
                    </a:p>
                    <a:p>
                      <a:r>
                        <a:rPr lang="en-ZA" sz="2200" baseline="0" dirty="0" smtClean="0"/>
                        <a:t>	Potential uptake of treated effluent 	by bulk industrial users clos to 	Arboretum macerator</a:t>
                      </a:r>
                      <a:endParaRPr lang="en-ZA" sz="2200" dirty="0" smtClean="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2200" dirty="0" err="1" smtClean="0"/>
                        <a:t>CoU</a:t>
                      </a:r>
                      <a:r>
                        <a:rPr lang="en-ZA" sz="2200" dirty="0" smtClean="0"/>
                        <a:t> LM</a:t>
                      </a:r>
                    </a:p>
                    <a:p>
                      <a:endParaRPr lang="en-ZA" sz="2200" dirty="0"/>
                    </a:p>
                  </a:txBody>
                  <a:tcPr/>
                </a:tc>
                <a:tc vMerge="1">
                  <a:txBody>
                    <a:bodyPr/>
                    <a:lstStyle/>
                    <a:p>
                      <a:endParaRPr lang="en-ZA" sz="2200" dirty="0"/>
                    </a:p>
                  </a:txBody>
                  <a:tcPr/>
                </a:tc>
              </a:tr>
            </a:tbl>
          </a:graphicData>
        </a:graphic>
      </p:graphicFrame>
    </p:spTree>
    <p:extLst>
      <p:ext uri="{BB962C8B-B14F-4D97-AF65-F5344CB8AC3E}">
        <p14:creationId xmlns:p14="http://schemas.microsoft.com/office/powerpoint/2010/main" val="291078467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2800" dirty="0" smtClean="0"/>
              <a:t>7</a:t>
            </a:r>
            <a:r>
              <a:rPr lang="en-ZA" sz="2800" b="1" dirty="0" smtClean="0"/>
              <a:t>.3 OTHER (….</a:t>
            </a:r>
            <a:r>
              <a:rPr lang="en-ZA" sz="2800" b="1" dirty="0" err="1" smtClean="0"/>
              <a:t>Cont</a:t>
            </a:r>
            <a:r>
              <a:rPr lang="en-ZA" sz="2800" b="1" dirty="0" smtClean="0"/>
              <a:t>)</a:t>
            </a:r>
            <a:endParaRPr lang="en-ZA" sz="2800" b="1" dirty="0"/>
          </a:p>
        </p:txBody>
      </p:sp>
      <p:graphicFrame>
        <p:nvGraphicFramePr>
          <p:cNvPr id="6" name="Table 5"/>
          <p:cNvGraphicFramePr>
            <a:graphicFrameLocks noGrp="1"/>
          </p:cNvGraphicFramePr>
          <p:nvPr>
            <p:extLst>
              <p:ext uri="{D42A27DB-BD31-4B8C-83A1-F6EECF244321}">
                <p14:modId xmlns:p14="http://schemas.microsoft.com/office/powerpoint/2010/main" val="1688297791"/>
              </p:ext>
            </p:extLst>
          </p:nvPr>
        </p:nvGraphicFramePr>
        <p:xfrm>
          <a:off x="-2" y="995762"/>
          <a:ext cx="9144000" cy="3810000"/>
        </p:xfrm>
        <a:graphic>
          <a:graphicData uri="http://schemas.openxmlformats.org/drawingml/2006/table">
            <a:tbl>
              <a:tblPr firstRow="1" bandRow="1">
                <a:tableStyleId>{5C22544A-7EE6-4342-B048-85BDC9FD1C3A}</a:tableStyleId>
              </a:tblPr>
              <a:tblGrid>
                <a:gridCol w="4696074"/>
                <a:gridCol w="1930400"/>
                <a:gridCol w="2517526"/>
              </a:tblGrid>
              <a:tr h="0">
                <a:tc>
                  <a:txBody>
                    <a:bodyPr/>
                    <a:lstStyle/>
                    <a:p>
                      <a:r>
                        <a:rPr lang="en-ZA" sz="2200" dirty="0" smtClean="0"/>
                        <a:t>Action</a:t>
                      </a:r>
                      <a:endParaRPr lang="en-ZA" sz="2200" dirty="0"/>
                    </a:p>
                  </a:txBody>
                  <a:tcPr/>
                </a:tc>
                <a:tc>
                  <a:txBody>
                    <a:bodyPr/>
                    <a:lstStyle/>
                    <a:p>
                      <a:r>
                        <a:rPr lang="en-ZA" sz="2200" dirty="0" smtClean="0"/>
                        <a:t>Responsibility</a:t>
                      </a:r>
                      <a:endParaRPr lang="en-ZA" sz="2200" dirty="0"/>
                    </a:p>
                  </a:txBody>
                  <a:tcPr/>
                </a:tc>
                <a:tc>
                  <a:txBody>
                    <a:bodyPr/>
                    <a:lstStyle/>
                    <a:p>
                      <a:r>
                        <a:rPr lang="en-ZA" sz="2200" dirty="0" smtClean="0"/>
                        <a:t>Timing</a:t>
                      </a:r>
                      <a:endParaRPr lang="en-ZA" sz="2200" dirty="0"/>
                    </a:p>
                  </a:txBody>
                  <a:tcPr/>
                </a:tc>
              </a:tr>
              <a:tr h="370840">
                <a:tc>
                  <a:txBody>
                    <a:bodyPr/>
                    <a:lstStyle/>
                    <a:p>
                      <a:r>
                        <a:rPr lang="en-ZA" sz="2200" dirty="0" smtClean="0"/>
                        <a:t>Reinstate the billing of irrigators for actual</a:t>
                      </a:r>
                      <a:r>
                        <a:rPr lang="en-ZA" sz="2200" baseline="0" dirty="0" smtClean="0"/>
                        <a:t> water use</a:t>
                      </a:r>
                      <a:endParaRPr lang="en-ZA" sz="2200" dirty="0" smtClean="0"/>
                    </a:p>
                  </a:txBody>
                  <a:tcPr/>
                </a:tc>
                <a:tc>
                  <a:txBody>
                    <a:bodyPr/>
                    <a:lstStyle/>
                    <a:p>
                      <a:r>
                        <a:rPr lang="en-ZA" sz="2200" dirty="0" smtClean="0"/>
                        <a:t>DWS: NWRI</a:t>
                      </a:r>
                      <a:endParaRPr lang="en-ZA" sz="2200" dirty="0"/>
                    </a:p>
                  </a:txBody>
                  <a:tcPr/>
                </a:tc>
                <a:tc>
                  <a:txBody>
                    <a:bodyPr/>
                    <a:lstStyle/>
                    <a:p>
                      <a:r>
                        <a:rPr lang="en-ZA" sz="2200" dirty="0" smtClean="0"/>
                        <a:t>High</a:t>
                      </a:r>
                      <a:endParaRPr lang="en-ZA" sz="2200" dirty="0"/>
                    </a:p>
                  </a:txBody>
                  <a:tcPr/>
                </a:tc>
              </a:tr>
              <a:tr h="370840">
                <a:tc>
                  <a:txBody>
                    <a:bodyPr/>
                    <a:lstStyle/>
                    <a:p>
                      <a:r>
                        <a:rPr lang="en-ZA" sz="2200" dirty="0" smtClean="0"/>
                        <a:t>Determine sustainable yields of coastal lakes</a:t>
                      </a:r>
                      <a:endParaRPr lang="en-ZA" sz="2200" dirty="0"/>
                    </a:p>
                  </a:txBody>
                  <a:tcPr/>
                </a:tc>
                <a:tc>
                  <a:txBody>
                    <a:bodyPr/>
                    <a:lstStyle/>
                    <a:p>
                      <a:r>
                        <a:rPr lang="en-ZA" sz="2200" dirty="0" smtClean="0"/>
                        <a:t>DWS: NWRP</a:t>
                      </a:r>
                      <a:endParaRPr lang="en-ZA" sz="2200" dirty="0"/>
                    </a:p>
                  </a:txBody>
                  <a:tcPr/>
                </a:tc>
                <a:tc>
                  <a:txBody>
                    <a:bodyPr/>
                    <a:lstStyle/>
                    <a:p>
                      <a:r>
                        <a:rPr lang="en-ZA" sz="2200" smtClean="0"/>
                        <a:t>Very High</a:t>
                      </a:r>
                      <a:endParaRPr lang="en-ZA" sz="2200" dirty="0"/>
                    </a:p>
                  </a:txBody>
                  <a:tcPr/>
                </a:tc>
              </a:tr>
              <a:tr h="370840">
                <a:tc>
                  <a:txBody>
                    <a:bodyPr/>
                    <a:lstStyle/>
                    <a:p>
                      <a:r>
                        <a:rPr lang="en-ZA" sz="2200" dirty="0" smtClean="0"/>
                        <a:t>RBM:</a:t>
                      </a:r>
                      <a:r>
                        <a:rPr lang="en-ZA" sz="2200" baseline="0" dirty="0" smtClean="0"/>
                        <a:t> artificial recharge of Lake </a:t>
                      </a:r>
                      <a:r>
                        <a:rPr lang="en-ZA" sz="2200" baseline="0" dirty="0" err="1" smtClean="0"/>
                        <a:t>Nhlabane</a:t>
                      </a:r>
                      <a:r>
                        <a:rPr lang="en-ZA" sz="2200" baseline="0" dirty="0" smtClean="0"/>
                        <a:t> from </a:t>
                      </a:r>
                      <a:r>
                        <a:rPr lang="en-ZA" sz="2200" baseline="0" dirty="0" err="1" smtClean="0"/>
                        <a:t>Mfolozi</a:t>
                      </a:r>
                      <a:r>
                        <a:rPr lang="en-ZA" sz="2200" baseline="0" dirty="0" smtClean="0"/>
                        <a:t> River</a:t>
                      </a:r>
                      <a:endParaRPr lang="en-ZA" sz="2200" dirty="0"/>
                    </a:p>
                  </a:txBody>
                  <a:tcPr/>
                </a:tc>
                <a:tc>
                  <a:txBody>
                    <a:bodyPr/>
                    <a:lstStyle/>
                    <a:p>
                      <a:r>
                        <a:rPr lang="en-ZA" sz="2200" dirty="0" smtClean="0"/>
                        <a:t>RBM</a:t>
                      </a:r>
                      <a:endParaRPr lang="en-ZA" sz="22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2200" smtClean="0"/>
                        <a:t>Sokhulu by</a:t>
                      </a:r>
                      <a:r>
                        <a:rPr lang="en-ZA" sz="2200" baseline="0" smtClean="0"/>
                        <a:t> 2019</a:t>
                      </a:r>
                      <a:endParaRPr lang="en-ZA" sz="2200" dirty="0" smtClean="0"/>
                    </a:p>
                  </a:txBody>
                  <a:tcPr/>
                </a:tc>
              </a:tr>
              <a:tr h="370840">
                <a:tc>
                  <a:txBody>
                    <a:bodyPr/>
                    <a:lstStyle/>
                    <a:p>
                      <a:r>
                        <a:rPr lang="en-ZA" sz="2200" dirty="0" smtClean="0"/>
                        <a:t>Establish additional reliable</a:t>
                      </a:r>
                      <a:r>
                        <a:rPr lang="en-ZA" sz="2200" baseline="0" dirty="0" smtClean="0"/>
                        <a:t> flow monitoring between </a:t>
                      </a:r>
                      <a:r>
                        <a:rPr lang="en-ZA" sz="2200" baseline="0" dirty="0" err="1" smtClean="0"/>
                        <a:t>Goedertrouw</a:t>
                      </a:r>
                      <a:r>
                        <a:rPr lang="en-ZA" sz="2200" baseline="0" dirty="0" smtClean="0"/>
                        <a:t> and </a:t>
                      </a:r>
                      <a:r>
                        <a:rPr lang="en-ZA" sz="2200" baseline="0" dirty="0" err="1" smtClean="0"/>
                        <a:t>Mhlathuze</a:t>
                      </a:r>
                      <a:r>
                        <a:rPr lang="en-ZA" sz="2200" baseline="0" dirty="0" smtClean="0"/>
                        <a:t> weir</a:t>
                      </a:r>
                      <a:endParaRPr lang="en-ZA" sz="22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2200" dirty="0" smtClean="0"/>
                        <a:t>DWS: Hydrology</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2200" dirty="0" smtClean="0"/>
                        <a:t>High</a:t>
                      </a:r>
                      <a:endParaRPr lang="en-ZA" sz="2200" dirty="0"/>
                    </a:p>
                  </a:txBody>
                  <a:tcPr/>
                </a:tc>
              </a:tr>
            </a:tbl>
          </a:graphicData>
        </a:graphic>
      </p:graphicFrame>
    </p:spTree>
    <p:extLst>
      <p:ext uri="{BB962C8B-B14F-4D97-AF65-F5344CB8AC3E}">
        <p14:creationId xmlns:p14="http://schemas.microsoft.com/office/powerpoint/2010/main" val="289113324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6328" y="1908167"/>
            <a:ext cx="7077807" cy="1268051"/>
          </a:xfrm>
        </p:spPr>
        <p:txBody>
          <a:bodyPr/>
          <a:lstStyle/>
          <a:p>
            <a:r>
              <a:rPr lang="en-US" b="1" dirty="0"/>
              <a:t>IMPLEMENTATION AND MAINTENANCE OF THE WATER RECONCILIATION STRATEGY FOR RICHARDS BAY AND SURROUNDING TOWNS</a:t>
            </a:r>
            <a:r>
              <a:rPr lang="en-ZA" b="1" dirty="0">
                <a:solidFill>
                  <a:schemeClr val="bg1"/>
                </a:solidFill>
                <a:effectLst>
                  <a:outerShdw blurRad="38100" dist="38100" dir="2700000" algn="tl">
                    <a:srgbClr val="000000">
                      <a:alpha val="43137"/>
                    </a:srgbClr>
                  </a:outerShdw>
                </a:effectLst>
              </a:rPr>
              <a:t/>
            </a:r>
            <a:br>
              <a:rPr lang="en-ZA" b="1" dirty="0">
                <a:solidFill>
                  <a:schemeClr val="bg1"/>
                </a:solidFill>
                <a:effectLst>
                  <a:outerShdw blurRad="38100" dist="38100" dir="2700000" algn="tl">
                    <a:srgbClr val="000000">
                      <a:alpha val="43137"/>
                    </a:srgbClr>
                  </a:outerShdw>
                </a:effectLst>
              </a:rPr>
            </a:br>
            <a:r>
              <a:rPr lang="en-ZA" b="1" dirty="0" smtClean="0"/>
              <a:t/>
            </a:r>
            <a:br>
              <a:rPr lang="en-ZA" b="1" dirty="0" smtClean="0"/>
            </a:br>
            <a:r>
              <a:rPr lang="en-ZA" b="1" dirty="0" smtClean="0"/>
              <a:t>Strategy Steering Committee Meeting </a:t>
            </a:r>
            <a:br>
              <a:rPr lang="en-ZA" b="1" dirty="0" smtClean="0"/>
            </a:br>
            <a:r>
              <a:rPr lang="en-ZA" b="1" dirty="0" smtClean="0"/>
              <a:t>(</a:t>
            </a:r>
            <a:r>
              <a:rPr lang="en-ZA" b="1" dirty="0" err="1" smtClean="0"/>
              <a:t>StraSC</a:t>
            </a:r>
            <a:r>
              <a:rPr lang="en-ZA" b="1" dirty="0" smtClean="0"/>
              <a:t>) 3</a:t>
            </a:r>
            <a:r>
              <a:rPr dirty="0"/>
              <a:t/>
            </a:r>
            <a:br>
              <a:rPr dirty="0"/>
            </a:br>
            <a:r>
              <a:rPr lang="en-ZA" dirty="0" smtClean="0"/>
              <a:t/>
            </a:r>
            <a:br>
              <a:rPr lang="en-ZA" dirty="0" smtClean="0"/>
            </a:br>
            <a:r>
              <a:rPr lang="en-GB" sz="3200" b="1" dirty="0">
                <a:solidFill>
                  <a:schemeClr val="tx1"/>
                </a:solidFill>
              </a:rPr>
              <a:t>Item 8: </a:t>
            </a:r>
            <a:r>
              <a:rPr lang="en-ZA" sz="3200" b="1" dirty="0">
                <a:solidFill>
                  <a:schemeClr val="tx1"/>
                </a:solidFill>
              </a:rPr>
              <a:t>Overview of Study  Activities</a:t>
            </a:r>
            <a:r>
              <a:rPr lang="en-GB" sz="3200" dirty="0"/>
              <a:t/>
            </a:r>
            <a:br>
              <a:rPr lang="en-GB" sz="3200" dirty="0"/>
            </a:br>
            <a:r>
              <a:rPr lang="en-GB" sz="3200" dirty="0"/>
              <a:t/>
            </a:r>
            <a:br>
              <a:rPr lang="en-GB" sz="3200" dirty="0"/>
            </a:br>
            <a:endParaRPr lang="en-ZA" sz="3200" b="1" dirty="0"/>
          </a:p>
        </p:txBody>
      </p:sp>
    </p:spTree>
    <p:extLst>
      <p:ext uri="{BB962C8B-B14F-4D97-AF65-F5344CB8AC3E}">
        <p14:creationId xmlns:p14="http://schemas.microsoft.com/office/powerpoint/2010/main" val="69847497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812482"/>
            <a:ext cx="9133236" cy="5100638"/>
          </a:xfrm>
          <a:prstGeom prst="rect">
            <a:avLst/>
          </a:prstGeom>
        </p:spPr>
      </p:pic>
      <p:sp>
        <p:nvSpPr>
          <p:cNvPr id="4" name="Title 1"/>
          <p:cNvSpPr txBox="1">
            <a:spLocks/>
          </p:cNvSpPr>
          <p:nvPr/>
        </p:nvSpPr>
        <p:spPr>
          <a:xfrm>
            <a:off x="1091241" y="137723"/>
            <a:ext cx="7772400" cy="819809"/>
          </a:xfrm>
          <a:prstGeom prst="rect">
            <a:avLst/>
          </a:prstGeom>
        </p:spPr>
        <p:txBody>
          <a:bodyPr anchor="ctr" anchorCtr="0"/>
          <a:lstStyle>
            <a:lvl1pPr algn="l" defTabSz="457200" rtl="0" eaLnBrk="0" fontAlgn="base" hangingPunct="0">
              <a:spcBef>
                <a:spcPct val="0"/>
              </a:spcBef>
              <a:spcAft>
                <a:spcPct val="0"/>
              </a:spcAft>
              <a:defRPr lang="en-US" sz="2400" b="1" kern="1200" cap="all" baseline="0" dirty="0" smtClean="0">
                <a:solidFill>
                  <a:srgbClr val="000000"/>
                </a:solidFill>
                <a:latin typeface="Gill Sans"/>
                <a:ea typeface="+mn-ea"/>
                <a:cs typeface="Gill Sans"/>
              </a:defRPr>
            </a:lvl1pPr>
            <a:lvl2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pPr algn="ctr"/>
            <a:r>
              <a:rPr lang="en-ZA" dirty="0">
                <a:solidFill>
                  <a:schemeClr val="accent3">
                    <a:lumMod val="75000"/>
                  </a:schemeClr>
                </a:solidFill>
              </a:rPr>
              <a:t>STUDY PROGRAMME</a:t>
            </a:r>
          </a:p>
        </p:txBody>
      </p:sp>
      <p:cxnSp>
        <p:nvCxnSpPr>
          <p:cNvPr id="6" name="Straight Connector 5"/>
          <p:cNvCxnSpPr/>
          <p:nvPr/>
        </p:nvCxnSpPr>
        <p:spPr>
          <a:xfrm>
            <a:off x="8187871" y="977855"/>
            <a:ext cx="29029" cy="5762582"/>
          </a:xfrm>
          <a:prstGeom prst="line">
            <a:avLst/>
          </a:prstGeom>
          <a:ln w="38100">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7" name="Down Arrow 6"/>
          <p:cNvSpPr/>
          <p:nvPr/>
        </p:nvSpPr>
        <p:spPr>
          <a:xfrm rot="5400000">
            <a:off x="4705170" y="1434015"/>
            <a:ext cx="290286" cy="537029"/>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8" name="Down Arrow 7"/>
          <p:cNvSpPr/>
          <p:nvPr/>
        </p:nvSpPr>
        <p:spPr>
          <a:xfrm rot="5400000">
            <a:off x="7432048" y="2413913"/>
            <a:ext cx="290286" cy="537029"/>
          </a:xfrm>
          <a:prstGeom prst="downArrow">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9" name="Down Arrow 8"/>
          <p:cNvSpPr/>
          <p:nvPr/>
        </p:nvSpPr>
        <p:spPr>
          <a:xfrm rot="5400000">
            <a:off x="5474790" y="1761676"/>
            <a:ext cx="290286" cy="537029"/>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10" name="Down Arrow 9"/>
          <p:cNvSpPr/>
          <p:nvPr/>
        </p:nvSpPr>
        <p:spPr>
          <a:xfrm rot="5400000">
            <a:off x="7205384" y="2113647"/>
            <a:ext cx="290286" cy="537029"/>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12" name="Down Arrow 11"/>
          <p:cNvSpPr/>
          <p:nvPr/>
        </p:nvSpPr>
        <p:spPr>
          <a:xfrm rot="5400000">
            <a:off x="8346448" y="3404515"/>
            <a:ext cx="290286" cy="537029"/>
          </a:xfrm>
          <a:prstGeom prst="downArrow">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13" name="Down Arrow 12"/>
          <p:cNvSpPr/>
          <p:nvPr/>
        </p:nvSpPr>
        <p:spPr>
          <a:xfrm rot="5400000">
            <a:off x="8359148" y="3074316"/>
            <a:ext cx="290286" cy="537029"/>
          </a:xfrm>
          <a:prstGeom prst="downArrow">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22509774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2" grpId="0" animBg="1"/>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30791" t="35208" r="28799" b="38125"/>
          <a:stretch/>
        </p:blipFill>
        <p:spPr>
          <a:xfrm>
            <a:off x="-129541" y="1950720"/>
            <a:ext cx="5257801" cy="1950720"/>
          </a:xfrm>
          <a:prstGeom prst="rect">
            <a:avLst/>
          </a:prstGeom>
        </p:spPr>
      </p:pic>
      <p:pic>
        <p:nvPicPr>
          <p:cNvPr id="5" name="Picture 4"/>
          <p:cNvPicPr>
            <a:picLocks noChangeAspect="1"/>
          </p:cNvPicPr>
          <p:nvPr/>
        </p:nvPicPr>
        <p:blipFill rotWithShape="1">
          <a:blip r:embed="rId3"/>
          <a:srcRect l="31845" t="17084" r="31142" b="5417"/>
          <a:stretch/>
        </p:blipFill>
        <p:spPr>
          <a:xfrm>
            <a:off x="5001341" y="1996440"/>
            <a:ext cx="4142659" cy="4876800"/>
          </a:xfrm>
          <a:prstGeom prst="rect">
            <a:avLst/>
          </a:prstGeom>
        </p:spPr>
      </p:pic>
      <p:pic>
        <p:nvPicPr>
          <p:cNvPr id="6" name="Picture 5"/>
          <p:cNvPicPr/>
          <p:nvPr/>
        </p:nvPicPr>
        <p:blipFill>
          <a:blip r:embed="rId4" cstate="print">
            <a:extLst>
              <a:ext uri="{28A0092B-C50C-407E-A947-70E740481C1C}">
                <a14:useLocalDpi xmlns:a14="http://schemas.microsoft.com/office/drawing/2010/main" val="0"/>
              </a:ext>
            </a:extLst>
          </a:blip>
          <a:srcRect l="10039" t="4980" r="4955" b="7774"/>
          <a:stretch>
            <a:fillRect/>
          </a:stretch>
        </p:blipFill>
        <p:spPr bwMode="auto">
          <a:xfrm>
            <a:off x="6370320" y="0"/>
            <a:ext cx="2773680" cy="1950720"/>
          </a:xfrm>
          <a:prstGeom prst="rect">
            <a:avLst/>
          </a:prstGeom>
          <a:noFill/>
          <a:ln w="6350">
            <a:solidFill>
              <a:srgbClr val="000000"/>
            </a:solidFill>
            <a:miter lim="800000"/>
            <a:headEnd/>
            <a:tailEnd/>
          </a:ln>
          <a:effectLst/>
        </p:spPr>
      </p:pic>
      <p:sp>
        <p:nvSpPr>
          <p:cNvPr id="7" name="TextBox 6"/>
          <p:cNvSpPr txBox="1"/>
          <p:nvPr/>
        </p:nvSpPr>
        <p:spPr>
          <a:xfrm>
            <a:off x="853441" y="-45720"/>
            <a:ext cx="5699760" cy="1323439"/>
          </a:xfrm>
          <a:prstGeom prst="rect">
            <a:avLst/>
          </a:prstGeom>
          <a:noFill/>
        </p:spPr>
        <p:txBody>
          <a:bodyPr wrap="square" rtlCol="0">
            <a:spAutoFit/>
          </a:bodyPr>
          <a:lstStyle/>
          <a:p>
            <a:r>
              <a:rPr lang="en-ZA" sz="4000" b="1" dirty="0" smtClean="0">
                <a:solidFill>
                  <a:schemeClr val="tx1">
                    <a:lumMod val="75000"/>
                    <a:lumOff val="25000"/>
                  </a:schemeClr>
                </a:solidFill>
              </a:rPr>
              <a:t>TASK 2: Demographics &amp; Socio-Economics</a:t>
            </a:r>
            <a:endParaRPr lang="en-ZA" sz="4000" b="1" dirty="0">
              <a:solidFill>
                <a:schemeClr val="tx1">
                  <a:lumMod val="75000"/>
                  <a:lumOff val="25000"/>
                </a:schemeClr>
              </a:solidFill>
            </a:endParaRPr>
          </a:p>
        </p:txBody>
      </p:sp>
      <p:pic>
        <p:nvPicPr>
          <p:cNvPr id="8" name="Picture 7"/>
          <p:cNvPicPr>
            <a:picLocks noChangeAspect="1"/>
          </p:cNvPicPr>
          <p:nvPr/>
        </p:nvPicPr>
        <p:blipFill rotWithShape="1">
          <a:blip r:embed="rId5"/>
          <a:srcRect l="26105" t="28958" r="23646" b="33542"/>
          <a:stretch/>
        </p:blipFill>
        <p:spPr>
          <a:xfrm>
            <a:off x="0" y="4831080"/>
            <a:ext cx="4867149" cy="2042160"/>
          </a:xfrm>
          <a:prstGeom prst="rect">
            <a:avLst/>
          </a:prstGeom>
        </p:spPr>
      </p:pic>
    </p:spTree>
    <p:extLst>
      <p:ext uri="{BB962C8B-B14F-4D97-AF65-F5344CB8AC3E}">
        <p14:creationId xmlns:p14="http://schemas.microsoft.com/office/powerpoint/2010/main" val="407135435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53441" y="-45720"/>
            <a:ext cx="4879702" cy="1938992"/>
          </a:xfrm>
          <a:prstGeom prst="rect">
            <a:avLst/>
          </a:prstGeom>
          <a:noFill/>
        </p:spPr>
        <p:txBody>
          <a:bodyPr wrap="square" rtlCol="0">
            <a:spAutoFit/>
          </a:bodyPr>
          <a:lstStyle/>
          <a:p>
            <a:r>
              <a:rPr lang="en-ZA" sz="4000" b="1" dirty="0" smtClean="0">
                <a:solidFill>
                  <a:schemeClr val="tx1">
                    <a:lumMod val="75000"/>
                    <a:lumOff val="25000"/>
                  </a:schemeClr>
                </a:solidFill>
              </a:rPr>
              <a:t>TASK 3: Water Requirements &amp; Return Flows</a:t>
            </a:r>
            <a:endParaRPr lang="en-ZA" sz="4000" b="1" dirty="0">
              <a:solidFill>
                <a:schemeClr val="tx1">
                  <a:lumMod val="75000"/>
                  <a:lumOff val="25000"/>
                </a:schemeClr>
              </a:solidFill>
            </a:endParaRPr>
          </a:p>
        </p:txBody>
      </p:sp>
      <p:pic>
        <p:nvPicPr>
          <p:cNvPr id="9" name="Picture 8"/>
          <p:cNvPicPr/>
          <p:nvPr/>
        </p:nvPicPr>
        <p:blipFill>
          <a:blip r:embed="rId2">
            <a:extLst>
              <a:ext uri="{28A0092B-C50C-407E-A947-70E740481C1C}">
                <a14:useLocalDpi xmlns:a14="http://schemas.microsoft.com/office/drawing/2010/main" val="0"/>
              </a:ext>
            </a:extLst>
          </a:blip>
          <a:srcRect/>
          <a:stretch>
            <a:fillRect/>
          </a:stretch>
        </p:blipFill>
        <p:spPr bwMode="auto">
          <a:xfrm>
            <a:off x="0" y="2960914"/>
            <a:ext cx="5442858" cy="3897086"/>
          </a:xfrm>
          <a:prstGeom prst="rect">
            <a:avLst/>
          </a:prstGeom>
          <a:noFill/>
          <a:ln>
            <a:solidFill>
              <a:schemeClr val="tx1"/>
            </a:solidFill>
          </a:ln>
        </p:spPr>
      </p:pic>
      <p:pic>
        <p:nvPicPr>
          <p:cNvPr id="2" name="Picture 1"/>
          <p:cNvPicPr>
            <a:picLocks noChangeAspect="1"/>
          </p:cNvPicPr>
          <p:nvPr/>
        </p:nvPicPr>
        <p:blipFill>
          <a:blip r:embed="rId3"/>
          <a:stretch>
            <a:fillRect/>
          </a:stretch>
        </p:blipFill>
        <p:spPr>
          <a:xfrm>
            <a:off x="5316696" y="0"/>
            <a:ext cx="3827304" cy="5047117"/>
          </a:xfrm>
          <a:prstGeom prst="rect">
            <a:avLst/>
          </a:prstGeom>
        </p:spPr>
      </p:pic>
    </p:spTree>
    <p:extLst>
      <p:ext uri="{BB962C8B-B14F-4D97-AF65-F5344CB8AC3E}">
        <p14:creationId xmlns:p14="http://schemas.microsoft.com/office/powerpoint/2010/main" val="25220149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6328" y="1908167"/>
            <a:ext cx="7077807" cy="1268051"/>
          </a:xfrm>
        </p:spPr>
        <p:txBody>
          <a:bodyPr/>
          <a:lstStyle/>
          <a:p>
            <a:r>
              <a:rPr lang="en-US" b="1" dirty="0"/>
              <a:t>IMPLEMENTATION AND MAINTENANCE OF THE WATER RECONCILIATION STRATEGY FOR RICHARDS BAY AND SURROUNDING TOWNS</a:t>
            </a:r>
            <a:r>
              <a:rPr lang="en-ZA" b="1" dirty="0">
                <a:solidFill>
                  <a:schemeClr val="bg1"/>
                </a:solidFill>
                <a:effectLst>
                  <a:outerShdw blurRad="38100" dist="38100" dir="2700000" algn="tl">
                    <a:srgbClr val="000000">
                      <a:alpha val="43137"/>
                    </a:srgbClr>
                  </a:outerShdw>
                </a:effectLst>
              </a:rPr>
              <a:t/>
            </a:r>
            <a:br>
              <a:rPr lang="en-ZA" b="1" dirty="0">
                <a:solidFill>
                  <a:schemeClr val="bg1"/>
                </a:solidFill>
                <a:effectLst>
                  <a:outerShdw blurRad="38100" dist="38100" dir="2700000" algn="tl">
                    <a:srgbClr val="000000">
                      <a:alpha val="43137"/>
                    </a:srgbClr>
                  </a:outerShdw>
                </a:effectLst>
              </a:rPr>
            </a:br>
            <a:r>
              <a:rPr lang="en-ZA" b="1" dirty="0" smtClean="0"/>
              <a:t/>
            </a:r>
            <a:br>
              <a:rPr lang="en-ZA" b="1" dirty="0" smtClean="0"/>
            </a:br>
            <a:r>
              <a:rPr lang="en-ZA" b="1" dirty="0" smtClean="0"/>
              <a:t>Strategy Steering Committee Meeting </a:t>
            </a:r>
            <a:br>
              <a:rPr lang="en-ZA" b="1" dirty="0" smtClean="0"/>
            </a:br>
            <a:r>
              <a:rPr lang="en-ZA" b="1" dirty="0" smtClean="0"/>
              <a:t>(</a:t>
            </a:r>
            <a:r>
              <a:rPr lang="en-ZA" b="1" dirty="0" err="1" smtClean="0"/>
              <a:t>StraSC</a:t>
            </a:r>
            <a:r>
              <a:rPr lang="en-ZA" b="1" dirty="0" smtClean="0"/>
              <a:t>) 3</a:t>
            </a:r>
            <a:r>
              <a:rPr dirty="0"/>
              <a:t/>
            </a:r>
            <a:br>
              <a:rPr dirty="0"/>
            </a:br>
            <a:r>
              <a:rPr lang="en-ZA" dirty="0" smtClean="0"/>
              <a:t/>
            </a:r>
            <a:br>
              <a:rPr lang="en-ZA" dirty="0" smtClean="0"/>
            </a:br>
            <a:r>
              <a:rPr lang="en-GB" sz="3200" b="1" dirty="0">
                <a:solidFill>
                  <a:schemeClr val="tx1"/>
                </a:solidFill>
              </a:rPr>
              <a:t>Item </a:t>
            </a:r>
            <a:r>
              <a:rPr lang="en-GB" sz="3200" b="1" dirty="0" smtClean="0">
                <a:solidFill>
                  <a:schemeClr val="tx1"/>
                </a:solidFill>
              </a:rPr>
              <a:t>4: </a:t>
            </a:r>
            <a:r>
              <a:rPr lang="en-ZA" sz="3200" b="1" dirty="0">
                <a:solidFill>
                  <a:schemeClr val="tx1"/>
                </a:solidFill>
              </a:rPr>
              <a:t>Purpose of the  Meeting</a:t>
            </a:r>
            <a:endParaRPr lang="en-ZA" sz="3200" b="1" dirty="0"/>
          </a:p>
        </p:txBody>
      </p:sp>
    </p:spTree>
    <p:extLst>
      <p:ext uri="{BB962C8B-B14F-4D97-AF65-F5344CB8AC3E}">
        <p14:creationId xmlns:p14="http://schemas.microsoft.com/office/powerpoint/2010/main" val="12771798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53441" y="418737"/>
            <a:ext cx="4879702" cy="707886"/>
          </a:xfrm>
          <a:prstGeom prst="rect">
            <a:avLst/>
          </a:prstGeom>
          <a:noFill/>
        </p:spPr>
        <p:txBody>
          <a:bodyPr wrap="square" rtlCol="0">
            <a:spAutoFit/>
          </a:bodyPr>
          <a:lstStyle/>
          <a:p>
            <a:r>
              <a:rPr lang="en-ZA" sz="4000" b="1" dirty="0" smtClean="0">
                <a:solidFill>
                  <a:schemeClr val="tx1">
                    <a:lumMod val="75000"/>
                    <a:lumOff val="25000"/>
                  </a:schemeClr>
                </a:solidFill>
              </a:rPr>
              <a:t>TASK 4: WC/WDM</a:t>
            </a:r>
            <a:endParaRPr lang="en-ZA" sz="4000" b="1" dirty="0">
              <a:solidFill>
                <a:schemeClr val="tx1">
                  <a:lumMod val="75000"/>
                  <a:lumOff val="25000"/>
                </a:schemeClr>
              </a:solidFill>
            </a:endParaRPr>
          </a:p>
        </p:txBody>
      </p:sp>
      <p:pic>
        <p:nvPicPr>
          <p:cNvPr id="2" name="Picture 1"/>
          <p:cNvPicPr>
            <a:picLocks noChangeAspect="1"/>
          </p:cNvPicPr>
          <p:nvPr/>
        </p:nvPicPr>
        <p:blipFill>
          <a:blip r:embed="rId3"/>
          <a:stretch>
            <a:fillRect/>
          </a:stretch>
        </p:blipFill>
        <p:spPr>
          <a:xfrm>
            <a:off x="5695892" y="-45720"/>
            <a:ext cx="3448108" cy="5140234"/>
          </a:xfrm>
          <a:prstGeom prst="rect">
            <a:avLst/>
          </a:prstGeom>
        </p:spPr>
      </p:pic>
      <p:graphicFrame>
        <p:nvGraphicFramePr>
          <p:cNvPr id="4" name="Chart 3"/>
          <p:cNvGraphicFramePr/>
          <p:nvPr>
            <p:extLst>
              <p:ext uri="{D42A27DB-BD31-4B8C-83A1-F6EECF244321}">
                <p14:modId xmlns:p14="http://schemas.microsoft.com/office/powerpoint/2010/main" val="2573007760"/>
              </p:ext>
            </p:extLst>
          </p:nvPr>
        </p:nvGraphicFramePr>
        <p:xfrm>
          <a:off x="-27577" y="2748415"/>
          <a:ext cx="5760720" cy="345122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99767322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6328" y="1908167"/>
            <a:ext cx="7077807" cy="1268051"/>
          </a:xfrm>
        </p:spPr>
        <p:txBody>
          <a:bodyPr/>
          <a:lstStyle/>
          <a:p>
            <a:r>
              <a:rPr lang="en-US" b="1" dirty="0"/>
              <a:t>IMPLEMENTATION AND MAINTENANCE OF THE WATER RECONCILIATION STRATEGY FOR RICHARDS BAY AND SURROUNDING TOWNS</a:t>
            </a:r>
            <a:r>
              <a:rPr lang="en-ZA" b="1" dirty="0">
                <a:solidFill>
                  <a:schemeClr val="bg1"/>
                </a:solidFill>
                <a:effectLst>
                  <a:outerShdw blurRad="38100" dist="38100" dir="2700000" algn="tl">
                    <a:srgbClr val="000000">
                      <a:alpha val="43137"/>
                    </a:srgbClr>
                  </a:outerShdw>
                </a:effectLst>
              </a:rPr>
              <a:t/>
            </a:r>
            <a:br>
              <a:rPr lang="en-ZA" b="1" dirty="0">
                <a:solidFill>
                  <a:schemeClr val="bg1"/>
                </a:solidFill>
                <a:effectLst>
                  <a:outerShdw blurRad="38100" dist="38100" dir="2700000" algn="tl">
                    <a:srgbClr val="000000">
                      <a:alpha val="43137"/>
                    </a:srgbClr>
                  </a:outerShdw>
                </a:effectLst>
              </a:rPr>
            </a:br>
            <a:r>
              <a:rPr lang="en-ZA" b="1" dirty="0" smtClean="0"/>
              <a:t/>
            </a:r>
            <a:br>
              <a:rPr lang="en-ZA" b="1" dirty="0" smtClean="0"/>
            </a:br>
            <a:r>
              <a:rPr lang="en-ZA" b="1" dirty="0" smtClean="0"/>
              <a:t>Strategy Steering Committee Meeting </a:t>
            </a:r>
            <a:br>
              <a:rPr lang="en-ZA" b="1" dirty="0" smtClean="0"/>
            </a:br>
            <a:r>
              <a:rPr lang="en-ZA" b="1" dirty="0" smtClean="0"/>
              <a:t>(</a:t>
            </a:r>
            <a:r>
              <a:rPr lang="en-ZA" b="1" dirty="0" err="1" smtClean="0"/>
              <a:t>StraSC</a:t>
            </a:r>
            <a:r>
              <a:rPr lang="en-ZA" b="1" dirty="0" smtClean="0"/>
              <a:t>) 3</a:t>
            </a:r>
            <a:r>
              <a:rPr dirty="0"/>
              <a:t/>
            </a:r>
            <a:br>
              <a:rPr dirty="0"/>
            </a:br>
            <a:r>
              <a:rPr lang="en-ZA" dirty="0" smtClean="0"/>
              <a:t/>
            </a:r>
            <a:br>
              <a:rPr lang="en-ZA" dirty="0" smtClean="0"/>
            </a:br>
            <a:r>
              <a:rPr lang="en-GB" sz="3200" b="1" dirty="0">
                <a:solidFill>
                  <a:schemeClr val="tx1"/>
                </a:solidFill>
              </a:rPr>
              <a:t>Item 9: </a:t>
            </a:r>
            <a:r>
              <a:rPr lang="en-ZA" sz="3200" b="1" dirty="0">
                <a:solidFill>
                  <a:schemeClr val="tx1"/>
                </a:solidFill>
              </a:rPr>
              <a:t>Current Progress</a:t>
            </a:r>
            <a:r>
              <a:rPr lang="en-GB" sz="3200" dirty="0"/>
              <a:t/>
            </a:r>
            <a:br>
              <a:rPr lang="en-GB" sz="3200" dirty="0"/>
            </a:br>
            <a:r>
              <a:rPr lang="en-GB" sz="3200" dirty="0"/>
              <a:t/>
            </a:r>
            <a:br>
              <a:rPr lang="en-GB" sz="3200" dirty="0"/>
            </a:br>
            <a:endParaRPr lang="en-ZA" sz="3200" b="1" dirty="0"/>
          </a:p>
        </p:txBody>
      </p:sp>
    </p:spTree>
    <p:extLst>
      <p:ext uri="{BB962C8B-B14F-4D97-AF65-F5344CB8AC3E}">
        <p14:creationId xmlns:p14="http://schemas.microsoft.com/office/powerpoint/2010/main" val="324332831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6328" y="1908167"/>
            <a:ext cx="7077807" cy="1268051"/>
          </a:xfrm>
        </p:spPr>
        <p:txBody>
          <a:bodyPr/>
          <a:lstStyle/>
          <a:p>
            <a:r>
              <a:rPr lang="en-US" b="1" dirty="0"/>
              <a:t>IMPLEMENTATION AND MAINTENANCE OF THE WATER RECONCILIATION STRATEGY FOR RICHARDS BAY AND SURROUNDING TOWNS</a:t>
            </a:r>
            <a:r>
              <a:rPr lang="en-ZA" b="1" dirty="0">
                <a:solidFill>
                  <a:schemeClr val="bg1"/>
                </a:solidFill>
                <a:effectLst>
                  <a:outerShdw blurRad="38100" dist="38100" dir="2700000" algn="tl">
                    <a:srgbClr val="000000">
                      <a:alpha val="43137"/>
                    </a:srgbClr>
                  </a:outerShdw>
                </a:effectLst>
              </a:rPr>
              <a:t/>
            </a:r>
            <a:br>
              <a:rPr lang="en-ZA" b="1" dirty="0">
                <a:solidFill>
                  <a:schemeClr val="bg1"/>
                </a:solidFill>
                <a:effectLst>
                  <a:outerShdw blurRad="38100" dist="38100" dir="2700000" algn="tl">
                    <a:srgbClr val="000000">
                      <a:alpha val="43137"/>
                    </a:srgbClr>
                  </a:outerShdw>
                </a:effectLst>
              </a:rPr>
            </a:br>
            <a:r>
              <a:rPr lang="en-ZA" b="1" dirty="0" smtClean="0"/>
              <a:t/>
            </a:r>
            <a:br>
              <a:rPr lang="en-ZA" b="1" dirty="0" smtClean="0"/>
            </a:br>
            <a:r>
              <a:rPr lang="en-ZA" b="1" dirty="0" smtClean="0"/>
              <a:t>Strategy Steering Committee Meeting </a:t>
            </a:r>
            <a:br>
              <a:rPr lang="en-ZA" b="1" dirty="0" smtClean="0"/>
            </a:br>
            <a:r>
              <a:rPr lang="en-ZA" b="1" dirty="0" smtClean="0"/>
              <a:t>(</a:t>
            </a:r>
            <a:r>
              <a:rPr lang="en-ZA" b="1" dirty="0" err="1" smtClean="0"/>
              <a:t>StraSC</a:t>
            </a:r>
            <a:r>
              <a:rPr lang="en-ZA" b="1" dirty="0" smtClean="0"/>
              <a:t>) 3</a:t>
            </a:r>
            <a:r>
              <a:rPr dirty="0"/>
              <a:t/>
            </a:r>
            <a:br>
              <a:rPr dirty="0"/>
            </a:br>
            <a:r>
              <a:rPr lang="en-ZA" dirty="0" smtClean="0"/>
              <a:t/>
            </a:r>
            <a:br>
              <a:rPr lang="en-ZA" dirty="0" smtClean="0"/>
            </a:br>
            <a:r>
              <a:rPr lang="en-GB" sz="3200" b="1" dirty="0">
                <a:solidFill>
                  <a:schemeClr val="tx1"/>
                </a:solidFill>
              </a:rPr>
              <a:t>Item </a:t>
            </a:r>
            <a:r>
              <a:rPr lang="en-GB" sz="3200" b="1" dirty="0" smtClean="0">
                <a:solidFill>
                  <a:schemeClr val="tx1"/>
                </a:solidFill>
              </a:rPr>
              <a:t>9.1: </a:t>
            </a:r>
            <a:r>
              <a:rPr lang="en-ZA" sz="3200" b="1" dirty="0" smtClean="0">
                <a:solidFill>
                  <a:schemeClr val="tx1"/>
                </a:solidFill>
              </a:rPr>
              <a:t>Groundwater-Lake Assessment</a:t>
            </a:r>
            <a:r>
              <a:rPr lang="en-GB" sz="3200" dirty="0"/>
              <a:t/>
            </a:r>
            <a:br>
              <a:rPr lang="en-GB" sz="3200" dirty="0"/>
            </a:br>
            <a:r>
              <a:rPr lang="en-GB" sz="3200" dirty="0"/>
              <a:t/>
            </a:r>
            <a:br>
              <a:rPr lang="en-GB" sz="3200" dirty="0"/>
            </a:br>
            <a:endParaRPr lang="en-ZA" sz="3200" b="1" dirty="0"/>
          </a:p>
        </p:txBody>
      </p:sp>
    </p:spTree>
    <p:extLst>
      <p:ext uri="{BB962C8B-B14F-4D97-AF65-F5344CB8AC3E}">
        <p14:creationId xmlns:p14="http://schemas.microsoft.com/office/powerpoint/2010/main" val="35768113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1E963C-1FC6-4E5B-B1E7-620B39B5EDF1}"/>
              </a:ext>
            </a:extLst>
          </p:cNvPr>
          <p:cNvSpPr>
            <a:spLocks noGrp="1"/>
          </p:cNvSpPr>
          <p:nvPr>
            <p:ph type="title"/>
          </p:nvPr>
        </p:nvSpPr>
        <p:spPr/>
        <p:txBody>
          <a:bodyPr/>
          <a:lstStyle/>
          <a:p>
            <a:r>
              <a:rPr lang="en-ZA" dirty="0"/>
              <a:t>Background</a:t>
            </a:r>
          </a:p>
        </p:txBody>
      </p:sp>
      <p:sp>
        <p:nvSpPr>
          <p:cNvPr id="3" name="Content Placeholder 2">
            <a:extLst>
              <a:ext uri="{FF2B5EF4-FFF2-40B4-BE49-F238E27FC236}">
                <a16:creationId xmlns:a16="http://schemas.microsoft.com/office/drawing/2014/main" xmlns="" id="{98EBBEA1-168A-481A-93FC-DF8ED427E14A}"/>
              </a:ext>
            </a:extLst>
          </p:cNvPr>
          <p:cNvSpPr>
            <a:spLocks noGrp="1"/>
          </p:cNvSpPr>
          <p:nvPr>
            <p:ph idx="1"/>
          </p:nvPr>
        </p:nvSpPr>
        <p:spPr>
          <a:xfrm>
            <a:off x="307033" y="1005662"/>
            <a:ext cx="8229600" cy="4525963"/>
          </a:xfrm>
        </p:spPr>
        <p:txBody>
          <a:bodyPr/>
          <a:lstStyle/>
          <a:p>
            <a:r>
              <a:rPr lang="en-ZA" dirty="0"/>
              <a:t>The WAA (MWAAS) Study identified a </a:t>
            </a:r>
            <a:r>
              <a:rPr lang="en-US" dirty="0"/>
              <a:t>need to incorporate groundwater features from the groundwater lake module into WRYM</a:t>
            </a:r>
          </a:p>
          <a:p>
            <a:r>
              <a:rPr lang="en-ZA" dirty="0"/>
              <a:t>WAA of </a:t>
            </a:r>
            <a:r>
              <a:rPr lang="en-ZA" dirty="0" err="1"/>
              <a:t>Mhlathuze</a:t>
            </a:r>
            <a:r>
              <a:rPr lang="en-ZA" dirty="0"/>
              <a:t> did incorporate groundwater inflow to lakes at a coarse level with limited calibration based on existing reports and developed a lake module for Pitman Model</a:t>
            </a:r>
          </a:p>
          <a:p>
            <a:r>
              <a:rPr lang="en-ZA" dirty="0"/>
              <a:t>Recon </a:t>
            </a:r>
            <a:r>
              <a:rPr lang="en-ZA" dirty="0" smtClean="0"/>
              <a:t>Strategy (2015) stated “groundwater </a:t>
            </a:r>
            <a:r>
              <a:rPr lang="en-ZA" dirty="0"/>
              <a:t>contribution to lake yields has not been taken into account in the WAA modelling, hence likely that the modelled lake yields are too low or incorrect. Groundwater contributions to the lakes could not be quantified with an acceptable level of </a:t>
            </a:r>
            <a:r>
              <a:rPr lang="en-ZA" dirty="0" smtClean="0"/>
              <a:t>confidence” reference from MORFP not MWAAS</a:t>
            </a:r>
            <a:endParaRPr lang="en-ZA" dirty="0"/>
          </a:p>
          <a:p>
            <a:endParaRPr lang="en-ZA" dirty="0"/>
          </a:p>
        </p:txBody>
      </p:sp>
      <p:sp>
        <p:nvSpPr>
          <p:cNvPr id="4" name="Slide Number Placeholder 3">
            <a:extLst>
              <a:ext uri="{FF2B5EF4-FFF2-40B4-BE49-F238E27FC236}">
                <a16:creationId xmlns:a16="http://schemas.microsoft.com/office/drawing/2014/main" xmlns="" id="{C0F08D48-020F-4B38-B229-AB64AB55EA55}"/>
              </a:ext>
            </a:extLst>
          </p:cNvPr>
          <p:cNvSpPr>
            <a:spLocks noGrp="1"/>
          </p:cNvSpPr>
          <p:nvPr>
            <p:ph type="sldNum" sz="quarter" idx="12"/>
          </p:nvPr>
        </p:nvSpPr>
        <p:spPr/>
        <p:txBody>
          <a:bodyPr/>
          <a:lstStyle/>
          <a:p>
            <a:pPr defTabSz="342892">
              <a:defRPr/>
            </a:pPr>
            <a:endParaRPr lang="en-US" altLang="en-US" dirty="0">
              <a:solidFill>
                <a:prstClr val="black"/>
              </a:solidFill>
            </a:endParaRPr>
          </a:p>
        </p:txBody>
      </p:sp>
    </p:spTree>
    <p:extLst>
      <p:ext uri="{BB962C8B-B14F-4D97-AF65-F5344CB8AC3E}">
        <p14:creationId xmlns:p14="http://schemas.microsoft.com/office/powerpoint/2010/main" val="364604026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72C2255-4BBA-47AF-AD4F-2D3FF0BD0245}"/>
              </a:ext>
            </a:extLst>
          </p:cNvPr>
          <p:cNvSpPr>
            <a:spLocks noGrp="1"/>
          </p:cNvSpPr>
          <p:nvPr>
            <p:ph type="title"/>
          </p:nvPr>
        </p:nvSpPr>
        <p:spPr/>
        <p:txBody>
          <a:bodyPr/>
          <a:lstStyle/>
          <a:p>
            <a:r>
              <a:rPr lang="en-ZA" dirty="0"/>
              <a:t>New Tasks – This study</a:t>
            </a:r>
          </a:p>
        </p:txBody>
      </p:sp>
      <p:sp>
        <p:nvSpPr>
          <p:cNvPr id="3" name="Content Placeholder 2">
            <a:extLst>
              <a:ext uri="{FF2B5EF4-FFF2-40B4-BE49-F238E27FC236}">
                <a16:creationId xmlns:a16="http://schemas.microsoft.com/office/drawing/2014/main" xmlns="" id="{A488067F-22FD-428B-BB3D-C703487596C6}"/>
              </a:ext>
            </a:extLst>
          </p:cNvPr>
          <p:cNvSpPr>
            <a:spLocks noGrp="1"/>
          </p:cNvSpPr>
          <p:nvPr>
            <p:ph idx="1"/>
          </p:nvPr>
        </p:nvSpPr>
        <p:spPr>
          <a:xfrm>
            <a:off x="839596" y="1166018"/>
            <a:ext cx="8229600" cy="4525963"/>
          </a:xfrm>
        </p:spPr>
        <p:txBody>
          <a:bodyPr/>
          <a:lstStyle/>
          <a:p>
            <a:pPr marL="0" indent="0">
              <a:buNone/>
            </a:pPr>
            <a:r>
              <a:rPr lang="en-ZA" dirty="0"/>
              <a:t>Calibrate lake hydrology based on:</a:t>
            </a:r>
          </a:p>
          <a:p>
            <a:r>
              <a:rPr lang="en-ZA" dirty="0"/>
              <a:t>Revised afforestation in lake catchments</a:t>
            </a:r>
          </a:p>
          <a:p>
            <a:r>
              <a:rPr lang="en-ZA" dirty="0"/>
              <a:t>Separation of lake catchments into Quinary </a:t>
            </a:r>
          </a:p>
          <a:p>
            <a:r>
              <a:rPr lang="en-ZA" dirty="0"/>
              <a:t>Recalibration of Pitman model in lake catchments</a:t>
            </a:r>
          </a:p>
          <a:p>
            <a:r>
              <a:rPr lang="en-ZA" dirty="0"/>
              <a:t>Utilisation of DWS data on lake levels and discharges in calibration</a:t>
            </a:r>
          </a:p>
          <a:p>
            <a:r>
              <a:rPr lang="en-ZA" dirty="0"/>
              <a:t>Derivation of lake surface water inflow, groundwater inflow and outflow time series 1920-2003</a:t>
            </a:r>
          </a:p>
        </p:txBody>
      </p:sp>
      <p:sp>
        <p:nvSpPr>
          <p:cNvPr id="4" name="Slide Number Placeholder 3">
            <a:extLst>
              <a:ext uri="{FF2B5EF4-FFF2-40B4-BE49-F238E27FC236}">
                <a16:creationId xmlns:a16="http://schemas.microsoft.com/office/drawing/2014/main" xmlns="" id="{403C17E0-7CC0-406C-91FB-7D5EA18FD2E1}"/>
              </a:ext>
            </a:extLst>
          </p:cNvPr>
          <p:cNvSpPr>
            <a:spLocks noGrp="1"/>
          </p:cNvSpPr>
          <p:nvPr>
            <p:ph type="sldNum" sz="quarter" idx="12"/>
          </p:nvPr>
        </p:nvSpPr>
        <p:spPr/>
        <p:txBody>
          <a:bodyPr/>
          <a:lstStyle/>
          <a:p>
            <a:pPr defTabSz="342892">
              <a:defRPr/>
            </a:pPr>
            <a:endParaRPr lang="en-US" altLang="en-US" dirty="0">
              <a:solidFill>
                <a:prstClr val="black"/>
              </a:solidFill>
            </a:endParaRPr>
          </a:p>
        </p:txBody>
      </p:sp>
    </p:spTree>
    <p:extLst>
      <p:ext uri="{BB962C8B-B14F-4D97-AF65-F5344CB8AC3E}">
        <p14:creationId xmlns:p14="http://schemas.microsoft.com/office/powerpoint/2010/main" val="28255509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Justification</a:t>
            </a:r>
          </a:p>
        </p:txBody>
      </p:sp>
      <p:sp>
        <p:nvSpPr>
          <p:cNvPr id="3" name="Content Placeholder 2"/>
          <p:cNvSpPr>
            <a:spLocks noGrp="1"/>
          </p:cNvSpPr>
          <p:nvPr>
            <p:ph idx="1"/>
          </p:nvPr>
        </p:nvSpPr>
        <p:spPr>
          <a:xfrm>
            <a:off x="377372" y="1156387"/>
            <a:ext cx="8229600" cy="5701613"/>
          </a:xfrm>
        </p:spPr>
        <p:txBody>
          <a:bodyPr/>
          <a:lstStyle/>
          <a:p>
            <a:r>
              <a:rPr lang="en-ZA" dirty="0"/>
              <a:t>3 of the coastal lakes (</a:t>
            </a:r>
            <a:r>
              <a:rPr lang="en-ZA" dirty="0" err="1"/>
              <a:t>Mzingazi</a:t>
            </a:r>
            <a:r>
              <a:rPr lang="en-ZA" dirty="0"/>
              <a:t>, </a:t>
            </a:r>
            <a:r>
              <a:rPr lang="en-ZA" dirty="0" err="1"/>
              <a:t>Nhlabane</a:t>
            </a:r>
            <a:r>
              <a:rPr lang="en-ZA" dirty="0"/>
              <a:t> and </a:t>
            </a:r>
            <a:r>
              <a:rPr lang="en-ZA" dirty="0" err="1"/>
              <a:t>Cubhu</a:t>
            </a:r>
            <a:r>
              <a:rPr lang="en-ZA" dirty="0"/>
              <a:t>) have significant groundwater inflows and outflows and cannot be simulated using Pitman model without taking groundwater into account</a:t>
            </a:r>
          </a:p>
          <a:p>
            <a:r>
              <a:rPr lang="en-ZA" dirty="0"/>
              <a:t>A method is required to calculate groundwater contributions in a manner compatible with Pitman Model (90+ year monthly time series)</a:t>
            </a:r>
          </a:p>
          <a:p>
            <a:r>
              <a:rPr lang="en-ZA" dirty="0"/>
              <a:t>Changing rainfall-runoff and recharge relationship due to afforestation</a:t>
            </a:r>
          </a:p>
          <a:p>
            <a:r>
              <a:rPr lang="en-ZA" dirty="0"/>
              <a:t>Calibration of lake level and discharge where data exists</a:t>
            </a:r>
          </a:p>
          <a:p>
            <a:r>
              <a:rPr lang="en-ZA" dirty="0"/>
              <a:t>Output compatible with WRYM/WRPM</a:t>
            </a:r>
          </a:p>
          <a:p>
            <a:r>
              <a:rPr lang="en-ZA" dirty="0"/>
              <a:t>Model must incorporate changing weir elevation and area-storage relationships</a:t>
            </a:r>
          </a:p>
        </p:txBody>
      </p:sp>
      <p:sp>
        <p:nvSpPr>
          <p:cNvPr id="4" name="Slide Number Placeholder 3"/>
          <p:cNvSpPr>
            <a:spLocks noGrp="1"/>
          </p:cNvSpPr>
          <p:nvPr>
            <p:ph type="sldNum" sz="quarter" idx="12"/>
          </p:nvPr>
        </p:nvSpPr>
        <p:spPr/>
        <p:txBody>
          <a:bodyPr/>
          <a:lstStyle/>
          <a:p>
            <a:pPr defTabSz="342892">
              <a:defRPr/>
            </a:pPr>
            <a:endParaRPr lang="en-US" altLang="en-US" dirty="0">
              <a:solidFill>
                <a:prstClr val="black"/>
              </a:solidFill>
            </a:endParaRPr>
          </a:p>
        </p:txBody>
      </p:sp>
    </p:spTree>
    <p:extLst>
      <p:ext uri="{BB962C8B-B14F-4D97-AF65-F5344CB8AC3E}">
        <p14:creationId xmlns:p14="http://schemas.microsoft.com/office/powerpoint/2010/main" val="342160540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29942331-F7F6-4551-A95D-99ACCEFC1AEB}"/>
              </a:ext>
            </a:extLst>
          </p:cNvPr>
          <p:cNvSpPr>
            <a:spLocks noGrp="1"/>
          </p:cNvSpPr>
          <p:nvPr>
            <p:ph type="sldNum" sz="quarter" idx="12"/>
          </p:nvPr>
        </p:nvSpPr>
        <p:spPr/>
        <p:txBody>
          <a:bodyPr/>
          <a:lstStyle/>
          <a:p>
            <a:pPr defTabSz="342892"/>
            <a:fld id="{D8E898DA-2B60-4396-8DB4-07877CF6F836}" type="slidenum">
              <a:rPr lang="en-US" altLang="en-US" smtClean="0">
                <a:solidFill>
                  <a:prstClr val="black"/>
                </a:solidFill>
              </a:rPr>
              <a:pPr defTabSz="342892"/>
              <a:t>36</a:t>
            </a:fld>
            <a:endParaRPr lang="en-US" altLang="en-US" dirty="0">
              <a:solidFill>
                <a:prstClr val="black"/>
              </a:solidFill>
            </a:endParaRPr>
          </a:p>
        </p:txBody>
      </p:sp>
      <p:sp>
        <p:nvSpPr>
          <p:cNvPr id="4" name="Rectangle 5">
            <a:extLst>
              <a:ext uri="{FF2B5EF4-FFF2-40B4-BE49-F238E27FC236}">
                <a16:creationId xmlns:a16="http://schemas.microsoft.com/office/drawing/2014/main" xmlns="" id="{0CD9F766-F15D-47F8-9AED-5B125DE4B927}"/>
              </a:ext>
            </a:extLst>
          </p:cNvPr>
          <p:cNvSpPr txBox="1">
            <a:spLocks noChangeArrowheads="1"/>
          </p:cNvSpPr>
          <p:nvPr/>
        </p:nvSpPr>
        <p:spPr>
          <a:xfrm>
            <a:off x="457200" y="292100"/>
            <a:ext cx="8229600" cy="1049338"/>
          </a:xfrm>
          <a:prstGeom prst="rect">
            <a:avLst/>
          </a:prstGeom>
        </p:spPr>
        <p:txBody>
          <a:bodyPr/>
          <a:lstStyle>
            <a:lvl1pPr algn="ctr" defTabSz="342892" rtl="0" eaLnBrk="0" fontAlgn="base" hangingPunct="0">
              <a:spcBef>
                <a:spcPct val="0"/>
              </a:spcBef>
              <a:spcAft>
                <a:spcPct val="0"/>
              </a:spcAft>
              <a:defRPr sz="3300" kern="1200">
                <a:solidFill>
                  <a:schemeClr val="tx1"/>
                </a:solidFill>
                <a:latin typeface="+mj-lt"/>
                <a:ea typeface="ＭＳ Ｐゴシック" charset="0"/>
                <a:cs typeface="ＭＳ Ｐゴシック" charset="0"/>
              </a:defRPr>
            </a:lvl1pPr>
            <a:lvl2pPr algn="ctr" defTabSz="342892" rtl="0" eaLnBrk="0" fontAlgn="base" hangingPunct="0">
              <a:spcBef>
                <a:spcPct val="0"/>
              </a:spcBef>
              <a:spcAft>
                <a:spcPct val="0"/>
              </a:spcAft>
              <a:defRPr sz="3300">
                <a:solidFill>
                  <a:schemeClr val="tx1"/>
                </a:solidFill>
                <a:latin typeface="Calibri" pitchFamily="34" charset="0"/>
                <a:ea typeface="ＭＳ Ｐゴシック" charset="0"/>
                <a:cs typeface="ＭＳ Ｐゴシック" charset="0"/>
              </a:defRPr>
            </a:lvl2pPr>
            <a:lvl3pPr algn="ctr" defTabSz="342892" rtl="0" eaLnBrk="0" fontAlgn="base" hangingPunct="0">
              <a:spcBef>
                <a:spcPct val="0"/>
              </a:spcBef>
              <a:spcAft>
                <a:spcPct val="0"/>
              </a:spcAft>
              <a:defRPr sz="3300">
                <a:solidFill>
                  <a:schemeClr val="tx1"/>
                </a:solidFill>
                <a:latin typeface="Calibri" pitchFamily="34" charset="0"/>
                <a:ea typeface="ＭＳ Ｐゴシック" charset="0"/>
                <a:cs typeface="ＭＳ Ｐゴシック" charset="0"/>
              </a:defRPr>
            </a:lvl3pPr>
            <a:lvl4pPr algn="ctr" defTabSz="342892" rtl="0" eaLnBrk="0" fontAlgn="base" hangingPunct="0">
              <a:spcBef>
                <a:spcPct val="0"/>
              </a:spcBef>
              <a:spcAft>
                <a:spcPct val="0"/>
              </a:spcAft>
              <a:defRPr sz="3300">
                <a:solidFill>
                  <a:schemeClr val="tx1"/>
                </a:solidFill>
                <a:latin typeface="Calibri" pitchFamily="34" charset="0"/>
                <a:ea typeface="ＭＳ Ｐゴシック" charset="0"/>
                <a:cs typeface="ＭＳ Ｐゴシック" charset="0"/>
              </a:defRPr>
            </a:lvl4pPr>
            <a:lvl5pPr algn="ctr" defTabSz="342892" rtl="0" eaLnBrk="0" fontAlgn="base" hangingPunct="0">
              <a:spcBef>
                <a:spcPct val="0"/>
              </a:spcBef>
              <a:spcAft>
                <a:spcPct val="0"/>
              </a:spcAft>
              <a:defRPr sz="3300">
                <a:solidFill>
                  <a:schemeClr val="tx1"/>
                </a:solidFill>
                <a:latin typeface="Calibri" pitchFamily="34" charset="0"/>
                <a:ea typeface="ＭＳ Ｐゴシック" charset="0"/>
                <a:cs typeface="ＭＳ Ｐゴシック" charset="0"/>
              </a:defRPr>
            </a:lvl5pPr>
            <a:lvl6pPr marL="342892" algn="ctr" defTabSz="342892" rtl="0" fontAlgn="base">
              <a:spcBef>
                <a:spcPct val="0"/>
              </a:spcBef>
              <a:spcAft>
                <a:spcPct val="0"/>
              </a:spcAft>
              <a:defRPr sz="3300">
                <a:solidFill>
                  <a:schemeClr val="tx1"/>
                </a:solidFill>
                <a:latin typeface="Calibri" pitchFamily="34" charset="0"/>
              </a:defRPr>
            </a:lvl6pPr>
            <a:lvl7pPr marL="685783" algn="ctr" defTabSz="342892" rtl="0" fontAlgn="base">
              <a:spcBef>
                <a:spcPct val="0"/>
              </a:spcBef>
              <a:spcAft>
                <a:spcPct val="0"/>
              </a:spcAft>
              <a:defRPr sz="3300">
                <a:solidFill>
                  <a:schemeClr val="tx1"/>
                </a:solidFill>
                <a:latin typeface="Calibri" pitchFamily="34" charset="0"/>
              </a:defRPr>
            </a:lvl7pPr>
            <a:lvl8pPr marL="1028675" algn="ctr" defTabSz="342892" rtl="0" fontAlgn="base">
              <a:spcBef>
                <a:spcPct val="0"/>
              </a:spcBef>
              <a:spcAft>
                <a:spcPct val="0"/>
              </a:spcAft>
              <a:defRPr sz="3300">
                <a:solidFill>
                  <a:schemeClr val="tx1"/>
                </a:solidFill>
                <a:latin typeface="Calibri" pitchFamily="34" charset="0"/>
              </a:defRPr>
            </a:lvl8pPr>
            <a:lvl9pPr marL="1371566" algn="ctr" defTabSz="342892" rtl="0" fontAlgn="base">
              <a:spcBef>
                <a:spcPct val="0"/>
              </a:spcBef>
              <a:spcAft>
                <a:spcPct val="0"/>
              </a:spcAft>
              <a:defRPr sz="3300">
                <a:solidFill>
                  <a:schemeClr val="tx1"/>
                </a:solidFill>
                <a:latin typeface="Calibri" pitchFamily="34" charset="0"/>
              </a:defRPr>
            </a:lvl9pPr>
          </a:lstStyle>
          <a:p>
            <a:r>
              <a:rPr lang="en-US" altLang="en-US" dirty="0">
                <a:solidFill>
                  <a:prstClr val="black"/>
                </a:solidFill>
              </a:rPr>
              <a:t>Coastal Lakes</a:t>
            </a:r>
          </a:p>
        </p:txBody>
      </p:sp>
      <p:pic>
        <p:nvPicPr>
          <p:cNvPr id="6" name="Picture 5" descr="A picture containing text, map&#10;&#10;Description automatically generated">
            <a:extLst>
              <a:ext uri="{FF2B5EF4-FFF2-40B4-BE49-F238E27FC236}">
                <a16:creationId xmlns:a16="http://schemas.microsoft.com/office/drawing/2014/main" xmlns="" id="{C00D5496-8BA3-4A88-8645-64025F20568B}"/>
              </a:ext>
            </a:extLst>
          </p:cNvPr>
          <p:cNvPicPr>
            <a:picLocks noChangeAspect="1"/>
          </p:cNvPicPr>
          <p:nvPr/>
        </p:nvPicPr>
        <p:blipFill>
          <a:blip r:embed="rId2"/>
          <a:stretch>
            <a:fillRect/>
          </a:stretch>
        </p:blipFill>
        <p:spPr>
          <a:xfrm>
            <a:off x="323136" y="816769"/>
            <a:ext cx="7663868" cy="5418787"/>
          </a:xfrm>
          <a:prstGeom prst="rect">
            <a:avLst/>
          </a:prstGeom>
        </p:spPr>
      </p:pic>
    </p:spTree>
    <p:extLst>
      <p:ext uri="{BB962C8B-B14F-4D97-AF65-F5344CB8AC3E}">
        <p14:creationId xmlns:p14="http://schemas.microsoft.com/office/powerpoint/2010/main" val="421563095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DE2971BF-7FB7-40DE-B40F-93199B37DCF3}"/>
              </a:ext>
            </a:extLst>
          </p:cNvPr>
          <p:cNvSpPr>
            <a:spLocks noGrp="1"/>
          </p:cNvSpPr>
          <p:nvPr>
            <p:ph type="sldNum" sz="quarter" idx="12"/>
          </p:nvPr>
        </p:nvSpPr>
        <p:spPr/>
        <p:txBody>
          <a:bodyPr/>
          <a:lstStyle/>
          <a:p>
            <a:pPr defTabSz="342892"/>
            <a:fld id="{D8E898DA-2B60-4396-8DB4-07877CF6F836}" type="slidenum">
              <a:rPr lang="en-US" altLang="en-US" smtClean="0">
                <a:solidFill>
                  <a:prstClr val="black"/>
                </a:solidFill>
              </a:rPr>
              <a:pPr defTabSz="342892"/>
              <a:t>37</a:t>
            </a:fld>
            <a:endParaRPr lang="en-US" altLang="en-US" dirty="0">
              <a:solidFill>
                <a:prstClr val="black"/>
              </a:solidFill>
            </a:endParaRPr>
          </a:p>
        </p:txBody>
      </p:sp>
      <p:sp>
        <p:nvSpPr>
          <p:cNvPr id="3" name="Rectangle 3">
            <a:extLst>
              <a:ext uri="{FF2B5EF4-FFF2-40B4-BE49-F238E27FC236}">
                <a16:creationId xmlns:a16="http://schemas.microsoft.com/office/drawing/2014/main" xmlns="" id="{189CC1FC-EFD1-445C-A267-2DC02DED33B1}"/>
              </a:ext>
            </a:extLst>
          </p:cNvPr>
          <p:cNvSpPr txBox="1">
            <a:spLocks noChangeArrowheads="1"/>
          </p:cNvSpPr>
          <p:nvPr/>
        </p:nvSpPr>
        <p:spPr>
          <a:xfrm>
            <a:off x="652508" y="2011532"/>
            <a:ext cx="8229600" cy="4114800"/>
          </a:xfrm>
          <a:prstGeom prst="rect">
            <a:avLst/>
          </a:prstGeom>
        </p:spPr>
        <p:txBody>
          <a:bodyPr/>
          <a:lstStyle>
            <a:lvl1pPr marL="257168" indent="-257168" algn="l" defTabSz="342892"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ＭＳ Ｐゴシック" charset="0"/>
              </a:defRPr>
            </a:lvl1pPr>
            <a:lvl2pPr marL="557199" indent="-214308" algn="l" defTabSz="342892" rtl="0" eaLnBrk="0" fontAlgn="base" hangingPunct="0">
              <a:spcBef>
                <a:spcPct val="20000"/>
              </a:spcBef>
              <a:spcAft>
                <a:spcPct val="0"/>
              </a:spcAft>
              <a:buFont typeface="Arial" pitchFamily="34" charset="0"/>
              <a:buChar char="–"/>
              <a:defRPr sz="2100" kern="1200">
                <a:solidFill>
                  <a:schemeClr val="tx1"/>
                </a:solidFill>
                <a:latin typeface="+mn-lt"/>
                <a:ea typeface="ＭＳ Ｐゴシック" charset="0"/>
                <a:cs typeface="+mn-cs"/>
              </a:defRPr>
            </a:lvl2pPr>
            <a:lvl3pPr marL="857228" indent="-171446" algn="l" defTabSz="342892" rtl="0" eaLnBrk="0" fontAlgn="base" hangingPunct="0">
              <a:spcBef>
                <a:spcPct val="20000"/>
              </a:spcBef>
              <a:spcAft>
                <a:spcPct val="0"/>
              </a:spcAft>
              <a:buFont typeface="Arial" pitchFamily="34" charset="0"/>
              <a:buChar char="•"/>
              <a:defRPr sz="1800" kern="1200">
                <a:solidFill>
                  <a:schemeClr val="tx1"/>
                </a:solidFill>
                <a:latin typeface="+mn-lt"/>
                <a:ea typeface="ＭＳ Ｐゴシック" charset="0"/>
                <a:cs typeface="+mn-cs"/>
              </a:defRPr>
            </a:lvl3pPr>
            <a:lvl4pPr marL="1200120" indent="-171446" algn="l" defTabSz="342892" rtl="0" eaLnBrk="0" fontAlgn="base" hangingPunct="0">
              <a:spcBef>
                <a:spcPct val="20000"/>
              </a:spcBef>
              <a:spcAft>
                <a:spcPct val="0"/>
              </a:spcAft>
              <a:buFont typeface="Arial" pitchFamily="34" charset="0"/>
              <a:buChar char="–"/>
              <a:defRPr sz="1500" kern="1200">
                <a:solidFill>
                  <a:schemeClr val="tx1"/>
                </a:solidFill>
                <a:latin typeface="+mn-lt"/>
                <a:ea typeface="ＭＳ Ｐゴシック" charset="0"/>
                <a:cs typeface="+mn-cs"/>
              </a:defRPr>
            </a:lvl4pPr>
            <a:lvl5pPr marL="1543012" indent="-171446" algn="l" defTabSz="342892" rtl="0" eaLnBrk="0" fontAlgn="base" hangingPunct="0">
              <a:spcBef>
                <a:spcPct val="20000"/>
              </a:spcBef>
              <a:spcAft>
                <a:spcPct val="0"/>
              </a:spcAft>
              <a:buFont typeface="Arial" pitchFamily="34" charset="0"/>
              <a:buChar char="»"/>
              <a:defRPr sz="1500" kern="1200">
                <a:solidFill>
                  <a:schemeClr val="tx1"/>
                </a:solidFill>
                <a:latin typeface="+mn-lt"/>
                <a:ea typeface="ＭＳ Ｐゴシック" charset="0"/>
                <a:cs typeface="+mn-cs"/>
              </a:defRPr>
            </a:lvl5pPr>
            <a:lvl6pPr marL="1885903" indent="-171446" algn="l" defTabSz="342892"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2"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2" rtl="0" eaLnBrk="1" latinLnBrk="0" hangingPunct="1">
              <a:spcBef>
                <a:spcPct val="20000"/>
              </a:spcBef>
              <a:buFont typeface="Arial"/>
              <a:buChar char="•"/>
              <a:defRPr sz="1500" kern="1200">
                <a:solidFill>
                  <a:schemeClr val="tx1"/>
                </a:solidFill>
                <a:latin typeface="+mn-lt"/>
                <a:ea typeface="+mn-ea"/>
                <a:cs typeface="+mn-cs"/>
              </a:defRPr>
            </a:lvl8pPr>
            <a:lvl9pPr marL="2914577" indent="-171446" algn="l" defTabSz="342892" rtl="0" eaLnBrk="1" latinLnBrk="0" hangingPunct="1">
              <a:spcBef>
                <a:spcPct val="20000"/>
              </a:spcBef>
              <a:buFont typeface="Arial"/>
              <a:buChar char="•"/>
              <a:defRPr sz="1500" kern="1200">
                <a:solidFill>
                  <a:schemeClr val="tx1"/>
                </a:solidFill>
                <a:latin typeface="+mn-lt"/>
                <a:ea typeface="+mn-ea"/>
                <a:cs typeface="+mn-cs"/>
              </a:defRPr>
            </a:lvl9pPr>
          </a:lstStyle>
          <a:p>
            <a:r>
              <a:rPr lang="en-ZA" altLang="en-US" dirty="0">
                <a:solidFill>
                  <a:prstClr val="black"/>
                </a:solidFill>
              </a:rPr>
              <a:t>Fed by rainfall interception, surface runoff from riparian zones, stream baseflow, direct groundwater seepage</a:t>
            </a:r>
          </a:p>
          <a:p>
            <a:r>
              <a:rPr lang="en-ZA" altLang="en-US" dirty="0">
                <a:solidFill>
                  <a:prstClr val="black"/>
                </a:solidFill>
              </a:rPr>
              <a:t>Runoff is largest component of water balance, hence accurate SW-GW modelling is critical </a:t>
            </a:r>
          </a:p>
          <a:p>
            <a:r>
              <a:rPr lang="en-ZA" altLang="en-US" dirty="0">
                <a:solidFill>
                  <a:prstClr val="black"/>
                </a:solidFill>
              </a:rPr>
              <a:t>Throughflow characteristics, with groundwater entering and discharging from the lakes</a:t>
            </a:r>
          </a:p>
          <a:p>
            <a:r>
              <a:rPr lang="en-ZA" altLang="en-US" dirty="0">
                <a:solidFill>
                  <a:prstClr val="black"/>
                </a:solidFill>
              </a:rPr>
              <a:t>Seepage greatest near shoreline, decreasing exponentially with distance underneath the lake. </a:t>
            </a:r>
            <a:endParaRPr lang="en-US" altLang="en-US" dirty="0">
              <a:solidFill>
                <a:prstClr val="black"/>
              </a:solidFill>
            </a:endParaRPr>
          </a:p>
        </p:txBody>
      </p:sp>
      <p:sp>
        <p:nvSpPr>
          <p:cNvPr id="4" name="Rectangle 2">
            <a:extLst>
              <a:ext uri="{FF2B5EF4-FFF2-40B4-BE49-F238E27FC236}">
                <a16:creationId xmlns:a16="http://schemas.microsoft.com/office/drawing/2014/main" xmlns="" id="{5CDABA84-2FC8-4121-827F-3972B30F6A56}"/>
              </a:ext>
            </a:extLst>
          </p:cNvPr>
          <p:cNvSpPr txBox="1">
            <a:spLocks noChangeArrowheads="1"/>
          </p:cNvSpPr>
          <p:nvPr/>
        </p:nvSpPr>
        <p:spPr>
          <a:xfrm>
            <a:off x="457200" y="292100"/>
            <a:ext cx="8229600" cy="1384300"/>
          </a:xfrm>
          <a:prstGeom prst="rect">
            <a:avLst/>
          </a:prstGeom>
        </p:spPr>
        <p:txBody>
          <a:bodyPr/>
          <a:lstStyle>
            <a:lvl1pPr algn="ctr" defTabSz="342892" rtl="0" eaLnBrk="0" fontAlgn="base" hangingPunct="0">
              <a:spcBef>
                <a:spcPct val="0"/>
              </a:spcBef>
              <a:spcAft>
                <a:spcPct val="0"/>
              </a:spcAft>
              <a:defRPr sz="3300" kern="1200">
                <a:solidFill>
                  <a:schemeClr val="tx1"/>
                </a:solidFill>
                <a:latin typeface="+mj-lt"/>
                <a:ea typeface="ＭＳ Ｐゴシック" charset="0"/>
                <a:cs typeface="ＭＳ Ｐゴシック" charset="0"/>
              </a:defRPr>
            </a:lvl1pPr>
            <a:lvl2pPr algn="ctr" defTabSz="342892" rtl="0" eaLnBrk="0" fontAlgn="base" hangingPunct="0">
              <a:spcBef>
                <a:spcPct val="0"/>
              </a:spcBef>
              <a:spcAft>
                <a:spcPct val="0"/>
              </a:spcAft>
              <a:defRPr sz="3300">
                <a:solidFill>
                  <a:schemeClr val="tx1"/>
                </a:solidFill>
                <a:latin typeface="Calibri" pitchFamily="34" charset="0"/>
                <a:ea typeface="ＭＳ Ｐゴシック" charset="0"/>
                <a:cs typeface="ＭＳ Ｐゴシック" charset="0"/>
              </a:defRPr>
            </a:lvl2pPr>
            <a:lvl3pPr algn="ctr" defTabSz="342892" rtl="0" eaLnBrk="0" fontAlgn="base" hangingPunct="0">
              <a:spcBef>
                <a:spcPct val="0"/>
              </a:spcBef>
              <a:spcAft>
                <a:spcPct val="0"/>
              </a:spcAft>
              <a:defRPr sz="3300">
                <a:solidFill>
                  <a:schemeClr val="tx1"/>
                </a:solidFill>
                <a:latin typeface="Calibri" pitchFamily="34" charset="0"/>
                <a:ea typeface="ＭＳ Ｐゴシック" charset="0"/>
                <a:cs typeface="ＭＳ Ｐゴシック" charset="0"/>
              </a:defRPr>
            </a:lvl3pPr>
            <a:lvl4pPr algn="ctr" defTabSz="342892" rtl="0" eaLnBrk="0" fontAlgn="base" hangingPunct="0">
              <a:spcBef>
                <a:spcPct val="0"/>
              </a:spcBef>
              <a:spcAft>
                <a:spcPct val="0"/>
              </a:spcAft>
              <a:defRPr sz="3300">
                <a:solidFill>
                  <a:schemeClr val="tx1"/>
                </a:solidFill>
                <a:latin typeface="Calibri" pitchFamily="34" charset="0"/>
                <a:ea typeface="ＭＳ Ｐゴシック" charset="0"/>
                <a:cs typeface="ＭＳ Ｐゴシック" charset="0"/>
              </a:defRPr>
            </a:lvl4pPr>
            <a:lvl5pPr algn="ctr" defTabSz="342892" rtl="0" eaLnBrk="0" fontAlgn="base" hangingPunct="0">
              <a:spcBef>
                <a:spcPct val="0"/>
              </a:spcBef>
              <a:spcAft>
                <a:spcPct val="0"/>
              </a:spcAft>
              <a:defRPr sz="3300">
                <a:solidFill>
                  <a:schemeClr val="tx1"/>
                </a:solidFill>
                <a:latin typeface="Calibri" pitchFamily="34" charset="0"/>
                <a:ea typeface="ＭＳ Ｐゴシック" charset="0"/>
                <a:cs typeface="ＭＳ Ｐゴシック" charset="0"/>
              </a:defRPr>
            </a:lvl5pPr>
            <a:lvl6pPr marL="342892" algn="ctr" defTabSz="342892" rtl="0" fontAlgn="base">
              <a:spcBef>
                <a:spcPct val="0"/>
              </a:spcBef>
              <a:spcAft>
                <a:spcPct val="0"/>
              </a:spcAft>
              <a:defRPr sz="3300">
                <a:solidFill>
                  <a:schemeClr val="tx1"/>
                </a:solidFill>
                <a:latin typeface="Calibri" pitchFamily="34" charset="0"/>
              </a:defRPr>
            </a:lvl6pPr>
            <a:lvl7pPr marL="685783" algn="ctr" defTabSz="342892" rtl="0" fontAlgn="base">
              <a:spcBef>
                <a:spcPct val="0"/>
              </a:spcBef>
              <a:spcAft>
                <a:spcPct val="0"/>
              </a:spcAft>
              <a:defRPr sz="3300">
                <a:solidFill>
                  <a:schemeClr val="tx1"/>
                </a:solidFill>
                <a:latin typeface="Calibri" pitchFamily="34" charset="0"/>
              </a:defRPr>
            </a:lvl7pPr>
            <a:lvl8pPr marL="1028675" algn="ctr" defTabSz="342892" rtl="0" fontAlgn="base">
              <a:spcBef>
                <a:spcPct val="0"/>
              </a:spcBef>
              <a:spcAft>
                <a:spcPct val="0"/>
              </a:spcAft>
              <a:defRPr sz="3300">
                <a:solidFill>
                  <a:schemeClr val="tx1"/>
                </a:solidFill>
                <a:latin typeface="Calibri" pitchFamily="34" charset="0"/>
              </a:defRPr>
            </a:lvl8pPr>
            <a:lvl9pPr marL="1371566" algn="ctr" defTabSz="342892" rtl="0" fontAlgn="base">
              <a:spcBef>
                <a:spcPct val="0"/>
              </a:spcBef>
              <a:spcAft>
                <a:spcPct val="0"/>
              </a:spcAft>
              <a:defRPr sz="3300">
                <a:solidFill>
                  <a:schemeClr val="tx1"/>
                </a:solidFill>
                <a:latin typeface="Calibri" pitchFamily="34" charset="0"/>
              </a:defRPr>
            </a:lvl9pPr>
          </a:lstStyle>
          <a:p>
            <a:r>
              <a:rPr lang="en-US" altLang="en-US" sz="4000">
                <a:solidFill>
                  <a:prstClr val="black"/>
                </a:solidFill>
              </a:rPr>
              <a:t>Coastal Lakes - </a:t>
            </a:r>
            <a:r>
              <a:rPr lang="en-ZA" altLang="en-US" sz="4000">
                <a:solidFill>
                  <a:prstClr val="black"/>
                </a:solidFill>
              </a:rPr>
              <a:t>Cubhu, Mzingazi and Nhlabane </a:t>
            </a:r>
            <a:endParaRPr lang="en-US" altLang="en-US" sz="4000" dirty="0">
              <a:solidFill>
                <a:prstClr val="black"/>
              </a:solidFill>
            </a:endParaRPr>
          </a:p>
        </p:txBody>
      </p:sp>
    </p:spTree>
    <p:extLst>
      <p:ext uri="{BB962C8B-B14F-4D97-AF65-F5344CB8AC3E}">
        <p14:creationId xmlns:p14="http://schemas.microsoft.com/office/powerpoint/2010/main" val="425825536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9720C0-7557-4CDC-83B8-0451E09E9431}"/>
              </a:ext>
            </a:extLst>
          </p:cNvPr>
          <p:cNvSpPr>
            <a:spLocks noGrp="1"/>
          </p:cNvSpPr>
          <p:nvPr>
            <p:ph type="title"/>
          </p:nvPr>
        </p:nvSpPr>
        <p:spPr/>
        <p:txBody>
          <a:bodyPr/>
          <a:lstStyle/>
          <a:p>
            <a:r>
              <a:rPr lang="en-ZA" dirty="0"/>
              <a:t>Approach</a:t>
            </a:r>
          </a:p>
        </p:txBody>
      </p:sp>
      <p:sp>
        <p:nvSpPr>
          <p:cNvPr id="3" name="Content Placeholder 2">
            <a:extLst>
              <a:ext uri="{FF2B5EF4-FFF2-40B4-BE49-F238E27FC236}">
                <a16:creationId xmlns:a16="http://schemas.microsoft.com/office/drawing/2014/main" xmlns="" id="{6B15ADB3-5ABE-41CA-AD97-690259C4A7B2}"/>
              </a:ext>
            </a:extLst>
          </p:cNvPr>
          <p:cNvSpPr>
            <a:spLocks noGrp="1"/>
          </p:cNvSpPr>
          <p:nvPr>
            <p:ph idx="1"/>
          </p:nvPr>
        </p:nvSpPr>
        <p:spPr>
          <a:xfrm>
            <a:off x="650043" y="1166018"/>
            <a:ext cx="8229600" cy="4995085"/>
          </a:xfrm>
        </p:spPr>
        <p:txBody>
          <a:bodyPr/>
          <a:lstStyle/>
          <a:p>
            <a:r>
              <a:rPr lang="en-ZA" dirty="0"/>
              <a:t>Lake catchments subdivided by groundwater basin (area contributing groundwater to the lake)</a:t>
            </a:r>
          </a:p>
          <a:p>
            <a:r>
              <a:rPr lang="en-ZA" dirty="0"/>
              <a:t>Pitman Model applied to generate surface water runoff to lakes (with growth of afforestation)</a:t>
            </a:r>
          </a:p>
          <a:p>
            <a:r>
              <a:rPr lang="en-ZA" dirty="0"/>
              <a:t>SW-GW interaction module in Pitman model (Sami module) applied to quinary feeding the lake to generate an aquifer storage time series with change in recharge dynamics due to afforestation</a:t>
            </a:r>
          </a:p>
          <a:p>
            <a:r>
              <a:rPr lang="en-ZA" dirty="0"/>
              <a:t>Aquifer storage, abstraction and surface water runoff input into lake module</a:t>
            </a:r>
          </a:p>
          <a:p>
            <a:r>
              <a:rPr lang="en-ZA" dirty="0"/>
              <a:t>Model calibrated against lake level and discharge data</a:t>
            </a:r>
          </a:p>
          <a:p>
            <a:r>
              <a:rPr lang="en-ZA" dirty="0"/>
              <a:t>Model naturalised to generate a lake surface water inflow, groundwater inflow and outflow time series</a:t>
            </a:r>
          </a:p>
          <a:p>
            <a:endParaRPr lang="en-ZA" dirty="0"/>
          </a:p>
        </p:txBody>
      </p:sp>
      <p:sp>
        <p:nvSpPr>
          <p:cNvPr id="4" name="Slide Number Placeholder 3">
            <a:extLst>
              <a:ext uri="{FF2B5EF4-FFF2-40B4-BE49-F238E27FC236}">
                <a16:creationId xmlns:a16="http://schemas.microsoft.com/office/drawing/2014/main" xmlns="" id="{70D09B2D-8CFD-48FE-8746-173241488309}"/>
              </a:ext>
            </a:extLst>
          </p:cNvPr>
          <p:cNvSpPr>
            <a:spLocks noGrp="1"/>
          </p:cNvSpPr>
          <p:nvPr>
            <p:ph type="sldNum" sz="quarter" idx="12"/>
          </p:nvPr>
        </p:nvSpPr>
        <p:spPr/>
        <p:txBody>
          <a:bodyPr/>
          <a:lstStyle/>
          <a:p>
            <a:pPr defTabSz="342892">
              <a:defRPr/>
            </a:pPr>
            <a:endParaRPr lang="en-US" altLang="en-US" dirty="0">
              <a:solidFill>
                <a:prstClr val="black"/>
              </a:solidFill>
            </a:endParaRPr>
          </a:p>
        </p:txBody>
      </p:sp>
    </p:spTree>
    <p:extLst>
      <p:ext uri="{BB962C8B-B14F-4D97-AF65-F5344CB8AC3E}">
        <p14:creationId xmlns:p14="http://schemas.microsoft.com/office/powerpoint/2010/main" val="321656011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defTabSz="342892"/>
            <a:fld id="{D8E898DA-2B60-4396-8DB4-07877CF6F836}" type="slidenum">
              <a:rPr lang="en-US" altLang="en-US" smtClean="0">
                <a:solidFill>
                  <a:prstClr val="black"/>
                </a:solidFill>
              </a:rPr>
              <a:pPr defTabSz="342892"/>
              <a:t>39</a:t>
            </a:fld>
            <a:endParaRPr lang="en-US" altLang="en-US" dirty="0">
              <a:solidFill>
                <a:prstClr val="black"/>
              </a:solidFill>
            </a:endParaRPr>
          </a:p>
        </p:txBody>
      </p:sp>
      <p:sp>
        <p:nvSpPr>
          <p:cNvPr id="4" name="TextBox 3"/>
          <p:cNvSpPr txBox="1"/>
          <p:nvPr/>
        </p:nvSpPr>
        <p:spPr>
          <a:xfrm>
            <a:off x="1511934" y="217714"/>
            <a:ext cx="7240179" cy="461665"/>
          </a:xfrm>
          <a:prstGeom prst="rect">
            <a:avLst/>
          </a:prstGeom>
          <a:noFill/>
        </p:spPr>
        <p:txBody>
          <a:bodyPr wrap="square" rtlCol="0">
            <a:spAutoFit/>
          </a:bodyPr>
          <a:lstStyle/>
          <a:p>
            <a:pPr defTabSz="457200" fontAlgn="base">
              <a:spcBef>
                <a:spcPct val="0"/>
              </a:spcBef>
              <a:spcAft>
                <a:spcPct val="0"/>
              </a:spcAft>
            </a:pPr>
            <a:r>
              <a:rPr lang="en-ZA" sz="2400" dirty="0">
                <a:solidFill>
                  <a:prstClr val="black"/>
                </a:solidFill>
                <a:latin typeface="Arial" pitchFamily="34" charset="0"/>
                <a:ea typeface="ＭＳ Ｐゴシック" pitchFamily="34" charset="-128"/>
              </a:rPr>
              <a:t>Structure of Lake Module</a:t>
            </a:r>
          </a:p>
        </p:txBody>
      </p:sp>
      <p:grpSp>
        <p:nvGrpSpPr>
          <p:cNvPr id="23" name="Group 4">
            <a:extLst>
              <a:ext uri="{FF2B5EF4-FFF2-40B4-BE49-F238E27FC236}">
                <a16:creationId xmlns:a16="http://schemas.microsoft.com/office/drawing/2014/main" xmlns="" id="{09B24AD4-6745-4177-B65F-4328E99A5A1C}"/>
              </a:ext>
            </a:extLst>
          </p:cNvPr>
          <p:cNvGrpSpPr>
            <a:grpSpLocks noChangeAspect="1"/>
          </p:cNvGrpSpPr>
          <p:nvPr/>
        </p:nvGrpSpPr>
        <p:grpSpPr bwMode="auto">
          <a:xfrm>
            <a:off x="827584" y="836712"/>
            <a:ext cx="7645400" cy="8915400"/>
            <a:chOff x="2524" y="1734"/>
            <a:chExt cx="7950" cy="10800"/>
          </a:xfrm>
        </p:grpSpPr>
        <p:sp>
          <p:nvSpPr>
            <p:cNvPr id="24" name="AutoShape 5">
              <a:extLst>
                <a:ext uri="{FF2B5EF4-FFF2-40B4-BE49-F238E27FC236}">
                  <a16:creationId xmlns:a16="http://schemas.microsoft.com/office/drawing/2014/main" xmlns="" id="{2A436628-B102-4BFE-A22E-D296D533C79B}"/>
                </a:ext>
              </a:extLst>
            </p:cNvPr>
            <p:cNvSpPr>
              <a:spLocks noChangeAspect="1" noChangeArrowheads="1"/>
            </p:cNvSpPr>
            <p:nvPr/>
          </p:nvSpPr>
          <p:spPr bwMode="auto">
            <a:xfrm>
              <a:off x="2524" y="1734"/>
              <a:ext cx="7950" cy="1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fontAlgn="base" hangingPunct="0">
                <a:spcBef>
                  <a:spcPct val="0"/>
                </a:spcBef>
                <a:spcAft>
                  <a:spcPct val="0"/>
                </a:spcAft>
              </a:pPr>
              <a:endParaRPr lang="en-US" altLang="en-US">
                <a:solidFill>
                  <a:srgbClr val="FFFFFF"/>
                </a:solidFill>
                <a:latin typeface="Tahoma" panose="020B0604030504040204" pitchFamily="34" charset="0"/>
                <a:ea typeface="ＭＳ Ｐゴシック" pitchFamily="34" charset="-128"/>
              </a:endParaRPr>
            </a:p>
          </p:txBody>
        </p:sp>
        <p:sp>
          <p:nvSpPr>
            <p:cNvPr id="25" name="AutoShape 6">
              <a:extLst>
                <a:ext uri="{FF2B5EF4-FFF2-40B4-BE49-F238E27FC236}">
                  <a16:creationId xmlns:a16="http://schemas.microsoft.com/office/drawing/2014/main" xmlns="" id="{EF2B30DB-DB55-4D9F-BB35-E7F04C694BF4}"/>
                </a:ext>
              </a:extLst>
            </p:cNvPr>
            <p:cNvSpPr>
              <a:spLocks noChangeArrowheads="1"/>
            </p:cNvSpPr>
            <p:nvPr/>
          </p:nvSpPr>
          <p:spPr bwMode="auto">
            <a:xfrm>
              <a:off x="3724" y="3740"/>
              <a:ext cx="5100" cy="324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9525">
              <a:solidFill>
                <a:srgbClr val="000000"/>
              </a:solidFill>
              <a:miter lim="800000"/>
              <a:headEnd/>
              <a:tailEnd/>
            </a:ln>
          </p:spPr>
          <p:txBody>
            <a:bodyPr/>
            <a:lstStyle/>
            <a:p>
              <a:pPr eaLnBrk="0" fontAlgn="base" hangingPunct="0">
                <a:spcBef>
                  <a:spcPct val="0"/>
                </a:spcBef>
                <a:spcAft>
                  <a:spcPct val="0"/>
                </a:spcAft>
              </a:pPr>
              <a:r>
                <a:rPr lang="en-US" altLang="en-US">
                  <a:solidFill>
                    <a:srgbClr val="000099"/>
                  </a:solidFill>
                  <a:latin typeface="Tahoma" panose="020B0604030504040204" pitchFamily="34" charset="0"/>
                  <a:ea typeface="ＭＳ Ｐゴシック" pitchFamily="34" charset="-128"/>
                </a:rPr>
                <a:t>Lake Module</a:t>
              </a:r>
            </a:p>
          </p:txBody>
        </p:sp>
        <p:sp>
          <p:nvSpPr>
            <p:cNvPr id="26" name="Line 7">
              <a:extLst>
                <a:ext uri="{FF2B5EF4-FFF2-40B4-BE49-F238E27FC236}">
                  <a16:creationId xmlns:a16="http://schemas.microsoft.com/office/drawing/2014/main" xmlns="" id="{D9C70B2A-A8E1-423E-B065-D755E52E55B2}"/>
                </a:ext>
              </a:extLst>
            </p:cNvPr>
            <p:cNvSpPr>
              <a:spLocks noChangeShapeType="1"/>
            </p:cNvSpPr>
            <p:nvPr/>
          </p:nvSpPr>
          <p:spPr bwMode="auto">
            <a:xfrm>
              <a:off x="2824" y="3585"/>
              <a:ext cx="105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ZA">
                <a:solidFill>
                  <a:srgbClr val="FFFFFF"/>
                </a:solidFill>
                <a:latin typeface="Tahoma" panose="020B0604030504040204" pitchFamily="34" charset="0"/>
                <a:ea typeface="ＭＳ Ｐゴシック" pitchFamily="34" charset="-128"/>
              </a:endParaRPr>
            </a:p>
          </p:txBody>
        </p:sp>
        <p:sp>
          <p:nvSpPr>
            <p:cNvPr id="27" name="Text Box 8">
              <a:extLst>
                <a:ext uri="{FF2B5EF4-FFF2-40B4-BE49-F238E27FC236}">
                  <a16:creationId xmlns:a16="http://schemas.microsoft.com/office/drawing/2014/main" xmlns="" id="{1010B5F8-A505-4C13-B31E-588E18C8DAC3}"/>
                </a:ext>
              </a:extLst>
            </p:cNvPr>
            <p:cNvSpPr txBox="1">
              <a:spLocks noChangeArrowheads="1"/>
            </p:cNvSpPr>
            <p:nvPr/>
          </p:nvSpPr>
          <p:spPr bwMode="auto">
            <a:xfrm>
              <a:off x="2824" y="2814"/>
              <a:ext cx="1650" cy="61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0" fontAlgn="base" hangingPunct="0">
                <a:spcBef>
                  <a:spcPct val="0"/>
                </a:spcBef>
                <a:spcAft>
                  <a:spcPct val="0"/>
                </a:spcAft>
              </a:pPr>
              <a:r>
                <a:rPr lang="en-US" altLang="en-US" sz="1200" dirty="0">
                  <a:solidFill>
                    <a:srgbClr val="000099"/>
                  </a:solidFill>
                  <a:latin typeface="Tahoma" panose="020B0604030504040204" pitchFamily="34" charset="0"/>
                  <a:ea typeface="ＭＳ Ｐゴシック" pitchFamily="34" charset="-128"/>
                </a:rPr>
                <a:t>Runoff (volume)</a:t>
              </a:r>
              <a:endParaRPr lang="en-US" altLang="en-US" dirty="0">
                <a:solidFill>
                  <a:srgbClr val="000099"/>
                </a:solidFill>
                <a:latin typeface="Tahoma" panose="020B0604030504040204" pitchFamily="34" charset="0"/>
                <a:ea typeface="ＭＳ Ｐゴシック" pitchFamily="34" charset="-128"/>
              </a:endParaRPr>
            </a:p>
          </p:txBody>
        </p:sp>
        <p:sp>
          <p:nvSpPr>
            <p:cNvPr id="28" name="Line 9">
              <a:extLst>
                <a:ext uri="{FF2B5EF4-FFF2-40B4-BE49-F238E27FC236}">
                  <a16:creationId xmlns:a16="http://schemas.microsoft.com/office/drawing/2014/main" xmlns="" id="{E4A19650-59C9-4474-B26D-D991ABB83380}"/>
                </a:ext>
              </a:extLst>
            </p:cNvPr>
            <p:cNvSpPr>
              <a:spLocks noChangeShapeType="1"/>
            </p:cNvSpPr>
            <p:nvPr/>
          </p:nvSpPr>
          <p:spPr bwMode="auto">
            <a:xfrm>
              <a:off x="4324" y="2505"/>
              <a:ext cx="1" cy="108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ZA">
                <a:solidFill>
                  <a:srgbClr val="FFFFFF"/>
                </a:solidFill>
                <a:latin typeface="Tahoma" panose="020B0604030504040204" pitchFamily="34" charset="0"/>
                <a:ea typeface="ＭＳ Ｐゴシック" pitchFamily="34" charset="-128"/>
              </a:endParaRPr>
            </a:p>
          </p:txBody>
        </p:sp>
        <p:sp>
          <p:nvSpPr>
            <p:cNvPr id="29" name="Line 10">
              <a:extLst>
                <a:ext uri="{FF2B5EF4-FFF2-40B4-BE49-F238E27FC236}">
                  <a16:creationId xmlns:a16="http://schemas.microsoft.com/office/drawing/2014/main" xmlns="" id="{B834691E-646E-4D2D-A499-3E88BD998314}"/>
                </a:ext>
              </a:extLst>
            </p:cNvPr>
            <p:cNvSpPr>
              <a:spLocks noChangeShapeType="1"/>
            </p:cNvSpPr>
            <p:nvPr/>
          </p:nvSpPr>
          <p:spPr bwMode="auto">
            <a:xfrm flipV="1">
              <a:off x="5974" y="2660"/>
              <a:ext cx="1" cy="108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ZA">
                <a:solidFill>
                  <a:srgbClr val="FFFFFF"/>
                </a:solidFill>
                <a:latin typeface="Tahoma" panose="020B0604030504040204" pitchFamily="34" charset="0"/>
                <a:ea typeface="ＭＳ Ｐゴシック" pitchFamily="34" charset="-128"/>
              </a:endParaRPr>
            </a:p>
          </p:txBody>
        </p:sp>
        <p:sp>
          <p:nvSpPr>
            <p:cNvPr id="30" name="Text Box 11">
              <a:extLst>
                <a:ext uri="{FF2B5EF4-FFF2-40B4-BE49-F238E27FC236}">
                  <a16:creationId xmlns:a16="http://schemas.microsoft.com/office/drawing/2014/main" xmlns="" id="{A41F3578-5A79-4066-B80A-7B878BF19EB6}"/>
                </a:ext>
              </a:extLst>
            </p:cNvPr>
            <p:cNvSpPr txBox="1">
              <a:spLocks noChangeArrowheads="1"/>
            </p:cNvSpPr>
            <p:nvPr/>
          </p:nvSpPr>
          <p:spPr bwMode="auto">
            <a:xfrm>
              <a:off x="3574" y="2043"/>
              <a:ext cx="1800" cy="462"/>
            </a:xfrm>
            <a:prstGeom prst="rect">
              <a:avLst/>
            </a:prstGeom>
            <a:solidFill>
              <a:srgbClr val="FFFFFF"/>
            </a:solidFill>
            <a:ln w="9525">
              <a:solidFill>
                <a:srgbClr val="000000"/>
              </a:solidFill>
              <a:miter lim="800000"/>
              <a:headEnd/>
              <a:tailEnd/>
            </a:ln>
          </p:spPr>
          <p:txBody>
            <a:bodyPr/>
            <a:lstStyle/>
            <a:p>
              <a:pPr eaLnBrk="0" fontAlgn="base" hangingPunct="0">
                <a:spcBef>
                  <a:spcPct val="0"/>
                </a:spcBef>
                <a:spcAft>
                  <a:spcPct val="0"/>
                </a:spcAft>
              </a:pPr>
              <a:r>
                <a:rPr lang="en-US" altLang="en-US" sz="1200">
                  <a:solidFill>
                    <a:srgbClr val="000099"/>
                  </a:solidFill>
                  <a:latin typeface="Tahoma" panose="020B0604030504040204" pitchFamily="34" charset="0"/>
                  <a:ea typeface="ＭＳ Ｐゴシック" pitchFamily="34" charset="-128"/>
                </a:rPr>
                <a:t>Rain f(rain, area)</a:t>
              </a:r>
              <a:endParaRPr lang="en-US" altLang="en-US">
                <a:solidFill>
                  <a:srgbClr val="000099"/>
                </a:solidFill>
                <a:latin typeface="Tahoma" panose="020B0604030504040204" pitchFamily="34" charset="0"/>
                <a:ea typeface="ＭＳ Ｐゴシック" pitchFamily="34" charset="-128"/>
              </a:endParaRPr>
            </a:p>
          </p:txBody>
        </p:sp>
        <p:sp>
          <p:nvSpPr>
            <p:cNvPr id="31" name="Text Box 12">
              <a:extLst>
                <a:ext uri="{FF2B5EF4-FFF2-40B4-BE49-F238E27FC236}">
                  <a16:creationId xmlns:a16="http://schemas.microsoft.com/office/drawing/2014/main" xmlns="" id="{32BCF38B-1474-4809-9306-91B209D0856C}"/>
                </a:ext>
              </a:extLst>
            </p:cNvPr>
            <p:cNvSpPr txBox="1">
              <a:spLocks noChangeArrowheads="1"/>
            </p:cNvSpPr>
            <p:nvPr/>
          </p:nvSpPr>
          <p:spPr bwMode="auto">
            <a:xfrm>
              <a:off x="5524" y="2043"/>
              <a:ext cx="1950" cy="617"/>
            </a:xfrm>
            <a:prstGeom prst="rect">
              <a:avLst/>
            </a:prstGeom>
            <a:solidFill>
              <a:srgbClr val="FFFFFF"/>
            </a:solidFill>
            <a:ln w="9525">
              <a:solidFill>
                <a:srgbClr val="000000"/>
              </a:solidFill>
              <a:miter lim="800000"/>
              <a:headEnd/>
              <a:tailEnd/>
            </a:ln>
          </p:spPr>
          <p:txBody>
            <a:bodyPr/>
            <a:lstStyle/>
            <a:p>
              <a:pPr eaLnBrk="0" fontAlgn="base" hangingPunct="0">
                <a:spcBef>
                  <a:spcPct val="0"/>
                </a:spcBef>
                <a:spcAft>
                  <a:spcPct val="0"/>
                </a:spcAft>
              </a:pPr>
              <a:r>
                <a:rPr lang="en-US" altLang="en-US" sz="1200" dirty="0" err="1">
                  <a:solidFill>
                    <a:srgbClr val="000099"/>
                  </a:solidFill>
                  <a:latin typeface="Tahoma" panose="020B0604030504040204" pitchFamily="34" charset="0"/>
                  <a:ea typeface="ＭＳ Ｐゴシック" pitchFamily="34" charset="-128"/>
                </a:rPr>
                <a:t>Evap</a:t>
              </a:r>
              <a:r>
                <a:rPr lang="en-US" altLang="en-US" sz="1200" dirty="0">
                  <a:solidFill>
                    <a:srgbClr val="000099"/>
                  </a:solidFill>
                  <a:latin typeface="Tahoma" panose="020B0604030504040204" pitchFamily="34" charset="0"/>
                  <a:ea typeface="ＭＳ Ｐゴシック" pitchFamily="34" charset="-128"/>
                </a:rPr>
                <a:t> f(Pan data, factors, area)</a:t>
              </a:r>
              <a:endParaRPr lang="en-US" altLang="en-US" dirty="0">
                <a:solidFill>
                  <a:srgbClr val="000099"/>
                </a:solidFill>
                <a:latin typeface="Tahoma" panose="020B0604030504040204" pitchFamily="34" charset="0"/>
                <a:ea typeface="ＭＳ Ｐゴシック" pitchFamily="34" charset="-128"/>
              </a:endParaRPr>
            </a:p>
          </p:txBody>
        </p:sp>
        <p:sp>
          <p:nvSpPr>
            <p:cNvPr id="32" name="Text Box 13">
              <a:extLst>
                <a:ext uri="{FF2B5EF4-FFF2-40B4-BE49-F238E27FC236}">
                  <a16:creationId xmlns:a16="http://schemas.microsoft.com/office/drawing/2014/main" xmlns="" id="{6AAB737D-F32D-4851-B8DF-4C0DA303238C}"/>
                </a:ext>
              </a:extLst>
            </p:cNvPr>
            <p:cNvSpPr txBox="1">
              <a:spLocks noChangeArrowheads="1"/>
            </p:cNvSpPr>
            <p:nvPr/>
          </p:nvSpPr>
          <p:spPr bwMode="auto">
            <a:xfrm>
              <a:off x="5224" y="5437"/>
              <a:ext cx="1800" cy="77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0" fontAlgn="base" hangingPunct="0">
                <a:spcBef>
                  <a:spcPct val="0"/>
                </a:spcBef>
                <a:spcAft>
                  <a:spcPct val="0"/>
                </a:spcAft>
              </a:pPr>
              <a:r>
                <a:rPr lang="en-US" altLang="en-US" sz="1200">
                  <a:solidFill>
                    <a:srgbClr val="000099"/>
                  </a:solidFill>
                  <a:latin typeface="Tahoma" panose="020B0604030504040204" pitchFamily="34" charset="0"/>
                  <a:ea typeface="ＭＳ Ｐゴシック" pitchFamily="34" charset="-128"/>
                </a:rPr>
                <a:t>Area =f(Vol)</a:t>
              </a:r>
            </a:p>
            <a:p>
              <a:pPr eaLnBrk="0" fontAlgn="base" hangingPunct="0">
                <a:spcBef>
                  <a:spcPct val="0"/>
                </a:spcBef>
                <a:spcAft>
                  <a:spcPct val="0"/>
                </a:spcAft>
              </a:pPr>
              <a:r>
                <a:rPr lang="en-US" altLang="en-US" sz="1200">
                  <a:solidFill>
                    <a:srgbClr val="000099"/>
                  </a:solidFill>
                  <a:latin typeface="Tahoma" panose="020B0604030504040204" pitchFamily="34" charset="0"/>
                  <a:ea typeface="ＭＳ Ｐゴシック" pitchFamily="34" charset="-128"/>
                </a:rPr>
                <a:t>Level = f(Vol)</a:t>
              </a:r>
              <a:endParaRPr lang="en-US" altLang="en-US">
                <a:solidFill>
                  <a:srgbClr val="000099"/>
                </a:solidFill>
                <a:latin typeface="Tahoma" panose="020B0604030504040204" pitchFamily="34" charset="0"/>
                <a:ea typeface="ＭＳ Ｐゴシック" pitchFamily="34" charset="-128"/>
              </a:endParaRPr>
            </a:p>
          </p:txBody>
        </p:sp>
        <p:sp>
          <p:nvSpPr>
            <p:cNvPr id="33" name="Text Box 14">
              <a:extLst>
                <a:ext uri="{FF2B5EF4-FFF2-40B4-BE49-F238E27FC236}">
                  <a16:creationId xmlns:a16="http://schemas.microsoft.com/office/drawing/2014/main" xmlns="" id="{4F5A229D-94AF-40C6-8189-201A3F16C58B}"/>
                </a:ext>
              </a:extLst>
            </p:cNvPr>
            <p:cNvSpPr txBox="1">
              <a:spLocks noChangeArrowheads="1"/>
            </p:cNvSpPr>
            <p:nvPr/>
          </p:nvSpPr>
          <p:spPr bwMode="auto">
            <a:xfrm>
              <a:off x="7774" y="2043"/>
              <a:ext cx="1500" cy="462"/>
            </a:xfrm>
            <a:prstGeom prst="rect">
              <a:avLst/>
            </a:prstGeom>
            <a:solidFill>
              <a:srgbClr val="FFFFFF"/>
            </a:solidFill>
            <a:ln w="9525">
              <a:solidFill>
                <a:srgbClr val="000000"/>
              </a:solidFill>
              <a:miter lim="800000"/>
              <a:headEnd/>
              <a:tailEnd/>
            </a:ln>
          </p:spPr>
          <p:txBody>
            <a:bodyPr/>
            <a:lstStyle/>
            <a:p>
              <a:pPr eaLnBrk="0" fontAlgn="base" hangingPunct="0">
                <a:spcBef>
                  <a:spcPct val="0"/>
                </a:spcBef>
                <a:spcAft>
                  <a:spcPct val="0"/>
                </a:spcAft>
              </a:pPr>
              <a:r>
                <a:rPr lang="en-US" altLang="en-US" sz="1200">
                  <a:solidFill>
                    <a:srgbClr val="000099"/>
                  </a:solidFill>
                  <a:latin typeface="Tahoma" panose="020B0604030504040204" pitchFamily="34" charset="0"/>
                  <a:ea typeface="ＭＳ Ｐゴシック" pitchFamily="34" charset="-128"/>
                </a:rPr>
                <a:t>Abstraction</a:t>
              </a:r>
              <a:endParaRPr lang="en-US" altLang="en-US">
                <a:solidFill>
                  <a:srgbClr val="000099"/>
                </a:solidFill>
                <a:latin typeface="Tahoma" panose="020B0604030504040204" pitchFamily="34" charset="0"/>
                <a:ea typeface="ＭＳ Ｐゴシック" pitchFamily="34" charset="-128"/>
              </a:endParaRPr>
            </a:p>
          </p:txBody>
        </p:sp>
        <p:sp>
          <p:nvSpPr>
            <p:cNvPr id="34" name="Line 15">
              <a:extLst>
                <a:ext uri="{FF2B5EF4-FFF2-40B4-BE49-F238E27FC236}">
                  <a16:creationId xmlns:a16="http://schemas.microsoft.com/office/drawing/2014/main" xmlns="" id="{6EA4798F-090A-4879-8FAC-55B52164179B}"/>
                </a:ext>
              </a:extLst>
            </p:cNvPr>
            <p:cNvSpPr>
              <a:spLocks noChangeShapeType="1"/>
            </p:cNvSpPr>
            <p:nvPr/>
          </p:nvSpPr>
          <p:spPr bwMode="auto">
            <a:xfrm flipV="1">
              <a:off x="8074" y="2505"/>
              <a:ext cx="0" cy="123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ZA">
                <a:solidFill>
                  <a:srgbClr val="FFFFFF"/>
                </a:solidFill>
                <a:latin typeface="Tahoma" panose="020B0604030504040204" pitchFamily="34" charset="0"/>
                <a:ea typeface="ＭＳ Ｐゴシック" pitchFamily="34" charset="-128"/>
              </a:endParaRPr>
            </a:p>
          </p:txBody>
        </p:sp>
        <p:sp>
          <p:nvSpPr>
            <p:cNvPr id="35" name="Text Box 16">
              <a:extLst>
                <a:ext uri="{FF2B5EF4-FFF2-40B4-BE49-F238E27FC236}">
                  <a16:creationId xmlns:a16="http://schemas.microsoft.com/office/drawing/2014/main" xmlns="" id="{66B98C90-0E36-422B-9F4C-0C3FBF68FEAC}"/>
                </a:ext>
              </a:extLst>
            </p:cNvPr>
            <p:cNvSpPr txBox="1">
              <a:spLocks noChangeArrowheads="1"/>
            </p:cNvSpPr>
            <p:nvPr/>
          </p:nvSpPr>
          <p:spPr bwMode="auto">
            <a:xfrm>
              <a:off x="2524" y="6825"/>
              <a:ext cx="1800" cy="1544"/>
            </a:xfrm>
            <a:prstGeom prst="rect">
              <a:avLst/>
            </a:prstGeom>
            <a:solidFill>
              <a:srgbClr val="FFFFFF"/>
            </a:solidFill>
            <a:ln w="9525">
              <a:solidFill>
                <a:srgbClr val="000000"/>
              </a:solidFill>
              <a:miter lim="800000"/>
              <a:headEnd/>
              <a:tailEnd/>
            </a:ln>
          </p:spPr>
          <p:txBody>
            <a:bodyPr/>
            <a:lstStyle/>
            <a:p>
              <a:pPr eaLnBrk="0" fontAlgn="base" hangingPunct="0">
                <a:spcBef>
                  <a:spcPct val="0"/>
                </a:spcBef>
                <a:spcAft>
                  <a:spcPct val="0"/>
                </a:spcAft>
              </a:pPr>
              <a:r>
                <a:rPr lang="en-US" altLang="en-US" sz="1200" dirty="0">
                  <a:solidFill>
                    <a:srgbClr val="000099"/>
                  </a:solidFill>
                  <a:latin typeface="Tahoma" panose="020B0604030504040204" pitchFamily="34" charset="0"/>
                  <a:ea typeface="ＭＳ Ｐゴシック" pitchFamily="34" charset="-128"/>
                </a:rPr>
                <a:t>Seepage f(</a:t>
              </a:r>
              <a:r>
                <a:rPr lang="en-US" altLang="en-US" sz="1200" dirty="0" err="1">
                  <a:solidFill>
                    <a:srgbClr val="000099"/>
                  </a:solidFill>
                  <a:latin typeface="Tahoma" panose="020B0604030504040204" pitchFamily="34" charset="0"/>
                  <a:ea typeface="ＭＳ Ｐゴシック" pitchFamily="34" charset="-128"/>
                </a:rPr>
                <a:t>K,gradient</a:t>
              </a:r>
              <a:r>
                <a:rPr lang="en-US" altLang="en-US" sz="1200" dirty="0">
                  <a:solidFill>
                    <a:srgbClr val="000099"/>
                  </a:solidFill>
                  <a:latin typeface="Tahoma" panose="020B0604030504040204" pitchFamily="34" charset="0"/>
                  <a:ea typeface="ＭＳ Ｐゴシック" pitchFamily="34" charset="-128"/>
                </a:rPr>
                <a:t>, storage, capacity, aquifer thickness, lake width, sediment factor) – </a:t>
              </a:r>
              <a:r>
                <a:rPr lang="en-US" altLang="en-US" sz="1200" dirty="0" err="1">
                  <a:solidFill>
                    <a:srgbClr val="000099"/>
                  </a:solidFill>
                  <a:latin typeface="Tahoma" panose="020B0604030504040204" pitchFamily="34" charset="0"/>
                  <a:ea typeface="ＭＳ Ｐゴシック" pitchFamily="34" charset="-128"/>
                </a:rPr>
                <a:t>discretised</a:t>
              </a:r>
              <a:r>
                <a:rPr lang="en-US" altLang="en-US" sz="1200" dirty="0">
                  <a:solidFill>
                    <a:srgbClr val="000099"/>
                  </a:solidFill>
                  <a:latin typeface="Tahoma" panose="020B0604030504040204" pitchFamily="34" charset="0"/>
                  <a:ea typeface="ＭＳ Ｐゴシック" pitchFamily="34" charset="-128"/>
                </a:rPr>
                <a:t> into zones</a:t>
              </a:r>
              <a:endParaRPr lang="en-US" altLang="en-US" dirty="0">
                <a:solidFill>
                  <a:srgbClr val="000099"/>
                </a:solidFill>
                <a:latin typeface="Tahoma" panose="020B0604030504040204" pitchFamily="34" charset="0"/>
                <a:ea typeface="ＭＳ Ｐゴシック" pitchFamily="34" charset="-128"/>
              </a:endParaRPr>
            </a:p>
          </p:txBody>
        </p:sp>
        <p:sp>
          <p:nvSpPr>
            <p:cNvPr id="36" name="Line 17">
              <a:extLst>
                <a:ext uri="{FF2B5EF4-FFF2-40B4-BE49-F238E27FC236}">
                  <a16:creationId xmlns:a16="http://schemas.microsoft.com/office/drawing/2014/main" xmlns="" id="{FD9548E3-7E85-4DCF-9A8C-075867039841}"/>
                </a:ext>
              </a:extLst>
            </p:cNvPr>
            <p:cNvSpPr>
              <a:spLocks noChangeShapeType="1"/>
            </p:cNvSpPr>
            <p:nvPr/>
          </p:nvSpPr>
          <p:spPr bwMode="auto">
            <a:xfrm flipV="1">
              <a:off x="3724" y="6054"/>
              <a:ext cx="900" cy="771"/>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ZA">
                <a:solidFill>
                  <a:srgbClr val="FFFFFF"/>
                </a:solidFill>
                <a:latin typeface="Tahoma" panose="020B0604030504040204" pitchFamily="34" charset="0"/>
                <a:ea typeface="ＭＳ Ｐゴシック" pitchFamily="34" charset="-128"/>
              </a:endParaRPr>
            </a:p>
          </p:txBody>
        </p:sp>
        <p:sp>
          <p:nvSpPr>
            <p:cNvPr id="37" name="Text Box 18">
              <a:extLst>
                <a:ext uri="{FF2B5EF4-FFF2-40B4-BE49-F238E27FC236}">
                  <a16:creationId xmlns:a16="http://schemas.microsoft.com/office/drawing/2014/main" xmlns="" id="{7F185ADB-12BA-4B22-82C1-2CC54D5F7070}"/>
                </a:ext>
              </a:extLst>
            </p:cNvPr>
            <p:cNvSpPr txBox="1">
              <a:spLocks noChangeArrowheads="1"/>
            </p:cNvSpPr>
            <p:nvPr/>
          </p:nvSpPr>
          <p:spPr bwMode="auto">
            <a:xfrm>
              <a:off x="7924" y="6980"/>
              <a:ext cx="1650" cy="1543"/>
            </a:xfrm>
            <a:prstGeom prst="rect">
              <a:avLst/>
            </a:prstGeom>
            <a:solidFill>
              <a:srgbClr val="FFFFFF"/>
            </a:solidFill>
            <a:ln w="9525">
              <a:solidFill>
                <a:srgbClr val="000000"/>
              </a:solidFill>
              <a:miter lim="800000"/>
              <a:headEnd/>
              <a:tailEnd/>
            </a:ln>
          </p:spPr>
          <p:txBody>
            <a:bodyPr/>
            <a:lstStyle/>
            <a:p>
              <a:pPr eaLnBrk="0" fontAlgn="base" hangingPunct="0">
                <a:spcBef>
                  <a:spcPct val="0"/>
                </a:spcBef>
                <a:spcAft>
                  <a:spcPct val="0"/>
                </a:spcAft>
              </a:pPr>
              <a:r>
                <a:rPr lang="en-US" altLang="en-US" sz="1200">
                  <a:solidFill>
                    <a:srgbClr val="000099"/>
                  </a:solidFill>
                  <a:latin typeface="Tahoma" panose="020B0604030504040204" pitchFamily="34" charset="0"/>
                  <a:ea typeface="ＭＳ Ｐゴシック" pitchFamily="34" charset="-128"/>
                </a:rPr>
                <a:t>Outflow f(gradient, storage, transmissivity, capacity, width)</a:t>
              </a:r>
              <a:endParaRPr lang="en-US" altLang="en-US">
                <a:solidFill>
                  <a:srgbClr val="000099"/>
                </a:solidFill>
                <a:latin typeface="Tahoma" panose="020B0604030504040204" pitchFamily="34" charset="0"/>
                <a:ea typeface="ＭＳ Ｐゴシック" pitchFamily="34" charset="-128"/>
              </a:endParaRPr>
            </a:p>
          </p:txBody>
        </p:sp>
        <p:sp>
          <p:nvSpPr>
            <p:cNvPr id="38" name="Line 19">
              <a:extLst>
                <a:ext uri="{FF2B5EF4-FFF2-40B4-BE49-F238E27FC236}">
                  <a16:creationId xmlns:a16="http://schemas.microsoft.com/office/drawing/2014/main" xmlns="" id="{D7C16371-4ABE-47BC-B8CD-A6501F42B0BE}"/>
                </a:ext>
              </a:extLst>
            </p:cNvPr>
            <p:cNvSpPr>
              <a:spLocks noChangeShapeType="1"/>
            </p:cNvSpPr>
            <p:nvPr/>
          </p:nvSpPr>
          <p:spPr bwMode="auto">
            <a:xfrm>
              <a:off x="7774" y="6208"/>
              <a:ext cx="750" cy="772"/>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ZA">
                <a:solidFill>
                  <a:srgbClr val="FFFFFF"/>
                </a:solidFill>
                <a:latin typeface="Tahoma" panose="020B0604030504040204" pitchFamily="34" charset="0"/>
                <a:ea typeface="ＭＳ Ｐゴシック" pitchFamily="34" charset="-128"/>
              </a:endParaRPr>
            </a:p>
          </p:txBody>
        </p:sp>
        <p:sp>
          <p:nvSpPr>
            <p:cNvPr id="39" name="Text Box 20">
              <a:extLst>
                <a:ext uri="{FF2B5EF4-FFF2-40B4-BE49-F238E27FC236}">
                  <a16:creationId xmlns:a16="http://schemas.microsoft.com/office/drawing/2014/main" xmlns="" id="{B755F014-6235-4774-8BBB-A4C095E89475}"/>
                </a:ext>
              </a:extLst>
            </p:cNvPr>
            <p:cNvSpPr txBox="1">
              <a:spLocks noChangeArrowheads="1"/>
            </p:cNvSpPr>
            <p:nvPr/>
          </p:nvSpPr>
          <p:spPr bwMode="auto">
            <a:xfrm>
              <a:off x="9124" y="2814"/>
              <a:ext cx="1200" cy="926"/>
            </a:xfrm>
            <a:prstGeom prst="rect">
              <a:avLst/>
            </a:prstGeom>
            <a:solidFill>
              <a:srgbClr val="FFFFFF"/>
            </a:solidFill>
            <a:ln w="9525">
              <a:solidFill>
                <a:srgbClr val="000000"/>
              </a:solidFill>
              <a:miter lim="800000"/>
              <a:headEnd/>
              <a:tailEnd/>
            </a:ln>
          </p:spPr>
          <p:txBody>
            <a:bodyPr/>
            <a:lstStyle/>
            <a:p>
              <a:pPr eaLnBrk="0" fontAlgn="base" hangingPunct="0">
                <a:spcBef>
                  <a:spcPct val="0"/>
                </a:spcBef>
                <a:spcAft>
                  <a:spcPct val="0"/>
                </a:spcAft>
              </a:pPr>
              <a:r>
                <a:rPr lang="en-US" altLang="en-US" sz="1200" dirty="0">
                  <a:solidFill>
                    <a:srgbClr val="000099"/>
                  </a:solidFill>
                  <a:latin typeface="Tahoma" panose="020B0604030504040204" pitchFamily="34" charset="0"/>
                  <a:ea typeface="ＭＳ Ｐゴシック" pitchFamily="34" charset="-128"/>
                </a:rPr>
                <a:t>Runoff f(level, inflows, level pool routing)</a:t>
              </a:r>
              <a:endParaRPr lang="en-US" altLang="en-US" dirty="0">
                <a:solidFill>
                  <a:srgbClr val="000099"/>
                </a:solidFill>
                <a:latin typeface="Tahoma" panose="020B0604030504040204" pitchFamily="34" charset="0"/>
                <a:ea typeface="ＭＳ Ｐゴシック" pitchFamily="34" charset="-128"/>
              </a:endParaRPr>
            </a:p>
          </p:txBody>
        </p:sp>
        <p:sp>
          <p:nvSpPr>
            <p:cNvPr id="40" name="Line 21">
              <a:extLst>
                <a:ext uri="{FF2B5EF4-FFF2-40B4-BE49-F238E27FC236}">
                  <a16:creationId xmlns:a16="http://schemas.microsoft.com/office/drawing/2014/main" xmlns="" id="{8EB49DD5-DEE6-4783-976A-D712EE498599}"/>
                </a:ext>
              </a:extLst>
            </p:cNvPr>
            <p:cNvSpPr>
              <a:spLocks noChangeShapeType="1"/>
            </p:cNvSpPr>
            <p:nvPr/>
          </p:nvSpPr>
          <p:spPr bwMode="auto">
            <a:xfrm>
              <a:off x="8524" y="3277"/>
              <a:ext cx="60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ZA">
                <a:solidFill>
                  <a:srgbClr val="FFFFFF"/>
                </a:solidFill>
                <a:latin typeface="Tahoma" panose="020B0604030504040204" pitchFamily="34" charset="0"/>
                <a:ea typeface="ＭＳ Ｐゴシック" pitchFamily="34" charset="-128"/>
              </a:endParaRPr>
            </a:p>
          </p:txBody>
        </p:sp>
      </p:grpSp>
    </p:spTree>
    <p:extLst>
      <p:ext uri="{BB962C8B-B14F-4D97-AF65-F5344CB8AC3E}">
        <p14:creationId xmlns:p14="http://schemas.microsoft.com/office/powerpoint/2010/main" val="2741064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1" y="0"/>
            <a:ext cx="8386996" cy="819809"/>
          </a:xfrm>
        </p:spPr>
        <p:txBody>
          <a:bodyPr anchor="ctr" anchorCtr="0">
            <a:normAutofit fontScale="90000"/>
          </a:bodyPr>
          <a:lstStyle/>
          <a:p>
            <a:pPr algn="l"/>
            <a:r>
              <a:rPr lang="en-US" sz="2800" b="1" cap="all" dirty="0" smtClean="0">
                <a:solidFill>
                  <a:schemeClr val="accent3">
                    <a:lumMod val="75000"/>
                  </a:schemeClr>
                </a:solidFill>
                <a:latin typeface="Gill Sans"/>
                <a:ea typeface="+mn-ea"/>
                <a:cs typeface="Gill Sans"/>
              </a:rPr>
              <a:t>ROLE OF THE STRATEGY STEERING COMMITTEE</a:t>
            </a:r>
            <a:endParaRPr lang="en-ZA" sz="2800" b="1" cap="all" dirty="0">
              <a:solidFill>
                <a:schemeClr val="accent3">
                  <a:lumMod val="75000"/>
                </a:schemeClr>
              </a:solidFill>
              <a:latin typeface="Gill Sans"/>
              <a:ea typeface="+mn-ea"/>
              <a:cs typeface="Gill Sans"/>
            </a:endParaRPr>
          </a:p>
        </p:txBody>
      </p:sp>
      <p:sp>
        <p:nvSpPr>
          <p:cNvPr id="3" name="Subtitle 2"/>
          <p:cNvSpPr>
            <a:spLocks noGrp="1"/>
          </p:cNvSpPr>
          <p:nvPr>
            <p:ph type="subTitle" idx="1"/>
          </p:nvPr>
        </p:nvSpPr>
        <p:spPr>
          <a:xfrm>
            <a:off x="914401" y="878169"/>
            <a:ext cx="8229600" cy="5469155"/>
          </a:xfrm>
        </p:spPr>
        <p:txBody>
          <a:bodyPr/>
          <a:lstStyle/>
          <a:p>
            <a:r>
              <a:rPr lang="en-ZA" sz="2600" dirty="0" smtClean="0">
                <a:solidFill>
                  <a:schemeClr val="tx1"/>
                </a:solidFill>
                <a:latin typeface="+mn-lt"/>
                <a:cs typeface="Arial" panose="020B0604020202020204" pitchFamily="34" charset="0"/>
              </a:rPr>
              <a:t>As </a:t>
            </a:r>
            <a:r>
              <a:rPr lang="en-ZA" sz="2600" dirty="0">
                <a:solidFill>
                  <a:schemeClr val="tx1"/>
                </a:solidFill>
                <a:latin typeface="+mn-lt"/>
                <a:cs typeface="Arial" panose="020B0604020202020204" pitchFamily="34" charset="0"/>
              </a:rPr>
              <a:t>members of the </a:t>
            </a:r>
            <a:r>
              <a:rPr lang="en-ZA" sz="2600" dirty="0" err="1">
                <a:solidFill>
                  <a:schemeClr val="tx1"/>
                </a:solidFill>
                <a:latin typeface="+mn-lt"/>
                <a:cs typeface="Arial" panose="020B0604020202020204" pitchFamily="34" charset="0"/>
              </a:rPr>
              <a:t>StraSC</a:t>
            </a:r>
            <a:r>
              <a:rPr lang="en-ZA" sz="2600" dirty="0">
                <a:solidFill>
                  <a:schemeClr val="tx1"/>
                </a:solidFill>
                <a:latin typeface="+mn-lt"/>
                <a:cs typeface="Arial" panose="020B0604020202020204" pitchFamily="34" charset="0"/>
              </a:rPr>
              <a:t> your responsibility is to:</a:t>
            </a:r>
          </a:p>
          <a:p>
            <a:pPr marL="342900" indent="-342900">
              <a:buFont typeface="Arial" panose="020B0604020202020204" pitchFamily="34" charset="0"/>
              <a:buChar char="•"/>
            </a:pPr>
            <a:r>
              <a:rPr lang="en-ZA" sz="2600" dirty="0" smtClean="0">
                <a:solidFill>
                  <a:schemeClr val="tx1"/>
                </a:solidFill>
                <a:latin typeface="+mn-lt"/>
                <a:cs typeface="Arial" panose="020B0604020202020204" pitchFamily="34" charset="0"/>
              </a:rPr>
              <a:t>Drive processes assigned to your organization relating to Strategy Interventions</a:t>
            </a:r>
          </a:p>
          <a:p>
            <a:pPr marL="342900" indent="-342900">
              <a:buFont typeface="Arial" panose="020B0604020202020204" pitchFamily="34" charset="0"/>
              <a:buChar char="•"/>
            </a:pPr>
            <a:r>
              <a:rPr lang="en-ZA" sz="2600" dirty="0" smtClean="0">
                <a:solidFill>
                  <a:schemeClr val="tx1"/>
                </a:solidFill>
                <a:latin typeface="+mn-lt"/>
                <a:cs typeface="Arial" panose="020B0604020202020204" pitchFamily="34" charset="0"/>
              </a:rPr>
              <a:t>Provide feedback to Committee on progress of Actions</a:t>
            </a:r>
          </a:p>
          <a:p>
            <a:pPr marL="342900" indent="-342900">
              <a:buFont typeface="Arial" panose="020B0604020202020204" pitchFamily="34" charset="0"/>
              <a:buChar char="•"/>
            </a:pPr>
            <a:r>
              <a:rPr lang="en-ZA" sz="2600" dirty="0" smtClean="0">
                <a:solidFill>
                  <a:schemeClr val="tx1"/>
                </a:solidFill>
                <a:latin typeface="+mn-lt"/>
                <a:cs typeface="Arial" panose="020B0604020202020204" pitchFamily="34" charset="0"/>
              </a:rPr>
              <a:t>Disseminate </a:t>
            </a:r>
            <a:r>
              <a:rPr lang="en-ZA" sz="2600" dirty="0">
                <a:solidFill>
                  <a:schemeClr val="tx1"/>
                </a:solidFill>
                <a:latin typeface="+mn-lt"/>
                <a:cs typeface="Arial" panose="020B0604020202020204" pitchFamily="34" charset="0"/>
              </a:rPr>
              <a:t>information into the relevant departments / organisations </a:t>
            </a:r>
          </a:p>
          <a:p>
            <a:pPr marL="342900" indent="-342900">
              <a:buFont typeface="Arial" panose="020B0604020202020204" pitchFamily="34" charset="0"/>
              <a:buChar char="•"/>
            </a:pPr>
            <a:r>
              <a:rPr lang="en-ZA" sz="2600" dirty="0">
                <a:solidFill>
                  <a:schemeClr val="tx1"/>
                </a:solidFill>
                <a:latin typeface="+mn-lt"/>
                <a:cs typeface="Arial" panose="020B0604020202020204" pitchFamily="34" charset="0"/>
              </a:rPr>
              <a:t>Incorporate strategies’ recommendations into development </a:t>
            </a:r>
            <a:r>
              <a:rPr lang="en-ZA" sz="2600" dirty="0" smtClean="0">
                <a:solidFill>
                  <a:schemeClr val="tx1"/>
                </a:solidFill>
                <a:latin typeface="+mn-lt"/>
                <a:cs typeface="Arial" panose="020B0604020202020204" pitchFamily="34" charset="0"/>
              </a:rPr>
              <a:t>plans</a:t>
            </a:r>
          </a:p>
          <a:p>
            <a:pPr marL="342900" indent="-342900">
              <a:buFont typeface="Arial" panose="020B0604020202020204" pitchFamily="34" charset="0"/>
              <a:buChar char="•"/>
            </a:pPr>
            <a:endParaRPr lang="en-ZA" sz="2600"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311151712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9720C0-7557-4CDC-83B8-0451E09E9431}"/>
              </a:ext>
            </a:extLst>
          </p:cNvPr>
          <p:cNvSpPr>
            <a:spLocks noGrp="1"/>
          </p:cNvSpPr>
          <p:nvPr>
            <p:ph type="title"/>
          </p:nvPr>
        </p:nvSpPr>
        <p:spPr/>
        <p:txBody>
          <a:bodyPr/>
          <a:lstStyle/>
          <a:p>
            <a:r>
              <a:rPr lang="en-ZA" dirty="0"/>
              <a:t>Lake Module</a:t>
            </a:r>
          </a:p>
        </p:txBody>
      </p:sp>
      <p:sp>
        <p:nvSpPr>
          <p:cNvPr id="3" name="Content Placeholder 2">
            <a:extLst>
              <a:ext uri="{FF2B5EF4-FFF2-40B4-BE49-F238E27FC236}">
                <a16:creationId xmlns:a16="http://schemas.microsoft.com/office/drawing/2014/main" xmlns="" id="{6B15ADB3-5ABE-41CA-AD97-690259C4A7B2}"/>
              </a:ext>
            </a:extLst>
          </p:cNvPr>
          <p:cNvSpPr>
            <a:spLocks noGrp="1"/>
          </p:cNvSpPr>
          <p:nvPr>
            <p:ph idx="1"/>
          </p:nvPr>
        </p:nvSpPr>
        <p:spPr>
          <a:xfrm>
            <a:off x="650043" y="1166018"/>
            <a:ext cx="8229600" cy="4995085"/>
          </a:xfrm>
        </p:spPr>
        <p:txBody>
          <a:bodyPr/>
          <a:lstStyle/>
          <a:p>
            <a:r>
              <a:rPr lang="en-US" altLang="en-US" dirty="0"/>
              <a:t>Area and level fluctuate as function of volume</a:t>
            </a:r>
          </a:p>
          <a:p>
            <a:r>
              <a:rPr lang="en-US" altLang="en-US" dirty="0"/>
              <a:t>Uses surface Inflows from Pitman model</a:t>
            </a:r>
          </a:p>
          <a:p>
            <a:r>
              <a:rPr lang="en-US" altLang="en-US" dirty="0"/>
              <a:t>Runoff routed using level pool routing as a function of level</a:t>
            </a:r>
          </a:p>
          <a:p>
            <a:r>
              <a:rPr lang="en-US" altLang="en-US" dirty="0"/>
              <a:t>GW inflow fluctuates with GW storage and is function of lake width/aquifer thickness ratio</a:t>
            </a:r>
          </a:p>
          <a:p>
            <a:r>
              <a:rPr lang="en-US" altLang="en-US" dirty="0"/>
              <a:t>Based on parameters already available</a:t>
            </a:r>
          </a:p>
          <a:p>
            <a:endParaRPr lang="en-ZA" dirty="0"/>
          </a:p>
        </p:txBody>
      </p:sp>
      <p:sp>
        <p:nvSpPr>
          <p:cNvPr id="4" name="Slide Number Placeholder 3">
            <a:extLst>
              <a:ext uri="{FF2B5EF4-FFF2-40B4-BE49-F238E27FC236}">
                <a16:creationId xmlns:a16="http://schemas.microsoft.com/office/drawing/2014/main" xmlns="" id="{70D09B2D-8CFD-48FE-8746-173241488309}"/>
              </a:ext>
            </a:extLst>
          </p:cNvPr>
          <p:cNvSpPr>
            <a:spLocks noGrp="1"/>
          </p:cNvSpPr>
          <p:nvPr>
            <p:ph type="sldNum" sz="quarter" idx="12"/>
          </p:nvPr>
        </p:nvSpPr>
        <p:spPr/>
        <p:txBody>
          <a:bodyPr/>
          <a:lstStyle/>
          <a:p>
            <a:pPr defTabSz="342892">
              <a:defRPr/>
            </a:pPr>
            <a:endParaRPr lang="en-US" altLang="en-US" dirty="0">
              <a:solidFill>
                <a:prstClr val="black"/>
              </a:solidFill>
            </a:endParaRPr>
          </a:p>
        </p:txBody>
      </p:sp>
    </p:spTree>
    <p:extLst>
      <p:ext uri="{BB962C8B-B14F-4D97-AF65-F5344CB8AC3E}">
        <p14:creationId xmlns:p14="http://schemas.microsoft.com/office/powerpoint/2010/main" val="37523627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Lake </a:t>
            </a:r>
            <a:r>
              <a:rPr lang="en-ZA" dirty="0" err="1"/>
              <a:t>Mzingazi</a:t>
            </a:r>
            <a:r>
              <a:rPr lang="en-ZA" dirty="0"/>
              <a:t> Level</a:t>
            </a:r>
          </a:p>
        </p:txBody>
      </p:sp>
      <p:sp>
        <p:nvSpPr>
          <p:cNvPr id="4" name="Slide Number Placeholder 3"/>
          <p:cNvSpPr>
            <a:spLocks noGrp="1"/>
          </p:cNvSpPr>
          <p:nvPr>
            <p:ph type="sldNum" sz="quarter" idx="12"/>
          </p:nvPr>
        </p:nvSpPr>
        <p:spPr/>
        <p:txBody>
          <a:bodyPr/>
          <a:lstStyle/>
          <a:p>
            <a:pPr defTabSz="342892">
              <a:defRPr/>
            </a:pPr>
            <a:endParaRPr lang="en-US" altLang="en-US" dirty="0">
              <a:solidFill>
                <a:prstClr val="black"/>
              </a:solidFill>
            </a:endParaRPr>
          </a:p>
        </p:txBody>
      </p:sp>
      <p:sp>
        <p:nvSpPr>
          <p:cNvPr id="6" name="Content Placeholder 5">
            <a:extLst>
              <a:ext uri="{FF2B5EF4-FFF2-40B4-BE49-F238E27FC236}">
                <a16:creationId xmlns:a16="http://schemas.microsoft.com/office/drawing/2014/main" xmlns="" id="{F55139CC-5201-4766-A5A0-BFA6F9C9BA65}"/>
              </a:ext>
            </a:extLst>
          </p:cNvPr>
          <p:cNvSpPr>
            <a:spLocks noGrp="1"/>
          </p:cNvSpPr>
          <p:nvPr>
            <p:ph idx="1"/>
          </p:nvPr>
        </p:nvSpPr>
        <p:spPr/>
        <p:txBody>
          <a:bodyPr/>
          <a:lstStyle/>
          <a:p>
            <a:endParaRPr lang="en-ZA" dirty="0"/>
          </a:p>
        </p:txBody>
      </p:sp>
      <p:graphicFrame>
        <p:nvGraphicFramePr>
          <p:cNvPr id="7" name="Chart 6">
            <a:extLst>
              <a:ext uri="{FF2B5EF4-FFF2-40B4-BE49-F238E27FC236}">
                <a16:creationId xmlns:a16="http://schemas.microsoft.com/office/drawing/2014/main" xmlns="" id="{53312D21-596E-4C11-91A7-A46B89EEFBD0}"/>
              </a:ext>
            </a:extLst>
          </p:cNvPr>
          <p:cNvGraphicFramePr>
            <a:graphicFrameLocks noGrp="1"/>
          </p:cNvGraphicFramePr>
          <p:nvPr>
            <p:extLst/>
          </p:nvPr>
        </p:nvGraphicFramePr>
        <p:xfrm>
          <a:off x="381740" y="1127464"/>
          <a:ext cx="8540735" cy="533048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9456130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CC60F7-6B94-4021-A6FF-618A6BB042A6}"/>
              </a:ext>
            </a:extLst>
          </p:cNvPr>
          <p:cNvSpPr>
            <a:spLocks noGrp="1"/>
          </p:cNvSpPr>
          <p:nvPr>
            <p:ph type="title"/>
          </p:nvPr>
        </p:nvSpPr>
        <p:spPr/>
        <p:txBody>
          <a:bodyPr/>
          <a:lstStyle/>
          <a:p>
            <a:r>
              <a:rPr lang="en-ZA" dirty="0"/>
              <a:t>Lake </a:t>
            </a:r>
            <a:r>
              <a:rPr lang="en-ZA" dirty="0" err="1"/>
              <a:t>Mzingazi</a:t>
            </a:r>
            <a:r>
              <a:rPr lang="en-ZA" dirty="0"/>
              <a:t> Discharge simulated vs Outlet weir</a:t>
            </a:r>
          </a:p>
        </p:txBody>
      </p:sp>
      <p:sp>
        <p:nvSpPr>
          <p:cNvPr id="4" name="Slide Number Placeholder 3">
            <a:extLst>
              <a:ext uri="{FF2B5EF4-FFF2-40B4-BE49-F238E27FC236}">
                <a16:creationId xmlns:a16="http://schemas.microsoft.com/office/drawing/2014/main" xmlns="" id="{9C512887-FEF0-4962-8241-A9638762A77C}"/>
              </a:ext>
            </a:extLst>
          </p:cNvPr>
          <p:cNvSpPr>
            <a:spLocks noGrp="1"/>
          </p:cNvSpPr>
          <p:nvPr>
            <p:ph type="sldNum" sz="quarter" idx="12"/>
          </p:nvPr>
        </p:nvSpPr>
        <p:spPr/>
        <p:txBody>
          <a:bodyPr/>
          <a:lstStyle/>
          <a:p>
            <a:pPr defTabSz="342892">
              <a:defRPr/>
            </a:pPr>
            <a:endParaRPr lang="en-US" altLang="en-US" dirty="0">
              <a:solidFill>
                <a:prstClr val="black"/>
              </a:solidFill>
            </a:endParaRPr>
          </a:p>
        </p:txBody>
      </p:sp>
      <p:graphicFrame>
        <p:nvGraphicFramePr>
          <p:cNvPr id="5" name="Content Placeholder 4">
            <a:extLst>
              <a:ext uri="{FF2B5EF4-FFF2-40B4-BE49-F238E27FC236}">
                <a16:creationId xmlns:a16="http://schemas.microsoft.com/office/drawing/2014/main" xmlns="" id="{5FEF6417-15C7-4510-8736-5E84DC289268}"/>
              </a:ext>
            </a:extLst>
          </p:cNvPr>
          <p:cNvGraphicFramePr>
            <a:graphicFrameLocks noGrp="1"/>
          </p:cNvGraphicFramePr>
          <p:nvPr>
            <p:ph idx="1"/>
            <p:extLst/>
          </p:nvPr>
        </p:nvGraphicFramePr>
        <p:xfrm>
          <a:off x="374835" y="1506415"/>
          <a:ext cx="8229600" cy="452596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0138446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70C8496-BE8F-468F-8D26-7F009818949E}"/>
              </a:ext>
            </a:extLst>
          </p:cNvPr>
          <p:cNvSpPr>
            <a:spLocks noGrp="1"/>
          </p:cNvSpPr>
          <p:nvPr>
            <p:ph type="title"/>
          </p:nvPr>
        </p:nvSpPr>
        <p:spPr/>
        <p:txBody>
          <a:bodyPr/>
          <a:lstStyle/>
          <a:p>
            <a:r>
              <a:rPr lang="en-ZA" dirty="0"/>
              <a:t>Lake </a:t>
            </a:r>
            <a:r>
              <a:rPr lang="en-ZA" dirty="0" err="1"/>
              <a:t>Mzingazi</a:t>
            </a:r>
            <a:r>
              <a:rPr lang="en-ZA" dirty="0"/>
              <a:t> July Inflows</a:t>
            </a:r>
            <a:br>
              <a:rPr lang="en-ZA" dirty="0"/>
            </a:br>
            <a:r>
              <a:rPr lang="en-ZA" dirty="0"/>
              <a:t>Dry Season GW contribution</a:t>
            </a:r>
          </a:p>
        </p:txBody>
      </p:sp>
      <p:sp>
        <p:nvSpPr>
          <p:cNvPr id="4" name="Slide Number Placeholder 3">
            <a:extLst>
              <a:ext uri="{FF2B5EF4-FFF2-40B4-BE49-F238E27FC236}">
                <a16:creationId xmlns:a16="http://schemas.microsoft.com/office/drawing/2014/main" xmlns="" id="{87B31341-BFD1-4AD7-8CDC-50D4E5C96E2E}"/>
              </a:ext>
            </a:extLst>
          </p:cNvPr>
          <p:cNvSpPr>
            <a:spLocks noGrp="1"/>
          </p:cNvSpPr>
          <p:nvPr>
            <p:ph type="sldNum" sz="quarter" idx="12"/>
          </p:nvPr>
        </p:nvSpPr>
        <p:spPr/>
        <p:txBody>
          <a:bodyPr/>
          <a:lstStyle/>
          <a:p>
            <a:pPr defTabSz="342892">
              <a:defRPr/>
            </a:pPr>
            <a:endParaRPr lang="en-US" altLang="en-US" dirty="0">
              <a:solidFill>
                <a:prstClr val="black"/>
              </a:solidFill>
            </a:endParaRPr>
          </a:p>
        </p:txBody>
      </p:sp>
      <p:graphicFrame>
        <p:nvGraphicFramePr>
          <p:cNvPr id="5" name="Content Placeholder 4">
            <a:extLst>
              <a:ext uri="{FF2B5EF4-FFF2-40B4-BE49-F238E27FC236}">
                <a16:creationId xmlns:a16="http://schemas.microsoft.com/office/drawing/2014/main" xmlns="" id="{D0C31A81-47CB-45D8-987D-7AC17B06F773}"/>
              </a:ext>
            </a:extLst>
          </p:cNvPr>
          <p:cNvGraphicFramePr>
            <a:graphicFrameLocks noGrp="1"/>
          </p:cNvGraphicFramePr>
          <p:nvPr>
            <p:ph idx="1"/>
            <p:extLst/>
          </p:nvPr>
        </p:nvGraphicFramePr>
        <p:xfrm>
          <a:off x="457200" y="1533048"/>
          <a:ext cx="8229600" cy="4525962"/>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xmlns="" id="{2637E47C-A6FA-411A-94C6-50C5ACC834B4}"/>
              </a:ext>
            </a:extLst>
          </p:cNvPr>
          <p:cNvSpPr txBox="1"/>
          <p:nvPr/>
        </p:nvSpPr>
        <p:spPr>
          <a:xfrm>
            <a:off x="3340768" y="4503980"/>
            <a:ext cx="3246644" cy="584775"/>
          </a:xfrm>
          <a:prstGeom prst="rect">
            <a:avLst/>
          </a:prstGeom>
          <a:noFill/>
        </p:spPr>
        <p:txBody>
          <a:bodyPr wrap="square" rtlCol="0">
            <a:spAutoFit/>
          </a:bodyPr>
          <a:lstStyle/>
          <a:p>
            <a:pPr marL="342900" indent="-342900" defTabSz="457200" fontAlgn="base">
              <a:spcBef>
                <a:spcPct val="0"/>
              </a:spcBef>
              <a:spcAft>
                <a:spcPct val="0"/>
              </a:spcAft>
              <a:buFont typeface="Arial" panose="020B0604020202020204" pitchFamily="34" charset="0"/>
              <a:buChar char="•"/>
            </a:pPr>
            <a:r>
              <a:rPr lang="en-ZA" sz="1600" dirty="0">
                <a:solidFill>
                  <a:prstClr val="black"/>
                </a:solidFill>
                <a:latin typeface="Arial" pitchFamily="34" charset="0"/>
                <a:ea typeface="ＭＳ Ｐゴシック" pitchFamily="34" charset="-128"/>
              </a:rPr>
              <a:t>Increasing GW contribution</a:t>
            </a:r>
          </a:p>
          <a:p>
            <a:pPr marL="342900" indent="-342900" defTabSz="457200" fontAlgn="base">
              <a:spcBef>
                <a:spcPct val="0"/>
              </a:spcBef>
              <a:spcAft>
                <a:spcPct val="0"/>
              </a:spcAft>
              <a:buFont typeface="Arial" panose="020B0604020202020204" pitchFamily="34" charset="0"/>
              <a:buChar char="•"/>
            </a:pPr>
            <a:r>
              <a:rPr lang="en-ZA" sz="1600" dirty="0">
                <a:solidFill>
                  <a:prstClr val="black"/>
                </a:solidFill>
                <a:latin typeface="Arial" pitchFamily="34" charset="0"/>
                <a:ea typeface="ＭＳ Ｐゴシック" pitchFamily="34" charset="-128"/>
              </a:rPr>
              <a:t>Implication for water quality</a:t>
            </a:r>
          </a:p>
        </p:txBody>
      </p:sp>
    </p:spTree>
    <p:extLst>
      <p:ext uri="{BB962C8B-B14F-4D97-AF65-F5344CB8AC3E}">
        <p14:creationId xmlns:p14="http://schemas.microsoft.com/office/powerpoint/2010/main" val="317816221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CD2E7D-D0E0-4EBB-9623-2823BA0DFDC4}"/>
              </a:ext>
            </a:extLst>
          </p:cNvPr>
          <p:cNvSpPr>
            <a:spLocks noGrp="1"/>
          </p:cNvSpPr>
          <p:nvPr>
            <p:ph type="title"/>
          </p:nvPr>
        </p:nvSpPr>
        <p:spPr/>
        <p:txBody>
          <a:bodyPr/>
          <a:lstStyle/>
          <a:p>
            <a:r>
              <a:rPr lang="en-ZA" dirty="0"/>
              <a:t>Water Balance Post 1995</a:t>
            </a:r>
          </a:p>
        </p:txBody>
      </p:sp>
      <p:graphicFrame>
        <p:nvGraphicFramePr>
          <p:cNvPr id="5" name="Content Placeholder 4">
            <a:extLst>
              <a:ext uri="{FF2B5EF4-FFF2-40B4-BE49-F238E27FC236}">
                <a16:creationId xmlns:a16="http://schemas.microsoft.com/office/drawing/2014/main" xmlns="" id="{5FF69A98-1C8C-43AC-8369-B392DFBFCF17}"/>
              </a:ext>
            </a:extLst>
          </p:cNvPr>
          <p:cNvGraphicFramePr>
            <a:graphicFrameLocks noGrp="1"/>
          </p:cNvGraphicFramePr>
          <p:nvPr>
            <p:ph idx="1"/>
            <p:extLst/>
          </p:nvPr>
        </p:nvGraphicFramePr>
        <p:xfrm>
          <a:off x="1941682" y="1417131"/>
          <a:ext cx="6745117" cy="2481630"/>
        </p:xfrm>
        <a:graphic>
          <a:graphicData uri="http://schemas.openxmlformats.org/drawingml/2006/table">
            <a:tbl>
              <a:tblPr>
                <a:tableStyleId>{5C22544A-7EE6-4342-B048-85BDC9FD1C3A}</a:tableStyleId>
              </a:tblPr>
              <a:tblGrid>
                <a:gridCol w="1464709">
                  <a:extLst>
                    <a:ext uri="{9D8B030D-6E8A-4147-A177-3AD203B41FA5}">
                      <a16:colId xmlns:a16="http://schemas.microsoft.com/office/drawing/2014/main" xmlns="" val="2248519012"/>
                    </a:ext>
                  </a:extLst>
                </a:gridCol>
                <a:gridCol w="707448">
                  <a:extLst>
                    <a:ext uri="{9D8B030D-6E8A-4147-A177-3AD203B41FA5}">
                      <a16:colId xmlns:a16="http://schemas.microsoft.com/office/drawing/2014/main" xmlns="" val="1033485201"/>
                    </a:ext>
                  </a:extLst>
                </a:gridCol>
                <a:gridCol w="1097511">
                  <a:extLst>
                    <a:ext uri="{9D8B030D-6E8A-4147-A177-3AD203B41FA5}">
                      <a16:colId xmlns:a16="http://schemas.microsoft.com/office/drawing/2014/main" xmlns="" val="477519838"/>
                    </a:ext>
                  </a:extLst>
                </a:gridCol>
                <a:gridCol w="1681819">
                  <a:extLst>
                    <a:ext uri="{9D8B030D-6E8A-4147-A177-3AD203B41FA5}">
                      <a16:colId xmlns:a16="http://schemas.microsoft.com/office/drawing/2014/main" xmlns="" val="2129858051"/>
                    </a:ext>
                  </a:extLst>
                </a:gridCol>
                <a:gridCol w="536067">
                  <a:extLst>
                    <a:ext uri="{9D8B030D-6E8A-4147-A177-3AD203B41FA5}">
                      <a16:colId xmlns:a16="http://schemas.microsoft.com/office/drawing/2014/main" xmlns="" val="728567386"/>
                    </a:ext>
                  </a:extLst>
                </a:gridCol>
                <a:gridCol w="1257563">
                  <a:extLst>
                    <a:ext uri="{9D8B030D-6E8A-4147-A177-3AD203B41FA5}">
                      <a16:colId xmlns:a16="http://schemas.microsoft.com/office/drawing/2014/main" xmlns="" val="530014514"/>
                    </a:ext>
                  </a:extLst>
                </a:gridCol>
              </a:tblGrid>
              <a:tr h="516372">
                <a:tc>
                  <a:txBody>
                    <a:bodyPr/>
                    <a:lstStyle/>
                    <a:p>
                      <a:pPr algn="l" fontAlgn="b"/>
                      <a:r>
                        <a:rPr lang="en-ZA" sz="1600" b="1" u="none" strike="noStrike" dirty="0">
                          <a:effectLst/>
                        </a:rPr>
                        <a:t>Inflows (Mm</a:t>
                      </a:r>
                      <a:r>
                        <a:rPr lang="en-ZA" sz="1600" b="1" u="none" strike="noStrike" baseline="30000" dirty="0">
                          <a:effectLst/>
                        </a:rPr>
                        <a:t>3</a:t>
                      </a:r>
                      <a:r>
                        <a:rPr lang="en-ZA" sz="1600" b="1" u="none" strike="noStrike" dirty="0">
                          <a:effectLst/>
                        </a:rPr>
                        <a:t>/a)</a:t>
                      </a:r>
                      <a:endParaRPr lang="en-ZA" sz="1600" b="1" i="0" u="none" strike="noStrike" dirty="0">
                        <a:solidFill>
                          <a:srgbClr val="FF0000"/>
                        </a:solidFill>
                        <a:effectLst/>
                        <a:latin typeface="Arial" panose="020B0604020202020204" pitchFamily="34" charset="0"/>
                      </a:endParaRPr>
                    </a:p>
                  </a:txBody>
                  <a:tcPr marL="0" marR="0" marT="0" marB="0" anchor="b"/>
                </a:tc>
                <a:tc>
                  <a:txBody>
                    <a:bodyPr/>
                    <a:lstStyle/>
                    <a:p>
                      <a:pPr algn="l" fontAlgn="b"/>
                      <a:r>
                        <a:rPr lang="en-ZA" sz="1600" u="none" strike="noStrike">
                          <a:effectLst/>
                        </a:rPr>
                        <a:t> </a:t>
                      </a:r>
                      <a:endParaRPr lang="en-ZA" sz="1600" b="1" i="0" u="none" strike="noStrike">
                        <a:solidFill>
                          <a:srgbClr val="FF0000"/>
                        </a:solidFill>
                        <a:effectLst/>
                        <a:latin typeface="Arial" panose="020B0604020202020204" pitchFamily="34" charset="0"/>
                      </a:endParaRPr>
                    </a:p>
                  </a:txBody>
                  <a:tcPr marL="0" marR="0" marT="0" marB="0" anchor="b"/>
                </a:tc>
                <a:tc>
                  <a:txBody>
                    <a:bodyPr/>
                    <a:lstStyle/>
                    <a:p>
                      <a:pPr algn="l" fontAlgn="b"/>
                      <a:r>
                        <a:rPr lang="en-ZA" sz="1600" u="none" strike="noStrike" dirty="0">
                          <a:effectLst/>
                        </a:rPr>
                        <a:t> </a:t>
                      </a:r>
                      <a:endParaRPr lang="en-ZA" sz="1600" b="1" i="0" u="none" strike="noStrike" dirty="0">
                        <a:solidFill>
                          <a:srgbClr val="FF0000"/>
                        </a:solidFill>
                        <a:effectLst/>
                        <a:latin typeface="Arial" panose="020B0604020202020204" pitchFamily="34" charset="0"/>
                      </a:endParaRPr>
                    </a:p>
                  </a:txBody>
                  <a:tcPr marL="0" marR="0" marT="0" marB="0" anchor="b"/>
                </a:tc>
                <a:tc>
                  <a:txBody>
                    <a:bodyPr/>
                    <a:lstStyle/>
                    <a:p>
                      <a:pPr algn="l" fontAlgn="b"/>
                      <a:r>
                        <a:rPr lang="en-ZA" sz="1600" b="1" u="none" strike="noStrike" dirty="0">
                          <a:effectLst/>
                        </a:rPr>
                        <a:t>Outflows (Mm</a:t>
                      </a:r>
                      <a:r>
                        <a:rPr lang="en-ZA" sz="1600" b="1" u="none" strike="noStrike" baseline="30000" dirty="0">
                          <a:effectLst/>
                        </a:rPr>
                        <a:t>3</a:t>
                      </a:r>
                      <a:r>
                        <a:rPr lang="en-ZA" sz="1600" b="1" u="none" strike="noStrike" dirty="0">
                          <a:effectLst/>
                        </a:rPr>
                        <a:t>/a)</a:t>
                      </a:r>
                      <a:endParaRPr lang="en-ZA" sz="1600" b="1" i="0" u="none" strike="noStrike" dirty="0">
                        <a:solidFill>
                          <a:srgbClr val="FF0000"/>
                        </a:solidFill>
                        <a:effectLst/>
                        <a:latin typeface="Arial" panose="020B0604020202020204" pitchFamily="34" charset="0"/>
                      </a:endParaRPr>
                    </a:p>
                  </a:txBody>
                  <a:tcPr marL="0" marR="0" marT="0" marB="0" anchor="b"/>
                </a:tc>
                <a:tc>
                  <a:txBody>
                    <a:bodyPr/>
                    <a:lstStyle/>
                    <a:p>
                      <a:pPr algn="l" fontAlgn="b"/>
                      <a:r>
                        <a:rPr lang="en-ZA" sz="1600" u="none" strike="noStrike">
                          <a:effectLst/>
                        </a:rPr>
                        <a:t> </a:t>
                      </a:r>
                      <a:endParaRPr lang="en-ZA" sz="1600" b="1" i="0" u="none" strike="noStrike">
                        <a:solidFill>
                          <a:srgbClr val="FF0000"/>
                        </a:solidFill>
                        <a:effectLst/>
                        <a:latin typeface="Arial" panose="020B0604020202020204" pitchFamily="34" charset="0"/>
                      </a:endParaRPr>
                    </a:p>
                  </a:txBody>
                  <a:tcPr marL="0" marR="0" marT="0" marB="0" anchor="b"/>
                </a:tc>
                <a:tc>
                  <a:txBody>
                    <a:bodyPr/>
                    <a:lstStyle/>
                    <a:p>
                      <a:pPr algn="l" fontAlgn="b"/>
                      <a:r>
                        <a:rPr lang="en-ZA" sz="1600" u="none" strike="noStrike">
                          <a:effectLst/>
                        </a:rPr>
                        <a:t> </a:t>
                      </a:r>
                      <a:endParaRPr lang="en-ZA" sz="1600" b="0" i="0" u="none" strike="noStrike">
                        <a:effectLst/>
                        <a:latin typeface="Arial" panose="020B0604020202020204" pitchFamily="34" charset="0"/>
                      </a:endParaRPr>
                    </a:p>
                  </a:txBody>
                  <a:tcPr marL="0" marR="0" marT="0" marB="0" anchor="b"/>
                </a:tc>
                <a:extLst>
                  <a:ext uri="{0D108BD9-81ED-4DB2-BD59-A6C34878D82A}">
                    <a16:rowId xmlns:a16="http://schemas.microsoft.com/office/drawing/2014/main" xmlns="" val="3696915007"/>
                  </a:ext>
                </a:extLst>
              </a:tr>
              <a:tr h="436930">
                <a:tc gridSpan="2">
                  <a:txBody>
                    <a:bodyPr/>
                    <a:lstStyle/>
                    <a:p>
                      <a:pPr algn="l" fontAlgn="b"/>
                      <a:r>
                        <a:rPr lang="en-ZA" sz="1600" u="none" strike="noStrike" dirty="0">
                          <a:effectLst/>
                        </a:rPr>
                        <a:t>Rainfall</a:t>
                      </a:r>
                      <a:endParaRPr lang="en-ZA" sz="1600" b="1" i="0" u="none" strike="noStrike" dirty="0">
                        <a:solidFill>
                          <a:srgbClr val="FF0000"/>
                        </a:solidFill>
                        <a:effectLst/>
                        <a:latin typeface="Arial" panose="020B0604020202020204" pitchFamily="34" charset="0"/>
                      </a:endParaRPr>
                    </a:p>
                  </a:txBody>
                  <a:tcPr marL="0" marR="0" marT="0" marB="0" anchor="b"/>
                </a:tc>
                <a:tc hMerge="1">
                  <a:txBody>
                    <a:bodyPr/>
                    <a:lstStyle/>
                    <a:p>
                      <a:endParaRPr lang="en-ZA"/>
                    </a:p>
                  </a:txBody>
                  <a:tcPr/>
                </a:tc>
                <a:tc>
                  <a:txBody>
                    <a:bodyPr/>
                    <a:lstStyle/>
                    <a:p>
                      <a:pPr algn="ctr" fontAlgn="b"/>
                      <a:r>
                        <a:rPr lang="en-ZA" sz="1600" u="none" strike="noStrike" dirty="0">
                          <a:effectLst/>
                        </a:rPr>
                        <a:t>14.79</a:t>
                      </a:r>
                      <a:endParaRPr lang="en-ZA" sz="1600" b="0" i="0" u="none" strike="noStrike" dirty="0">
                        <a:effectLst/>
                        <a:latin typeface="Arial" panose="020B0604020202020204" pitchFamily="34" charset="0"/>
                      </a:endParaRPr>
                    </a:p>
                  </a:txBody>
                  <a:tcPr marL="0" marR="0" marT="0" marB="0" anchor="b"/>
                </a:tc>
                <a:tc gridSpan="2">
                  <a:txBody>
                    <a:bodyPr/>
                    <a:lstStyle/>
                    <a:p>
                      <a:pPr algn="l" fontAlgn="b"/>
                      <a:r>
                        <a:rPr lang="en-ZA" sz="1600" u="none" strike="noStrike" dirty="0">
                          <a:effectLst/>
                        </a:rPr>
                        <a:t>Evaporation</a:t>
                      </a:r>
                      <a:endParaRPr lang="en-ZA" sz="1600" b="1" i="0" u="none" strike="noStrike" dirty="0">
                        <a:solidFill>
                          <a:srgbClr val="FF0000"/>
                        </a:solidFill>
                        <a:effectLst/>
                        <a:latin typeface="Arial" panose="020B0604020202020204" pitchFamily="34" charset="0"/>
                      </a:endParaRPr>
                    </a:p>
                  </a:txBody>
                  <a:tcPr marL="0" marR="0" marT="0" marB="0" anchor="b"/>
                </a:tc>
                <a:tc hMerge="1">
                  <a:txBody>
                    <a:bodyPr/>
                    <a:lstStyle/>
                    <a:p>
                      <a:endParaRPr lang="en-ZA"/>
                    </a:p>
                  </a:txBody>
                  <a:tcPr/>
                </a:tc>
                <a:tc>
                  <a:txBody>
                    <a:bodyPr/>
                    <a:lstStyle/>
                    <a:p>
                      <a:pPr algn="ctr" fontAlgn="b"/>
                      <a:r>
                        <a:rPr lang="en-ZA" sz="1600" u="none" strike="noStrike" dirty="0">
                          <a:effectLst/>
                        </a:rPr>
                        <a:t>13.64</a:t>
                      </a:r>
                      <a:endParaRPr lang="en-ZA" sz="1600" b="0" i="0" u="none" strike="noStrike" dirty="0">
                        <a:effectLst/>
                        <a:latin typeface="Arial" panose="020B0604020202020204" pitchFamily="34" charset="0"/>
                      </a:endParaRPr>
                    </a:p>
                  </a:txBody>
                  <a:tcPr marL="0" marR="0" marT="0" marB="0" anchor="b"/>
                </a:tc>
                <a:extLst>
                  <a:ext uri="{0D108BD9-81ED-4DB2-BD59-A6C34878D82A}">
                    <a16:rowId xmlns:a16="http://schemas.microsoft.com/office/drawing/2014/main" xmlns="" val="1309749065"/>
                  </a:ext>
                </a:extLst>
              </a:tr>
              <a:tr h="436930">
                <a:tc gridSpan="2">
                  <a:txBody>
                    <a:bodyPr/>
                    <a:lstStyle/>
                    <a:p>
                      <a:pPr algn="l" fontAlgn="b"/>
                      <a:r>
                        <a:rPr lang="en-ZA" sz="1600" u="none" strike="noStrike" dirty="0">
                          <a:effectLst/>
                        </a:rPr>
                        <a:t>Surface Inflow</a:t>
                      </a:r>
                      <a:endParaRPr lang="en-ZA" sz="1600" b="1" i="0" u="none" strike="noStrike" dirty="0">
                        <a:solidFill>
                          <a:srgbClr val="FF0000"/>
                        </a:solidFill>
                        <a:effectLst/>
                        <a:latin typeface="Arial" panose="020B0604020202020204" pitchFamily="34" charset="0"/>
                      </a:endParaRPr>
                    </a:p>
                  </a:txBody>
                  <a:tcPr marL="0" marR="0" marT="0" marB="0" anchor="b"/>
                </a:tc>
                <a:tc hMerge="1">
                  <a:txBody>
                    <a:bodyPr/>
                    <a:lstStyle/>
                    <a:p>
                      <a:endParaRPr lang="en-ZA"/>
                    </a:p>
                  </a:txBody>
                  <a:tcPr/>
                </a:tc>
                <a:tc>
                  <a:txBody>
                    <a:bodyPr/>
                    <a:lstStyle/>
                    <a:p>
                      <a:pPr algn="ctr" fontAlgn="b"/>
                      <a:r>
                        <a:rPr lang="en-ZA" sz="1600" u="none" strike="noStrike" dirty="0">
                          <a:effectLst/>
                        </a:rPr>
                        <a:t>28.52</a:t>
                      </a:r>
                      <a:endParaRPr lang="en-ZA" sz="1600" b="0" i="0" u="none" strike="noStrike" dirty="0">
                        <a:effectLst/>
                        <a:latin typeface="Arial" panose="020B0604020202020204" pitchFamily="34" charset="0"/>
                      </a:endParaRPr>
                    </a:p>
                  </a:txBody>
                  <a:tcPr marL="0" marR="0" marT="0" marB="0" anchor="b"/>
                </a:tc>
                <a:tc gridSpan="2">
                  <a:txBody>
                    <a:bodyPr/>
                    <a:lstStyle/>
                    <a:p>
                      <a:pPr algn="l" fontAlgn="b"/>
                      <a:r>
                        <a:rPr lang="en-ZA" sz="1600" u="none" strike="noStrike" dirty="0">
                          <a:effectLst/>
                        </a:rPr>
                        <a:t>Abstraction</a:t>
                      </a:r>
                      <a:endParaRPr lang="en-ZA" sz="1600" b="1" i="0" u="none" strike="noStrike" dirty="0">
                        <a:solidFill>
                          <a:srgbClr val="FF0000"/>
                        </a:solidFill>
                        <a:effectLst/>
                        <a:latin typeface="Arial" panose="020B0604020202020204" pitchFamily="34" charset="0"/>
                      </a:endParaRPr>
                    </a:p>
                  </a:txBody>
                  <a:tcPr marL="0" marR="0" marT="0" marB="0" anchor="b"/>
                </a:tc>
                <a:tc hMerge="1">
                  <a:txBody>
                    <a:bodyPr/>
                    <a:lstStyle/>
                    <a:p>
                      <a:endParaRPr lang="en-ZA"/>
                    </a:p>
                  </a:txBody>
                  <a:tcPr/>
                </a:tc>
                <a:tc>
                  <a:txBody>
                    <a:bodyPr/>
                    <a:lstStyle/>
                    <a:p>
                      <a:pPr algn="ctr" fontAlgn="b"/>
                      <a:r>
                        <a:rPr lang="en-ZA" sz="1600" u="none" strike="noStrike" dirty="0">
                          <a:effectLst/>
                        </a:rPr>
                        <a:t>13.35</a:t>
                      </a:r>
                      <a:endParaRPr lang="en-ZA" sz="1600" b="0" i="0" u="none" strike="noStrike" dirty="0">
                        <a:effectLst/>
                        <a:latin typeface="Arial" panose="020B0604020202020204" pitchFamily="34" charset="0"/>
                      </a:endParaRPr>
                    </a:p>
                  </a:txBody>
                  <a:tcPr marL="0" marR="0" marT="0" marB="0" anchor="b"/>
                </a:tc>
                <a:extLst>
                  <a:ext uri="{0D108BD9-81ED-4DB2-BD59-A6C34878D82A}">
                    <a16:rowId xmlns:a16="http://schemas.microsoft.com/office/drawing/2014/main" xmlns="" val="524201593"/>
                  </a:ext>
                </a:extLst>
              </a:tr>
              <a:tr h="436930">
                <a:tc gridSpan="2">
                  <a:txBody>
                    <a:bodyPr/>
                    <a:lstStyle/>
                    <a:p>
                      <a:pPr algn="l" fontAlgn="b"/>
                      <a:r>
                        <a:rPr lang="en-ZA" sz="1600" u="none" strike="noStrike" dirty="0">
                          <a:effectLst/>
                        </a:rPr>
                        <a:t>GW Inflow</a:t>
                      </a:r>
                      <a:endParaRPr lang="en-ZA" sz="1600" b="1" i="0" u="none" strike="noStrike" dirty="0">
                        <a:solidFill>
                          <a:srgbClr val="FF0000"/>
                        </a:solidFill>
                        <a:effectLst/>
                        <a:latin typeface="Arial" panose="020B0604020202020204" pitchFamily="34" charset="0"/>
                      </a:endParaRPr>
                    </a:p>
                  </a:txBody>
                  <a:tcPr marL="0" marR="0" marT="0" marB="0" anchor="b"/>
                </a:tc>
                <a:tc hMerge="1">
                  <a:txBody>
                    <a:bodyPr/>
                    <a:lstStyle/>
                    <a:p>
                      <a:endParaRPr lang="en-ZA"/>
                    </a:p>
                  </a:txBody>
                  <a:tcPr/>
                </a:tc>
                <a:tc>
                  <a:txBody>
                    <a:bodyPr/>
                    <a:lstStyle/>
                    <a:p>
                      <a:pPr algn="ctr" fontAlgn="b"/>
                      <a:r>
                        <a:rPr lang="en-ZA" sz="1600" u="none" strike="noStrike" dirty="0">
                          <a:effectLst/>
                        </a:rPr>
                        <a:t>14.78</a:t>
                      </a:r>
                      <a:endParaRPr lang="en-ZA" sz="1600" b="0" i="0" u="none" strike="noStrike" dirty="0">
                        <a:effectLst/>
                        <a:latin typeface="Arial" panose="020B0604020202020204" pitchFamily="34" charset="0"/>
                      </a:endParaRPr>
                    </a:p>
                  </a:txBody>
                  <a:tcPr marL="0" marR="0" marT="0" marB="0" anchor="b"/>
                </a:tc>
                <a:tc gridSpan="2">
                  <a:txBody>
                    <a:bodyPr/>
                    <a:lstStyle/>
                    <a:p>
                      <a:pPr algn="l" fontAlgn="b"/>
                      <a:r>
                        <a:rPr lang="en-ZA" sz="1600" u="none" strike="noStrike" dirty="0">
                          <a:effectLst/>
                        </a:rPr>
                        <a:t>Surface water outflow</a:t>
                      </a:r>
                      <a:endParaRPr lang="en-ZA" sz="1600" b="1" i="0" u="none" strike="noStrike" dirty="0">
                        <a:solidFill>
                          <a:srgbClr val="FF0000"/>
                        </a:solidFill>
                        <a:effectLst/>
                        <a:latin typeface="Arial" panose="020B0604020202020204" pitchFamily="34" charset="0"/>
                      </a:endParaRPr>
                    </a:p>
                  </a:txBody>
                  <a:tcPr marL="0" marR="0" marT="0" marB="0" anchor="b"/>
                </a:tc>
                <a:tc hMerge="1">
                  <a:txBody>
                    <a:bodyPr/>
                    <a:lstStyle/>
                    <a:p>
                      <a:endParaRPr lang="en-ZA"/>
                    </a:p>
                  </a:txBody>
                  <a:tcPr/>
                </a:tc>
                <a:tc>
                  <a:txBody>
                    <a:bodyPr/>
                    <a:lstStyle/>
                    <a:p>
                      <a:pPr algn="ctr" fontAlgn="b"/>
                      <a:r>
                        <a:rPr lang="en-ZA" sz="1600" u="none" strike="noStrike" dirty="0">
                          <a:effectLst/>
                        </a:rPr>
                        <a:t>28.31</a:t>
                      </a:r>
                      <a:endParaRPr lang="en-ZA" sz="1600" b="0" i="0" u="none" strike="noStrike" dirty="0">
                        <a:effectLst/>
                        <a:latin typeface="Arial" panose="020B0604020202020204" pitchFamily="34" charset="0"/>
                      </a:endParaRPr>
                    </a:p>
                  </a:txBody>
                  <a:tcPr marL="0" marR="0" marT="0" marB="0" anchor="b"/>
                </a:tc>
                <a:extLst>
                  <a:ext uri="{0D108BD9-81ED-4DB2-BD59-A6C34878D82A}">
                    <a16:rowId xmlns:a16="http://schemas.microsoft.com/office/drawing/2014/main" xmlns="" val="2169112770"/>
                  </a:ext>
                </a:extLst>
              </a:tr>
              <a:tr h="654468">
                <a:tc gridSpan="2">
                  <a:txBody>
                    <a:bodyPr/>
                    <a:lstStyle/>
                    <a:p>
                      <a:pPr algn="l" fontAlgn="b"/>
                      <a:r>
                        <a:rPr lang="en-ZA" sz="1600" u="none" strike="noStrike" dirty="0">
                          <a:effectLst/>
                        </a:rPr>
                        <a:t>Lake Storage</a:t>
                      </a:r>
                      <a:endParaRPr lang="en-ZA" sz="1600" b="1" i="0" u="none" strike="noStrike" dirty="0">
                        <a:solidFill>
                          <a:srgbClr val="FF0000"/>
                        </a:solidFill>
                        <a:effectLst/>
                        <a:latin typeface="Arial" panose="020B0604020202020204" pitchFamily="34" charset="0"/>
                      </a:endParaRPr>
                    </a:p>
                  </a:txBody>
                  <a:tcPr marL="0" marR="0" marT="0" marB="0" anchor="b"/>
                </a:tc>
                <a:tc hMerge="1">
                  <a:txBody>
                    <a:bodyPr/>
                    <a:lstStyle/>
                    <a:p>
                      <a:endParaRPr lang="en-ZA"/>
                    </a:p>
                  </a:txBody>
                  <a:tcPr/>
                </a:tc>
                <a:tc>
                  <a:txBody>
                    <a:bodyPr/>
                    <a:lstStyle/>
                    <a:p>
                      <a:pPr algn="ctr" fontAlgn="b"/>
                      <a:r>
                        <a:rPr lang="en-ZA" sz="1600" u="none" strike="noStrike" dirty="0">
                          <a:effectLst/>
                        </a:rPr>
                        <a:t>2.21</a:t>
                      </a:r>
                      <a:endParaRPr lang="en-ZA" sz="1600" b="0" i="0" u="none" strike="noStrike" dirty="0">
                        <a:effectLst/>
                        <a:latin typeface="Arial" panose="020B0604020202020204" pitchFamily="34" charset="0"/>
                      </a:endParaRPr>
                    </a:p>
                  </a:txBody>
                  <a:tcPr marL="0" marR="0" marT="0" marB="0" anchor="b"/>
                </a:tc>
                <a:tc gridSpan="2">
                  <a:txBody>
                    <a:bodyPr/>
                    <a:lstStyle/>
                    <a:p>
                      <a:pPr algn="l" fontAlgn="b"/>
                      <a:r>
                        <a:rPr lang="en-ZA" sz="1600" u="none" strike="noStrike" dirty="0">
                          <a:effectLst/>
                        </a:rPr>
                        <a:t>Groundwater water outflow</a:t>
                      </a:r>
                      <a:endParaRPr lang="en-ZA" sz="1600" b="1" i="0" u="none" strike="noStrike" dirty="0">
                        <a:solidFill>
                          <a:srgbClr val="FF0000"/>
                        </a:solidFill>
                        <a:effectLst/>
                        <a:latin typeface="Arial" panose="020B0604020202020204" pitchFamily="34" charset="0"/>
                      </a:endParaRPr>
                    </a:p>
                  </a:txBody>
                  <a:tcPr marL="0" marR="0" marT="0" marB="0" anchor="b"/>
                </a:tc>
                <a:tc hMerge="1">
                  <a:txBody>
                    <a:bodyPr/>
                    <a:lstStyle/>
                    <a:p>
                      <a:endParaRPr lang="en-ZA"/>
                    </a:p>
                  </a:txBody>
                  <a:tcPr/>
                </a:tc>
                <a:tc>
                  <a:txBody>
                    <a:bodyPr/>
                    <a:lstStyle/>
                    <a:p>
                      <a:pPr algn="ctr" fontAlgn="b"/>
                      <a:r>
                        <a:rPr lang="en-ZA" sz="1600" u="none" strike="noStrike" dirty="0">
                          <a:effectLst/>
                        </a:rPr>
                        <a:t>0.58</a:t>
                      </a:r>
                      <a:endParaRPr lang="en-ZA" sz="1600" b="0" i="0" u="none" strike="noStrike" dirty="0">
                        <a:effectLst/>
                        <a:latin typeface="Arial" panose="020B0604020202020204" pitchFamily="34" charset="0"/>
                      </a:endParaRPr>
                    </a:p>
                  </a:txBody>
                  <a:tcPr marL="0" marR="0" marT="0" marB="0" anchor="b"/>
                </a:tc>
                <a:extLst>
                  <a:ext uri="{0D108BD9-81ED-4DB2-BD59-A6C34878D82A}">
                    <a16:rowId xmlns:a16="http://schemas.microsoft.com/office/drawing/2014/main" xmlns="" val="2217445928"/>
                  </a:ext>
                </a:extLst>
              </a:tr>
            </a:tbl>
          </a:graphicData>
        </a:graphic>
      </p:graphicFrame>
      <p:sp>
        <p:nvSpPr>
          <p:cNvPr id="4" name="Slide Number Placeholder 3">
            <a:extLst>
              <a:ext uri="{FF2B5EF4-FFF2-40B4-BE49-F238E27FC236}">
                <a16:creationId xmlns:a16="http://schemas.microsoft.com/office/drawing/2014/main" xmlns="" id="{47FE15ED-3640-4AD6-B708-F636E4A9C143}"/>
              </a:ext>
            </a:extLst>
          </p:cNvPr>
          <p:cNvSpPr>
            <a:spLocks noGrp="1"/>
          </p:cNvSpPr>
          <p:nvPr>
            <p:ph type="sldNum" sz="quarter" idx="12"/>
          </p:nvPr>
        </p:nvSpPr>
        <p:spPr/>
        <p:txBody>
          <a:bodyPr/>
          <a:lstStyle/>
          <a:p>
            <a:pPr defTabSz="342892">
              <a:defRPr/>
            </a:pPr>
            <a:endParaRPr lang="en-US" altLang="en-US" dirty="0">
              <a:solidFill>
                <a:prstClr val="black"/>
              </a:solidFill>
            </a:endParaRPr>
          </a:p>
        </p:txBody>
      </p:sp>
      <p:sp>
        <p:nvSpPr>
          <p:cNvPr id="3" name="TextBox 2">
            <a:extLst>
              <a:ext uri="{FF2B5EF4-FFF2-40B4-BE49-F238E27FC236}">
                <a16:creationId xmlns:a16="http://schemas.microsoft.com/office/drawing/2014/main" xmlns="" id="{56CC4487-B488-4A1C-B169-5BFB72E74C97}"/>
              </a:ext>
            </a:extLst>
          </p:cNvPr>
          <p:cNvSpPr txBox="1"/>
          <p:nvPr/>
        </p:nvSpPr>
        <p:spPr>
          <a:xfrm>
            <a:off x="2649893" y="4348065"/>
            <a:ext cx="5505061" cy="584775"/>
          </a:xfrm>
          <a:prstGeom prst="rect">
            <a:avLst/>
          </a:prstGeom>
          <a:noFill/>
        </p:spPr>
        <p:txBody>
          <a:bodyPr wrap="square" rtlCol="0">
            <a:spAutoFit/>
          </a:bodyPr>
          <a:lstStyle/>
          <a:p>
            <a:pPr marL="285750" indent="-285750" defTabSz="457200" fontAlgn="base">
              <a:spcBef>
                <a:spcPct val="0"/>
              </a:spcBef>
              <a:spcAft>
                <a:spcPct val="0"/>
              </a:spcAft>
              <a:buFont typeface="Arial" panose="020B0604020202020204" pitchFamily="34" charset="0"/>
              <a:buChar char="•"/>
            </a:pPr>
            <a:r>
              <a:rPr lang="en-ZA" sz="1600" dirty="0">
                <a:solidFill>
                  <a:prstClr val="black"/>
                </a:solidFill>
                <a:latin typeface="Arial" pitchFamily="34" charset="0"/>
                <a:ea typeface="ＭＳ Ｐゴシック" pitchFamily="34" charset="-128"/>
              </a:rPr>
              <a:t>Surface inflow is 2/3 of contribution (includes baseflow)</a:t>
            </a:r>
          </a:p>
          <a:p>
            <a:pPr marL="285750" indent="-285750" defTabSz="457200" fontAlgn="base">
              <a:spcBef>
                <a:spcPct val="0"/>
              </a:spcBef>
              <a:spcAft>
                <a:spcPct val="0"/>
              </a:spcAft>
              <a:buFont typeface="Arial" panose="020B0604020202020204" pitchFamily="34" charset="0"/>
              <a:buChar char="•"/>
            </a:pPr>
            <a:r>
              <a:rPr lang="en-ZA" sz="1600" dirty="0">
                <a:solidFill>
                  <a:prstClr val="black"/>
                </a:solidFill>
                <a:latin typeface="Arial" pitchFamily="34" charset="0"/>
                <a:ea typeface="ＭＳ Ｐゴシック" pitchFamily="34" charset="-128"/>
              </a:rPr>
              <a:t>GW Inflow 1/3 but most important in dry periods</a:t>
            </a:r>
          </a:p>
        </p:txBody>
      </p:sp>
    </p:spTree>
    <p:extLst>
      <p:ext uri="{BB962C8B-B14F-4D97-AF65-F5344CB8AC3E}">
        <p14:creationId xmlns:p14="http://schemas.microsoft.com/office/powerpoint/2010/main" val="241342833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1C78145-9A07-4907-AB1C-71ADEF2A963B}"/>
              </a:ext>
            </a:extLst>
          </p:cNvPr>
          <p:cNvSpPr>
            <a:spLocks noGrp="1"/>
          </p:cNvSpPr>
          <p:nvPr>
            <p:ph type="title"/>
          </p:nvPr>
        </p:nvSpPr>
        <p:spPr/>
        <p:txBody>
          <a:bodyPr/>
          <a:lstStyle/>
          <a:p>
            <a:r>
              <a:rPr lang="en-ZA" dirty="0"/>
              <a:t>Lake </a:t>
            </a:r>
            <a:r>
              <a:rPr lang="en-ZA" dirty="0" err="1"/>
              <a:t>Nhlabane</a:t>
            </a:r>
            <a:r>
              <a:rPr lang="en-ZA" dirty="0"/>
              <a:t> water level</a:t>
            </a:r>
          </a:p>
        </p:txBody>
      </p:sp>
      <p:sp>
        <p:nvSpPr>
          <p:cNvPr id="4" name="Slide Number Placeholder 3">
            <a:extLst>
              <a:ext uri="{FF2B5EF4-FFF2-40B4-BE49-F238E27FC236}">
                <a16:creationId xmlns:a16="http://schemas.microsoft.com/office/drawing/2014/main" xmlns="" id="{E0CDF9EA-0A92-4B7E-91B4-BA64CE908BAB}"/>
              </a:ext>
            </a:extLst>
          </p:cNvPr>
          <p:cNvSpPr>
            <a:spLocks noGrp="1"/>
          </p:cNvSpPr>
          <p:nvPr>
            <p:ph type="sldNum" sz="quarter" idx="12"/>
          </p:nvPr>
        </p:nvSpPr>
        <p:spPr/>
        <p:txBody>
          <a:bodyPr/>
          <a:lstStyle/>
          <a:p>
            <a:pPr defTabSz="342892">
              <a:defRPr/>
            </a:pPr>
            <a:endParaRPr lang="en-US" altLang="en-US" dirty="0">
              <a:solidFill>
                <a:prstClr val="black"/>
              </a:solidFill>
            </a:endParaRPr>
          </a:p>
        </p:txBody>
      </p:sp>
      <p:sp>
        <p:nvSpPr>
          <p:cNvPr id="3" name="Content Placeholder 2">
            <a:extLst>
              <a:ext uri="{FF2B5EF4-FFF2-40B4-BE49-F238E27FC236}">
                <a16:creationId xmlns:a16="http://schemas.microsoft.com/office/drawing/2014/main" xmlns="" id="{32F59132-E6DF-4113-A257-BC48B74FCB68}"/>
              </a:ext>
            </a:extLst>
          </p:cNvPr>
          <p:cNvSpPr>
            <a:spLocks noGrp="1"/>
          </p:cNvSpPr>
          <p:nvPr>
            <p:ph idx="1"/>
          </p:nvPr>
        </p:nvSpPr>
        <p:spPr/>
        <p:txBody>
          <a:bodyPr/>
          <a:lstStyle/>
          <a:p>
            <a:endParaRPr lang="en-ZA"/>
          </a:p>
        </p:txBody>
      </p:sp>
      <p:graphicFrame>
        <p:nvGraphicFramePr>
          <p:cNvPr id="6" name="Chart 5">
            <a:extLst>
              <a:ext uri="{FF2B5EF4-FFF2-40B4-BE49-F238E27FC236}">
                <a16:creationId xmlns:a16="http://schemas.microsoft.com/office/drawing/2014/main" xmlns="" id="{D32DA7D8-AF4D-4659-9D4E-3FB05CE431E1}"/>
              </a:ext>
            </a:extLst>
          </p:cNvPr>
          <p:cNvGraphicFramePr>
            <a:graphicFrameLocks noGrp="1"/>
          </p:cNvGraphicFramePr>
          <p:nvPr>
            <p:extLst/>
          </p:nvPr>
        </p:nvGraphicFramePr>
        <p:xfrm>
          <a:off x="36948" y="964659"/>
          <a:ext cx="9210989" cy="561870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4374990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8D5A9F-2105-40C4-AE69-12F54A268088}"/>
              </a:ext>
            </a:extLst>
          </p:cNvPr>
          <p:cNvSpPr>
            <a:spLocks noGrp="1"/>
          </p:cNvSpPr>
          <p:nvPr>
            <p:ph type="title"/>
          </p:nvPr>
        </p:nvSpPr>
        <p:spPr/>
        <p:txBody>
          <a:bodyPr/>
          <a:lstStyle/>
          <a:p>
            <a:r>
              <a:rPr lang="en-ZA" dirty="0"/>
              <a:t>Lake </a:t>
            </a:r>
            <a:r>
              <a:rPr lang="en-ZA" dirty="0" err="1"/>
              <a:t>Nhablane</a:t>
            </a:r>
            <a:r>
              <a:rPr lang="en-ZA" dirty="0"/>
              <a:t> – Runoff and GW Inflows</a:t>
            </a:r>
          </a:p>
        </p:txBody>
      </p:sp>
      <p:sp>
        <p:nvSpPr>
          <p:cNvPr id="4" name="Slide Number Placeholder 3">
            <a:extLst>
              <a:ext uri="{FF2B5EF4-FFF2-40B4-BE49-F238E27FC236}">
                <a16:creationId xmlns:a16="http://schemas.microsoft.com/office/drawing/2014/main" xmlns="" id="{61500316-BA1F-463B-87DD-0119F7DC2EC1}"/>
              </a:ext>
            </a:extLst>
          </p:cNvPr>
          <p:cNvSpPr>
            <a:spLocks noGrp="1"/>
          </p:cNvSpPr>
          <p:nvPr>
            <p:ph type="sldNum" sz="quarter" idx="12"/>
          </p:nvPr>
        </p:nvSpPr>
        <p:spPr/>
        <p:txBody>
          <a:bodyPr/>
          <a:lstStyle/>
          <a:p>
            <a:pPr defTabSz="342892">
              <a:defRPr/>
            </a:pPr>
            <a:endParaRPr lang="en-US" altLang="en-US" dirty="0">
              <a:solidFill>
                <a:prstClr val="black"/>
              </a:solidFill>
            </a:endParaRPr>
          </a:p>
        </p:txBody>
      </p:sp>
      <p:graphicFrame>
        <p:nvGraphicFramePr>
          <p:cNvPr id="7" name="Chart 6">
            <a:extLst>
              <a:ext uri="{FF2B5EF4-FFF2-40B4-BE49-F238E27FC236}">
                <a16:creationId xmlns:a16="http://schemas.microsoft.com/office/drawing/2014/main" xmlns="" id="{FB609552-78F7-428C-90EA-5188DC94CB74}"/>
              </a:ext>
            </a:extLst>
          </p:cNvPr>
          <p:cNvGraphicFramePr>
            <a:graphicFrameLocks noGrp="1"/>
          </p:cNvGraphicFramePr>
          <p:nvPr>
            <p:extLst/>
          </p:nvPr>
        </p:nvGraphicFramePr>
        <p:xfrm>
          <a:off x="3" y="846138"/>
          <a:ext cx="9210989" cy="5618703"/>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xmlns="" id="{1FEA53CC-2909-4F86-AE0D-548CE45D237F}"/>
              </a:ext>
            </a:extLst>
          </p:cNvPr>
          <p:cNvSpPr txBox="1"/>
          <p:nvPr/>
        </p:nvSpPr>
        <p:spPr>
          <a:xfrm>
            <a:off x="4913586" y="1028531"/>
            <a:ext cx="3773214" cy="1323439"/>
          </a:xfrm>
          <a:prstGeom prst="rect">
            <a:avLst/>
          </a:prstGeom>
          <a:noFill/>
        </p:spPr>
        <p:txBody>
          <a:bodyPr wrap="square" rtlCol="0">
            <a:spAutoFit/>
          </a:bodyPr>
          <a:lstStyle/>
          <a:p>
            <a:pPr marL="285750" indent="-285750" defTabSz="457200" fontAlgn="base">
              <a:spcBef>
                <a:spcPct val="0"/>
              </a:spcBef>
              <a:spcAft>
                <a:spcPct val="0"/>
              </a:spcAft>
              <a:buFont typeface="Arial" panose="020B0604020202020204" pitchFamily="34" charset="0"/>
              <a:buChar char="•"/>
            </a:pPr>
            <a:r>
              <a:rPr lang="en-ZA" sz="1600" dirty="0">
                <a:solidFill>
                  <a:prstClr val="black"/>
                </a:solidFill>
                <a:latin typeface="Arial" pitchFamily="34" charset="0"/>
                <a:ea typeface="ＭＳ Ｐゴシック" pitchFamily="34" charset="-128"/>
              </a:rPr>
              <a:t>Declining Runoff</a:t>
            </a:r>
          </a:p>
          <a:p>
            <a:pPr marL="285750" indent="-285750" defTabSz="457200" fontAlgn="base">
              <a:spcBef>
                <a:spcPct val="0"/>
              </a:spcBef>
              <a:spcAft>
                <a:spcPct val="0"/>
              </a:spcAft>
              <a:buFont typeface="Arial" panose="020B0604020202020204" pitchFamily="34" charset="0"/>
              <a:buChar char="•"/>
            </a:pPr>
            <a:r>
              <a:rPr lang="en-ZA" sz="1600" dirty="0">
                <a:solidFill>
                  <a:prstClr val="black"/>
                </a:solidFill>
                <a:latin typeface="Arial" pitchFamily="34" charset="0"/>
                <a:ea typeface="ＭＳ Ｐゴシック" pitchFamily="34" charset="-128"/>
              </a:rPr>
              <a:t>GW sustains the lake during dry periods</a:t>
            </a:r>
          </a:p>
          <a:p>
            <a:pPr marL="285750" indent="-285750" defTabSz="457200" fontAlgn="base">
              <a:spcBef>
                <a:spcPct val="0"/>
              </a:spcBef>
              <a:spcAft>
                <a:spcPct val="0"/>
              </a:spcAft>
              <a:buFont typeface="Arial" panose="020B0604020202020204" pitchFamily="34" charset="0"/>
              <a:buChar char="•"/>
            </a:pPr>
            <a:r>
              <a:rPr lang="en-ZA" sz="1600" dirty="0">
                <a:solidFill>
                  <a:prstClr val="black"/>
                </a:solidFill>
                <a:latin typeface="Arial" pitchFamily="34" charset="0"/>
                <a:ea typeface="ＭＳ Ｐゴシック" pitchFamily="34" charset="-128"/>
              </a:rPr>
              <a:t>Constant at 23.5 Mm3/a (12 200 m3/d)</a:t>
            </a:r>
          </a:p>
        </p:txBody>
      </p:sp>
    </p:spTree>
    <p:extLst>
      <p:ext uri="{BB962C8B-B14F-4D97-AF65-F5344CB8AC3E}">
        <p14:creationId xmlns:p14="http://schemas.microsoft.com/office/powerpoint/2010/main" val="16677105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8D5A9F-2105-40C4-AE69-12F54A268088}"/>
              </a:ext>
            </a:extLst>
          </p:cNvPr>
          <p:cNvSpPr>
            <a:spLocks noGrp="1"/>
          </p:cNvSpPr>
          <p:nvPr>
            <p:ph type="title"/>
          </p:nvPr>
        </p:nvSpPr>
        <p:spPr/>
        <p:txBody>
          <a:bodyPr/>
          <a:lstStyle/>
          <a:p>
            <a:r>
              <a:rPr lang="en-ZA" dirty="0"/>
              <a:t>Lake </a:t>
            </a:r>
            <a:r>
              <a:rPr lang="en-ZA" dirty="0" err="1"/>
              <a:t>Nhlablane</a:t>
            </a:r>
            <a:r>
              <a:rPr lang="en-ZA" dirty="0"/>
              <a:t> – Water Balance 1975-2005</a:t>
            </a:r>
          </a:p>
        </p:txBody>
      </p:sp>
      <p:sp>
        <p:nvSpPr>
          <p:cNvPr id="4" name="Slide Number Placeholder 3">
            <a:extLst>
              <a:ext uri="{FF2B5EF4-FFF2-40B4-BE49-F238E27FC236}">
                <a16:creationId xmlns:a16="http://schemas.microsoft.com/office/drawing/2014/main" xmlns="" id="{61500316-BA1F-463B-87DD-0119F7DC2EC1}"/>
              </a:ext>
            </a:extLst>
          </p:cNvPr>
          <p:cNvSpPr>
            <a:spLocks noGrp="1"/>
          </p:cNvSpPr>
          <p:nvPr>
            <p:ph type="sldNum" sz="quarter" idx="12"/>
          </p:nvPr>
        </p:nvSpPr>
        <p:spPr/>
        <p:txBody>
          <a:bodyPr/>
          <a:lstStyle/>
          <a:p>
            <a:pPr defTabSz="342892">
              <a:defRPr/>
            </a:pPr>
            <a:endParaRPr lang="en-US" altLang="en-US" dirty="0">
              <a:solidFill>
                <a:prstClr val="black"/>
              </a:solidFill>
            </a:endParaRPr>
          </a:p>
        </p:txBody>
      </p:sp>
      <p:graphicFrame>
        <p:nvGraphicFramePr>
          <p:cNvPr id="3" name="Table 2">
            <a:extLst>
              <a:ext uri="{FF2B5EF4-FFF2-40B4-BE49-F238E27FC236}">
                <a16:creationId xmlns:a16="http://schemas.microsoft.com/office/drawing/2014/main" xmlns="" id="{87034E16-1CD4-4DBD-A3BB-1DCA793F9344}"/>
              </a:ext>
            </a:extLst>
          </p:cNvPr>
          <p:cNvGraphicFramePr>
            <a:graphicFrameLocks noGrp="1"/>
          </p:cNvGraphicFramePr>
          <p:nvPr>
            <p:extLst/>
          </p:nvPr>
        </p:nvGraphicFramePr>
        <p:xfrm>
          <a:off x="1439866" y="962228"/>
          <a:ext cx="6641952" cy="2366672"/>
        </p:xfrm>
        <a:graphic>
          <a:graphicData uri="http://schemas.openxmlformats.org/drawingml/2006/table">
            <a:tbl>
              <a:tblPr>
                <a:tableStyleId>{5C22544A-7EE6-4342-B048-85BDC9FD1C3A}</a:tableStyleId>
              </a:tblPr>
              <a:tblGrid>
                <a:gridCol w="1186063">
                  <a:extLst>
                    <a:ext uri="{9D8B030D-6E8A-4147-A177-3AD203B41FA5}">
                      <a16:colId xmlns:a16="http://schemas.microsoft.com/office/drawing/2014/main" xmlns="" val="273284672"/>
                    </a:ext>
                  </a:extLst>
                </a:gridCol>
                <a:gridCol w="1186063">
                  <a:extLst>
                    <a:ext uri="{9D8B030D-6E8A-4147-A177-3AD203B41FA5}">
                      <a16:colId xmlns:a16="http://schemas.microsoft.com/office/drawing/2014/main" xmlns="" val="3428857973"/>
                    </a:ext>
                  </a:extLst>
                </a:gridCol>
                <a:gridCol w="963208">
                  <a:extLst>
                    <a:ext uri="{9D8B030D-6E8A-4147-A177-3AD203B41FA5}">
                      <a16:colId xmlns:a16="http://schemas.microsoft.com/office/drawing/2014/main" xmlns="" val="3909924899"/>
                    </a:ext>
                  </a:extLst>
                </a:gridCol>
                <a:gridCol w="1171705">
                  <a:extLst>
                    <a:ext uri="{9D8B030D-6E8A-4147-A177-3AD203B41FA5}">
                      <a16:colId xmlns:a16="http://schemas.microsoft.com/office/drawing/2014/main" xmlns="" val="3523305431"/>
                    </a:ext>
                  </a:extLst>
                </a:gridCol>
                <a:gridCol w="948850">
                  <a:extLst>
                    <a:ext uri="{9D8B030D-6E8A-4147-A177-3AD203B41FA5}">
                      <a16:colId xmlns:a16="http://schemas.microsoft.com/office/drawing/2014/main" xmlns="" val="3612609196"/>
                    </a:ext>
                  </a:extLst>
                </a:gridCol>
                <a:gridCol w="1186063">
                  <a:extLst>
                    <a:ext uri="{9D8B030D-6E8A-4147-A177-3AD203B41FA5}">
                      <a16:colId xmlns:a16="http://schemas.microsoft.com/office/drawing/2014/main" xmlns="" val="2448494532"/>
                    </a:ext>
                  </a:extLst>
                </a:gridCol>
              </a:tblGrid>
              <a:tr h="386433">
                <a:tc>
                  <a:txBody>
                    <a:bodyPr/>
                    <a:lstStyle/>
                    <a:p>
                      <a:pPr algn="ctr" fontAlgn="b"/>
                      <a:r>
                        <a:rPr lang="en-ZA" sz="2400" b="1" u="none" strike="noStrike" dirty="0">
                          <a:effectLst/>
                        </a:rPr>
                        <a:t>Inflow</a:t>
                      </a:r>
                      <a:endParaRPr lang="en-ZA" sz="2400" b="1" i="0" u="none" strike="noStrike" dirty="0">
                        <a:solidFill>
                          <a:srgbClr val="FF0000"/>
                        </a:solidFill>
                        <a:effectLst/>
                        <a:latin typeface="Arial" panose="020B0604020202020204" pitchFamily="34" charset="0"/>
                      </a:endParaRPr>
                    </a:p>
                  </a:txBody>
                  <a:tcPr marL="0" marR="0" marT="0" marB="0" anchor="b"/>
                </a:tc>
                <a:tc>
                  <a:txBody>
                    <a:bodyPr/>
                    <a:lstStyle/>
                    <a:p>
                      <a:pPr algn="ctr" fontAlgn="b"/>
                      <a:r>
                        <a:rPr lang="en-ZA" sz="2400" b="1" u="none" strike="noStrike">
                          <a:effectLst/>
                        </a:rPr>
                        <a:t> </a:t>
                      </a:r>
                      <a:endParaRPr lang="en-ZA" sz="2400" b="1" i="0" u="none" strike="noStrike">
                        <a:solidFill>
                          <a:srgbClr val="FF0000"/>
                        </a:solidFill>
                        <a:effectLst/>
                        <a:latin typeface="Arial" panose="020B0604020202020204" pitchFamily="34" charset="0"/>
                      </a:endParaRPr>
                    </a:p>
                  </a:txBody>
                  <a:tcPr marL="0" marR="0" marT="0" marB="0" anchor="b"/>
                </a:tc>
                <a:tc>
                  <a:txBody>
                    <a:bodyPr/>
                    <a:lstStyle/>
                    <a:p>
                      <a:pPr algn="ctr" fontAlgn="b"/>
                      <a:r>
                        <a:rPr lang="en-ZA" sz="2400" b="1" u="none" strike="noStrike">
                          <a:effectLst/>
                        </a:rPr>
                        <a:t> </a:t>
                      </a:r>
                      <a:endParaRPr lang="en-ZA" sz="2400" b="1" i="0" u="none" strike="noStrike">
                        <a:solidFill>
                          <a:srgbClr val="FF0000"/>
                        </a:solidFill>
                        <a:effectLst/>
                        <a:latin typeface="Arial" panose="020B0604020202020204" pitchFamily="34" charset="0"/>
                      </a:endParaRPr>
                    </a:p>
                  </a:txBody>
                  <a:tcPr marL="0" marR="0" marT="0" marB="0" anchor="b"/>
                </a:tc>
                <a:tc gridSpan="2">
                  <a:txBody>
                    <a:bodyPr/>
                    <a:lstStyle/>
                    <a:p>
                      <a:pPr algn="ctr" fontAlgn="b"/>
                      <a:r>
                        <a:rPr lang="en-ZA" sz="2400" b="1" u="none" strike="noStrike" dirty="0">
                          <a:effectLst/>
                        </a:rPr>
                        <a:t>Outflow</a:t>
                      </a:r>
                      <a:endParaRPr lang="en-ZA" sz="2400" b="1" i="0" u="none" strike="noStrike" dirty="0">
                        <a:solidFill>
                          <a:srgbClr val="FF0000"/>
                        </a:solidFill>
                        <a:effectLst/>
                        <a:latin typeface="Arial" panose="020B0604020202020204" pitchFamily="34" charset="0"/>
                      </a:endParaRPr>
                    </a:p>
                  </a:txBody>
                  <a:tcPr marL="0" marR="0" marT="0" marB="0" anchor="b"/>
                </a:tc>
                <a:tc hMerge="1">
                  <a:txBody>
                    <a:bodyPr/>
                    <a:lstStyle/>
                    <a:p>
                      <a:endParaRPr lang="en-ZA"/>
                    </a:p>
                  </a:txBody>
                  <a:tcPr/>
                </a:tc>
                <a:tc>
                  <a:txBody>
                    <a:bodyPr/>
                    <a:lstStyle/>
                    <a:p>
                      <a:pPr algn="l" fontAlgn="b"/>
                      <a:r>
                        <a:rPr lang="en-ZA" sz="1000" u="none" strike="noStrike">
                          <a:effectLst/>
                        </a:rPr>
                        <a:t> </a:t>
                      </a:r>
                      <a:endParaRPr lang="en-ZA" sz="1000" b="0" i="0" u="none" strike="noStrike">
                        <a:effectLst/>
                        <a:latin typeface="Arial" panose="020B0604020202020204" pitchFamily="34" charset="0"/>
                      </a:endParaRPr>
                    </a:p>
                  </a:txBody>
                  <a:tcPr marL="0" marR="0" marT="0" marB="0" anchor="b"/>
                </a:tc>
                <a:extLst>
                  <a:ext uri="{0D108BD9-81ED-4DB2-BD59-A6C34878D82A}">
                    <a16:rowId xmlns:a16="http://schemas.microsoft.com/office/drawing/2014/main" xmlns="" val="2305623632"/>
                  </a:ext>
                </a:extLst>
              </a:tr>
              <a:tr h="326982">
                <a:tc gridSpan="2">
                  <a:txBody>
                    <a:bodyPr/>
                    <a:lstStyle/>
                    <a:p>
                      <a:pPr algn="l" fontAlgn="b"/>
                      <a:r>
                        <a:rPr lang="en-ZA" sz="1600" b="1" u="none" strike="noStrike" dirty="0">
                          <a:effectLst/>
                        </a:rPr>
                        <a:t>Rainfall Mm</a:t>
                      </a:r>
                      <a:r>
                        <a:rPr lang="en-ZA" sz="1600" b="1" u="none" strike="noStrike" baseline="30000" dirty="0">
                          <a:effectLst/>
                        </a:rPr>
                        <a:t>3</a:t>
                      </a:r>
                      <a:r>
                        <a:rPr lang="en-ZA" sz="1600" b="1" u="none" strike="noStrike" dirty="0">
                          <a:effectLst/>
                        </a:rPr>
                        <a:t>/a</a:t>
                      </a:r>
                      <a:endParaRPr lang="en-ZA" sz="1600" b="1" i="0" u="none" strike="noStrike" dirty="0">
                        <a:solidFill>
                          <a:srgbClr val="FF0000"/>
                        </a:solidFill>
                        <a:effectLst/>
                        <a:latin typeface="Arial" panose="020B0604020202020204" pitchFamily="34" charset="0"/>
                      </a:endParaRPr>
                    </a:p>
                  </a:txBody>
                  <a:tcPr marL="0" marR="0" marT="0" marB="0" anchor="b"/>
                </a:tc>
                <a:tc hMerge="1">
                  <a:txBody>
                    <a:bodyPr/>
                    <a:lstStyle/>
                    <a:p>
                      <a:endParaRPr lang="en-ZA"/>
                    </a:p>
                  </a:txBody>
                  <a:tcPr/>
                </a:tc>
                <a:tc>
                  <a:txBody>
                    <a:bodyPr/>
                    <a:lstStyle/>
                    <a:p>
                      <a:pPr algn="ctr" fontAlgn="b"/>
                      <a:r>
                        <a:rPr lang="en-ZA" sz="1600" b="1" u="none" strike="noStrike" dirty="0">
                          <a:effectLst/>
                        </a:rPr>
                        <a:t>13.11</a:t>
                      </a:r>
                      <a:endParaRPr lang="en-ZA" sz="1600" b="1" i="0" u="none" strike="noStrike" dirty="0">
                        <a:effectLst/>
                        <a:latin typeface="Arial" panose="020B0604020202020204" pitchFamily="34" charset="0"/>
                      </a:endParaRPr>
                    </a:p>
                  </a:txBody>
                  <a:tcPr marL="0" marR="0" marT="0" marB="0" anchor="b"/>
                </a:tc>
                <a:tc gridSpan="2">
                  <a:txBody>
                    <a:bodyPr/>
                    <a:lstStyle/>
                    <a:p>
                      <a:pPr algn="l" fontAlgn="b"/>
                      <a:r>
                        <a:rPr lang="en-ZA" sz="1600" b="1" u="none" strike="noStrike" dirty="0">
                          <a:effectLst/>
                        </a:rPr>
                        <a:t>Evaporation Mm</a:t>
                      </a:r>
                      <a:r>
                        <a:rPr lang="en-ZA" sz="1600" b="1" u="none" strike="noStrike" baseline="30000" dirty="0">
                          <a:effectLst/>
                        </a:rPr>
                        <a:t>3</a:t>
                      </a:r>
                      <a:r>
                        <a:rPr lang="en-ZA" sz="1600" b="1" u="none" strike="noStrike" dirty="0">
                          <a:effectLst/>
                        </a:rPr>
                        <a:t>/a</a:t>
                      </a:r>
                      <a:endParaRPr lang="en-ZA" sz="1600" b="1" i="0" u="none" strike="noStrike" dirty="0">
                        <a:solidFill>
                          <a:srgbClr val="FF0000"/>
                        </a:solidFill>
                        <a:effectLst/>
                        <a:latin typeface="Arial" panose="020B0604020202020204" pitchFamily="34" charset="0"/>
                      </a:endParaRPr>
                    </a:p>
                  </a:txBody>
                  <a:tcPr marL="0" marR="0" marT="0" marB="0" anchor="b"/>
                </a:tc>
                <a:tc hMerge="1">
                  <a:txBody>
                    <a:bodyPr/>
                    <a:lstStyle/>
                    <a:p>
                      <a:endParaRPr lang="en-ZA"/>
                    </a:p>
                  </a:txBody>
                  <a:tcPr/>
                </a:tc>
                <a:tc>
                  <a:txBody>
                    <a:bodyPr/>
                    <a:lstStyle/>
                    <a:p>
                      <a:pPr algn="ctr" fontAlgn="b"/>
                      <a:r>
                        <a:rPr lang="en-ZA" sz="1600" b="1" u="none" strike="noStrike" dirty="0">
                          <a:effectLst/>
                        </a:rPr>
                        <a:t>12.29</a:t>
                      </a:r>
                      <a:endParaRPr lang="en-ZA" sz="1600" b="1" i="0" u="none" strike="noStrike" dirty="0">
                        <a:effectLst/>
                        <a:latin typeface="Arial" panose="020B0604020202020204" pitchFamily="34" charset="0"/>
                      </a:endParaRPr>
                    </a:p>
                  </a:txBody>
                  <a:tcPr marL="0" marR="0" marT="0" marB="0" anchor="b"/>
                </a:tc>
                <a:extLst>
                  <a:ext uri="{0D108BD9-81ED-4DB2-BD59-A6C34878D82A}">
                    <a16:rowId xmlns:a16="http://schemas.microsoft.com/office/drawing/2014/main" xmlns="" val="2174049324"/>
                  </a:ext>
                </a:extLst>
              </a:tr>
              <a:tr h="326982">
                <a:tc gridSpan="2">
                  <a:txBody>
                    <a:bodyPr/>
                    <a:lstStyle/>
                    <a:p>
                      <a:pPr algn="l" fontAlgn="b"/>
                      <a:r>
                        <a:rPr lang="en-ZA" sz="1600" b="1" u="none" strike="noStrike" dirty="0">
                          <a:effectLst/>
                        </a:rPr>
                        <a:t>Surface Runoff  Mm</a:t>
                      </a:r>
                      <a:r>
                        <a:rPr lang="en-ZA" sz="1600" b="1" u="none" strike="noStrike" baseline="30000" dirty="0">
                          <a:effectLst/>
                        </a:rPr>
                        <a:t>3</a:t>
                      </a:r>
                      <a:r>
                        <a:rPr lang="en-ZA" sz="1600" b="1" u="none" strike="noStrike" dirty="0">
                          <a:effectLst/>
                        </a:rPr>
                        <a:t>/a</a:t>
                      </a:r>
                      <a:endParaRPr lang="en-ZA" sz="1600" b="1" i="0" u="none" strike="noStrike" dirty="0">
                        <a:solidFill>
                          <a:srgbClr val="FF0000"/>
                        </a:solidFill>
                        <a:effectLst/>
                        <a:latin typeface="Arial" panose="020B0604020202020204" pitchFamily="34" charset="0"/>
                      </a:endParaRPr>
                    </a:p>
                  </a:txBody>
                  <a:tcPr marL="0" marR="0" marT="0" marB="0" anchor="b"/>
                </a:tc>
                <a:tc hMerge="1">
                  <a:txBody>
                    <a:bodyPr/>
                    <a:lstStyle/>
                    <a:p>
                      <a:endParaRPr lang="en-ZA"/>
                    </a:p>
                  </a:txBody>
                  <a:tcPr/>
                </a:tc>
                <a:tc>
                  <a:txBody>
                    <a:bodyPr/>
                    <a:lstStyle/>
                    <a:p>
                      <a:pPr algn="ctr" fontAlgn="b"/>
                      <a:r>
                        <a:rPr lang="en-ZA" sz="1600" b="1" u="none" strike="noStrike" dirty="0">
                          <a:effectLst/>
                        </a:rPr>
                        <a:t>23.48</a:t>
                      </a:r>
                      <a:endParaRPr lang="en-ZA" sz="1600" b="1" i="0" u="none" strike="noStrike" dirty="0">
                        <a:effectLst/>
                        <a:latin typeface="Arial" panose="020B0604020202020204" pitchFamily="34" charset="0"/>
                      </a:endParaRPr>
                    </a:p>
                  </a:txBody>
                  <a:tcPr marL="0" marR="0" marT="0" marB="0" anchor="b"/>
                </a:tc>
                <a:tc gridSpan="2">
                  <a:txBody>
                    <a:bodyPr/>
                    <a:lstStyle/>
                    <a:p>
                      <a:pPr algn="l" fontAlgn="b"/>
                      <a:r>
                        <a:rPr lang="en-ZA" sz="1600" b="1" u="none" strike="noStrike" dirty="0">
                          <a:effectLst/>
                        </a:rPr>
                        <a:t>Abstraction Mm</a:t>
                      </a:r>
                      <a:r>
                        <a:rPr lang="en-ZA" sz="1600" b="1" u="none" strike="noStrike" baseline="30000" dirty="0">
                          <a:effectLst/>
                        </a:rPr>
                        <a:t>3</a:t>
                      </a:r>
                      <a:r>
                        <a:rPr lang="en-ZA" sz="1600" b="1" u="none" strike="noStrike" dirty="0">
                          <a:effectLst/>
                        </a:rPr>
                        <a:t>/a</a:t>
                      </a:r>
                      <a:endParaRPr lang="en-ZA" sz="1600" b="1" i="0" u="none" strike="noStrike" dirty="0">
                        <a:solidFill>
                          <a:srgbClr val="FF0000"/>
                        </a:solidFill>
                        <a:effectLst/>
                        <a:latin typeface="Arial" panose="020B0604020202020204" pitchFamily="34" charset="0"/>
                      </a:endParaRPr>
                    </a:p>
                  </a:txBody>
                  <a:tcPr marL="0" marR="0" marT="0" marB="0" anchor="b"/>
                </a:tc>
                <a:tc hMerge="1">
                  <a:txBody>
                    <a:bodyPr/>
                    <a:lstStyle/>
                    <a:p>
                      <a:endParaRPr lang="en-ZA"/>
                    </a:p>
                  </a:txBody>
                  <a:tcPr/>
                </a:tc>
                <a:tc>
                  <a:txBody>
                    <a:bodyPr/>
                    <a:lstStyle/>
                    <a:p>
                      <a:pPr algn="ctr" fontAlgn="b"/>
                      <a:r>
                        <a:rPr lang="en-ZA" sz="1600" b="1" u="none" strike="noStrike" dirty="0">
                          <a:effectLst/>
                        </a:rPr>
                        <a:t>10.94</a:t>
                      </a:r>
                      <a:endParaRPr lang="en-ZA" sz="1600" b="1" i="0" u="none" strike="noStrike" dirty="0">
                        <a:effectLst/>
                        <a:latin typeface="Arial" panose="020B0604020202020204" pitchFamily="34" charset="0"/>
                      </a:endParaRPr>
                    </a:p>
                  </a:txBody>
                  <a:tcPr marL="0" marR="0" marT="0" marB="0" anchor="b"/>
                </a:tc>
                <a:extLst>
                  <a:ext uri="{0D108BD9-81ED-4DB2-BD59-A6C34878D82A}">
                    <a16:rowId xmlns:a16="http://schemas.microsoft.com/office/drawing/2014/main" xmlns="" val="3673477966"/>
                  </a:ext>
                </a:extLst>
              </a:tr>
              <a:tr h="326982">
                <a:tc gridSpan="2">
                  <a:txBody>
                    <a:bodyPr/>
                    <a:lstStyle/>
                    <a:p>
                      <a:pPr algn="l" fontAlgn="b"/>
                      <a:r>
                        <a:rPr lang="en-ZA" sz="1600" b="1" u="none" strike="noStrike" dirty="0" err="1">
                          <a:effectLst/>
                        </a:rPr>
                        <a:t>Gwater</a:t>
                      </a:r>
                      <a:r>
                        <a:rPr lang="en-ZA" sz="1600" b="1" u="none" strike="noStrike" dirty="0">
                          <a:effectLst/>
                        </a:rPr>
                        <a:t> inflow Mm</a:t>
                      </a:r>
                      <a:r>
                        <a:rPr lang="en-ZA" sz="1600" b="1" u="none" strike="noStrike" baseline="30000" dirty="0">
                          <a:effectLst/>
                        </a:rPr>
                        <a:t>3</a:t>
                      </a:r>
                      <a:r>
                        <a:rPr lang="en-ZA" sz="1600" b="1" u="none" strike="noStrike" dirty="0">
                          <a:effectLst/>
                        </a:rPr>
                        <a:t>/a</a:t>
                      </a:r>
                      <a:endParaRPr lang="en-ZA" sz="1600" b="1" i="0" u="none" strike="noStrike" dirty="0">
                        <a:solidFill>
                          <a:srgbClr val="FF0000"/>
                        </a:solidFill>
                        <a:effectLst/>
                        <a:latin typeface="Arial" panose="020B0604020202020204" pitchFamily="34" charset="0"/>
                      </a:endParaRPr>
                    </a:p>
                  </a:txBody>
                  <a:tcPr marL="0" marR="0" marT="0" marB="0" anchor="b"/>
                </a:tc>
                <a:tc hMerge="1">
                  <a:txBody>
                    <a:bodyPr/>
                    <a:lstStyle/>
                    <a:p>
                      <a:endParaRPr lang="en-ZA"/>
                    </a:p>
                  </a:txBody>
                  <a:tcPr/>
                </a:tc>
                <a:tc>
                  <a:txBody>
                    <a:bodyPr/>
                    <a:lstStyle/>
                    <a:p>
                      <a:pPr algn="ctr" fontAlgn="b"/>
                      <a:r>
                        <a:rPr lang="en-ZA" sz="1600" b="1" u="none" strike="noStrike" dirty="0">
                          <a:effectLst/>
                        </a:rPr>
                        <a:t>4.45</a:t>
                      </a:r>
                      <a:endParaRPr lang="en-ZA" sz="1600" b="1" i="0" u="none" strike="noStrike" dirty="0">
                        <a:effectLst/>
                        <a:latin typeface="Arial" panose="020B0604020202020204" pitchFamily="34" charset="0"/>
                      </a:endParaRPr>
                    </a:p>
                  </a:txBody>
                  <a:tcPr marL="0" marR="0" marT="0" marB="0" anchor="b"/>
                </a:tc>
                <a:tc gridSpan="2">
                  <a:txBody>
                    <a:bodyPr/>
                    <a:lstStyle/>
                    <a:p>
                      <a:pPr algn="l" fontAlgn="b"/>
                      <a:r>
                        <a:rPr lang="en-ZA" sz="1600" b="1" u="none" strike="noStrike" dirty="0">
                          <a:effectLst/>
                        </a:rPr>
                        <a:t>Runoff Mm</a:t>
                      </a:r>
                      <a:r>
                        <a:rPr lang="en-ZA" sz="1600" b="1" u="none" strike="noStrike" baseline="30000" dirty="0">
                          <a:effectLst/>
                        </a:rPr>
                        <a:t>3</a:t>
                      </a:r>
                      <a:r>
                        <a:rPr lang="en-ZA" sz="1600" b="1" u="none" strike="noStrike" dirty="0">
                          <a:effectLst/>
                        </a:rPr>
                        <a:t>/a</a:t>
                      </a:r>
                      <a:endParaRPr lang="en-ZA" sz="1600" b="1" i="0" u="none" strike="noStrike" dirty="0">
                        <a:solidFill>
                          <a:srgbClr val="FF0000"/>
                        </a:solidFill>
                        <a:effectLst/>
                        <a:latin typeface="Arial" panose="020B0604020202020204" pitchFamily="34" charset="0"/>
                      </a:endParaRPr>
                    </a:p>
                  </a:txBody>
                  <a:tcPr marL="0" marR="0" marT="0" marB="0" anchor="b"/>
                </a:tc>
                <a:tc hMerge="1">
                  <a:txBody>
                    <a:bodyPr/>
                    <a:lstStyle/>
                    <a:p>
                      <a:endParaRPr lang="en-ZA"/>
                    </a:p>
                  </a:txBody>
                  <a:tcPr/>
                </a:tc>
                <a:tc>
                  <a:txBody>
                    <a:bodyPr/>
                    <a:lstStyle/>
                    <a:p>
                      <a:pPr algn="ctr" fontAlgn="b"/>
                      <a:r>
                        <a:rPr lang="en-ZA" sz="1600" b="1" u="none" strike="noStrike" dirty="0">
                          <a:effectLst/>
                        </a:rPr>
                        <a:t>16.26</a:t>
                      </a:r>
                      <a:endParaRPr lang="en-ZA" sz="1600" b="1" i="0" u="none" strike="noStrike" dirty="0">
                        <a:effectLst/>
                        <a:latin typeface="Arial" panose="020B0604020202020204" pitchFamily="34" charset="0"/>
                      </a:endParaRPr>
                    </a:p>
                  </a:txBody>
                  <a:tcPr marL="0" marR="0" marT="0" marB="0" anchor="b"/>
                </a:tc>
                <a:extLst>
                  <a:ext uri="{0D108BD9-81ED-4DB2-BD59-A6C34878D82A}">
                    <a16:rowId xmlns:a16="http://schemas.microsoft.com/office/drawing/2014/main" xmlns="" val="1655681201"/>
                  </a:ext>
                </a:extLst>
              </a:tr>
              <a:tr h="330466">
                <a:tc gridSpan="2">
                  <a:txBody>
                    <a:bodyPr/>
                    <a:lstStyle/>
                    <a:p>
                      <a:pPr algn="l" fontAlgn="b"/>
                      <a:r>
                        <a:rPr lang="en-ZA" sz="1600" b="1" u="none" strike="noStrike" dirty="0">
                          <a:effectLst/>
                        </a:rPr>
                        <a:t>Lake Storage Mm</a:t>
                      </a:r>
                      <a:r>
                        <a:rPr lang="en-ZA" sz="1600" b="1" u="none" strike="noStrike" baseline="30000" dirty="0">
                          <a:effectLst/>
                        </a:rPr>
                        <a:t>3</a:t>
                      </a:r>
                      <a:r>
                        <a:rPr lang="en-ZA" sz="1600" b="1" u="none" strike="noStrike" dirty="0">
                          <a:effectLst/>
                        </a:rPr>
                        <a:t>/a</a:t>
                      </a:r>
                      <a:endParaRPr lang="en-ZA" sz="1600" b="1" i="0" u="none" strike="noStrike" dirty="0">
                        <a:solidFill>
                          <a:srgbClr val="FF0000"/>
                        </a:solidFill>
                        <a:effectLst/>
                        <a:latin typeface="Arial" panose="020B0604020202020204" pitchFamily="34" charset="0"/>
                      </a:endParaRPr>
                    </a:p>
                  </a:txBody>
                  <a:tcPr marL="0" marR="0" marT="0" marB="0" anchor="b"/>
                </a:tc>
                <a:tc hMerge="1">
                  <a:txBody>
                    <a:bodyPr/>
                    <a:lstStyle/>
                    <a:p>
                      <a:endParaRPr lang="en-ZA"/>
                    </a:p>
                  </a:txBody>
                  <a:tcPr/>
                </a:tc>
                <a:tc>
                  <a:txBody>
                    <a:bodyPr/>
                    <a:lstStyle/>
                    <a:p>
                      <a:pPr algn="ctr" fontAlgn="b"/>
                      <a:r>
                        <a:rPr lang="en-ZA" sz="1600" b="1" u="none" strike="noStrike" dirty="0">
                          <a:effectLst/>
                        </a:rPr>
                        <a:t>1.05</a:t>
                      </a:r>
                      <a:endParaRPr lang="en-ZA" sz="1600" b="1" i="0" u="none" strike="noStrike" dirty="0">
                        <a:effectLst/>
                        <a:latin typeface="Arial" panose="020B0604020202020204" pitchFamily="34" charset="0"/>
                      </a:endParaRPr>
                    </a:p>
                  </a:txBody>
                  <a:tcPr marL="0" marR="0" marT="0" marB="0" anchor="b"/>
                </a:tc>
                <a:tc gridSpan="2">
                  <a:txBody>
                    <a:bodyPr/>
                    <a:lstStyle/>
                    <a:p>
                      <a:pPr algn="l" fontAlgn="b"/>
                      <a:r>
                        <a:rPr lang="en-ZA" sz="1600" b="1" u="none" strike="noStrike" dirty="0" err="1">
                          <a:effectLst/>
                        </a:rPr>
                        <a:t>Gwater</a:t>
                      </a:r>
                      <a:r>
                        <a:rPr lang="en-ZA" sz="1600" b="1" u="none" strike="noStrike" dirty="0">
                          <a:effectLst/>
                        </a:rPr>
                        <a:t> outflow Mm</a:t>
                      </a:r>
                      <a:r>
                        <a:rPr lang="en-ZA" sz="1600" b="1" u="none" strike="noStrike" baseline="30000" dirty="0">
                          <a:effectLst/>
                        </a:rPr>
                        <a:t>3</a:t>
                      </a:r>
                      <a:r>
                        <a:rPr lang="en-ZA" sz="1600" b="1" u="none" strike="noStrike" dirty="0">
                          <a:effectLst/>
                        </a:rPr>
                        <a:t>/a</a:t>
                      </a:r>
                      <a:endParaRPr lang="en-ZA" sz="1600" b="1" i="0" u="none" strike="noStrike" dirty="0">
                        <a:solidFill>
                          <a:srgbClr val="FF0000"/>
                        </a:solidFill>
                        <a:effectLst/>
                        <a:latin typeface="Arial" panose="020B0604020202020204" pitchFamily="34" charset="0"/>
                      </a:endParaRPr>
                    </a:p>
                  </a:txBody>
                  <a:tcPr marL="0" marR="0" marT="0" marB="0" anchor="b"/>
                </a:tc>
                <a:tc hMerge="1">
                  <a:txBody>
                    <a:bodyPr/>
                    <a:lstStyle/>
                    <a:p>
                      <a:endParaRPr lang="en-ZA"/>
                    </a:p>
                  </a:txBody>
                  <a:tcPr/>
                </a:tc>
                <a:tc>
                  <a:txBody>
                    <a:bodyPr/>
                    <a:lstStyle/>
                    <a:p>
                      <a:pPr algn="ctr" fontAlgn="b"/>
                      <a:r>
                        <a:rPr lang="en-ZA" sz="1600" b="1" u="none" strike="noStrike" dirty="0">
                          <a:effectLst/>
                        </a:rPr>
                        <a:t>0.50</a:t>
                      </a:r>
                      <a:endParaRPr lang="en-ZA" sz="1600" b="1" i="0" u="none" strike="noStrike" dirty="0">
                        <a:effectLst/>
                        <a:latin typeface="Arial" panose="020B0604020202020204" pitchFamily="34" charset="0"/>
                      </a:endParaRPr>
                    </a:p>
                  </a:txBody>
                  <a:tcPr marL="0" marR="0" marT="0" marB="0" anchor="b"/>
                </a:tc>
                <a:extLst>
                  <a:ext uri="{0D108BD9-81ED-4DB2-BD59-A6C34878D82A}">
                    <a16:rowId xmlns:a16="http://schemas.microsoft.com/office/drawing/2014/main" xmlns="" val="2499415775"/>
                  </a:ext>
                </a:extLst>
              </a:tr>
              <a:tr h="326982">
                <a:tc>
                  <a:txBody>
                    <a:bodyPr/>
                    <a:lstStyle/>
                    <a:p>
                      <a:pPr algn="l" fontAlgn="b"/>
                      <a:r>
                        <a:rPr lang="en-ZA" sz="1000" u="none" strike="noStrike">
                          <a:effectLst/>
                        </a:rPr>
                        <a:t> </a:t>
                      </a:r>
                      <a:endParaRPr lang="en-ZA" sz="1000" b="1" i="0" u="none" strike="noStrike">
                        <a:solidFill>
                          <a:srgbClr val="FF0000"/>
                        </a:solidFill>
                        <a:effectLst/>
                        <a:latin typeface="Arial" panose="020B0604020202020204" pitchFamily="34" charset="0"/>
                      </a:endParaRPr>
                    </a:p>
                  </a:txBody>
                  <a:tcPr marL="0" marR="0" marT="0" marB="0" anchor="b"/>
                </a:tc>
                <a:tc>
                  <a:txBody>
                    <a:bodyPr/>
                    <a:lstStyle/>
                    <a:p>
                      <a:pPr algn="l" fontAlgn="b"/>
                      <a:r>
                        <a:rPr lang="en-ZA" sz="1000" u="none" strike="noStrike">
                          <a:effectLst/>
                        </a:rPr>
                        <a:t> </a:t>
                      </a:r>
                      <a:endParaRPr lang="en-ZA" sz="1000" b="1" i="0" u="none" strike="noStrike">
                        <a:solidFill>
                          <a:srgbClr val="FF0000"/>
                        </a:solidFill>
                        <a:effectLst/>
                        <a:latin typeface="Arial" panose="020B0604020202020204" pitchFamily="34" charset="0"/>
                      </a:endParaRPr>
                    </a:p>
                  </a:txBody>
                  <a:tcPr marL="0" marR="0" marT="0" marB="0" anchor="b"/>
                </a:tc>
                <a:tc>
                  <a:txBody>
                    <a:bodyPr/>
                    <a:lstStyle/>
                    <a:p>
                      <a:pPr algn="ctr" fontAlgn="b"/>
                      <a:r>
                        <a:rPr lang="en-ZA" sz="1600" b="1" u="none" strike="noStrike" dirty="0">
                          <a:effectLst/>
                        </a:rPr>
                        <a:t> </a:t>
                      </a:r>
                      <a:endParaRPr lang="en-ZA" sz="1600" b="1" i="0" u="none" strike="noStrike" dirty="0">
                        <a:effectLst/>
                        <a:latin typeface="Arial" panose="020B0604020202020204" pitchFamily="34" charset="0"/>
                      </a:endParaRPr>
                    </a:p>
                  </a:txBody>
                  <a:tcPr marL="0" marR="0" marT="0" marB="0" anchor="b"/>
                </a:tc>
                <a:tc>
                  <a:txBody>
                    <a:bodyPr/>
                    <a:lstStyle/>
                    <a:p>
                      <a:pPr algn="l" fontAlgn="b"/>
                      <a:r>
                        <a:rPr lang="en-ZA" sz="1600" b="1" u="none" strike="noStrike">
                          <a:effectLst/>
                        </a:rPr>
                        <a:t> </a:t>
                      </a:r>
                      <a:endParaRPr lang="en-ZA" sz="1600" b="1" i="0" u="none" strike="noStrike">
                        <a:solidFill>
                          <a:srgbClr val="FF0000"/>
                        </a:solidFill>
                        <a:effectLst/>
                        <a:latin typeface="Arial" panose="020B0604020202020204" pitchFamily="34" charset="0"/>
                      </a:endParaRPr>
                    </a:p>
                  </a:txBody>
                  <a:tcPr marL="0" marR="0" marT="0" marB="0" anchor="b"/>
                </a:tc>
                <a:tc>
                  <a:txBody>
                    <a:bodyPr/>
                    <a:lstStyle/>
                    <a:p>
                      <a:pPr algn="l" fontAlgn="b"/>
                      <a:r>
                        <a:rPr lang="en-ZA" sz="1600" b="1" u="none" strike="noStrike">
                          <a:effectLst/>
                        </a:rPr>
                        <a:t> </a:t>
                      </a:r>
                      <a:endParaRPr lang="en-ZA" sz="1600" b="1" i="0" u="none" strike="noStrike">
                        <a:solidFill>
                          <a:srgbClr val="FF0000"/>
                        </a:solidFill>
                        <a:effectLst/>
                        <a:latin typeface="Arial" panose="020B0604020202020204" pitchFamily="34" charset="0"/>
                      </a:endParaRPr>
                    </a:p>
                  </a:txBody>
                  <a:tcPr marL="0" marR="0" marT="0" marB="0" anchor="b"/>
                </a:tc>
                <a:tc>
                  <a:txBody>
                    <a:bodyPr/>
                    <a:lstStyle/>
                    <a:p>
                      <a:pPr algn="ctr" fontAlgn="b"/>
                      <a:r>
                        <a:rPr lang="en-ZA" sz="1600" b="1" u="none" strike="noStrike" dirty="0">
                          <a:effectLst/>
                        </a:rPr>
                        <a:t> </a:t>
                      </a:r>
                      <a:endParaRPr lang="en-ZA" sz="1600" b="1" i="0" u="none" strike="noStrike" dirty="0">
                        <a:effectLst/>
                        <a:latin typeface="Arial" panose="020B0604020202020204" pitchFamily="34" charset="0"/>
                      </a:endParaRPr>
                    </a:p>
                  </a:txBody>
                  <a:tcPr marL="0" marR="0" marT="0" marB="0" anchor="b"/>
                </a:tc>
                <a:extLst>
                  <a:ext uri="{0D108BD9-81ED-4DB2-BD59-A6C34878D82A}">
                    <a16:rowId xmlns:a16="http://schemas.microsoft.com/office/drawing/2014/main" xmlns="" val="1389470054"/>
                  </a:ext>
                </a:extLst>
              </a:tr>
              <a:tr h="341845">
                <a:tc>
                  <a:txBody>
                    <a:bodyPr/>
                    <a:lstStyle/>
                    <a:p>
                      <a:pPr algn="l" fontAlgn="b"/>
                      <a:r>
                        <a:rPr lang="en-ZA" sz="1000" u="none" strike="noStrike">
                          <a:effectLst/>
                        </a:rPr>
                        <a:t>TOTAL</a:t>
                      </a:r>
                      <a:endParaRPr lang="en-ZA" sz="1000" b="1" i="0" u="none" strike="noStrike">
                        <a:solidFill>
                          <a:srgbClr val="FF0000"/>
                        </a:solidFill>
                        <a:effectLst/>
                        <a:latin typeface="Arial" panose="020B0604020202020204" pitchFamily="34" charset="0"/>
                      </a:endParaRPr>
                    </a:p>
                  </a:txBody>
                  <a:tcPr marL="0" marR="0" marT="0" marB="0" anchor="b"/>
                </a:tc>
                <a:tc>
                  <a:txBody>
                    <a:bodyPr/>
                    <a:lstStyle/>
                    <a:p>
                      <a:pPr algn="l" fontAlgn="b"/>
                      <a:r>
                        <a:rPr lang="en-ZA" sz="1000" u="none" strike="noStrike">
                          <a:effectLst/>
                        </a:rPr>
                        <a:t> </a:t>
                      </a:r>
                      <a:endParaRPr lang="en-ZA" sz="1000" b="0" i="0" u="none" strike="noStrike">
                        <a:effectLst/>
                        <a:latin typeface="Arial" panose="020B0604020202020204" pitchFamily="34" charset="0"/>
                      </a:endParaRPr>
                    </a:p>
                  </a:txBody>
                  <a:tcPr marL="0" marR="0" marT="0" marB="0" anchor="b"/>
                </a:tc>
                <a:tc>
                  <a:txBody>
                    <a:bodyPr/>
                    <a:lstStyle/>
                    <a:p>
                      <a:pPr algn="ctr" fontAlgn="b"/>
                      <a:r>
                        <a:rPr lang="en-ZA" sz="1600" b="1" u="none" strike="noStrike" dirty="0">
                          <a:effectLst/>
                        </a:rPr>
                        <a:t>41.04</a:t>
                      </a:r>
                      <a:endParaRPr lang="en-ZA" sz="1600" b="1" i="0" u="none" strike="noStrike" dirty="0">
                        <a:effectLst/>
                        <a:latin typeface="Arial" panose="020B0604020202020204" pitchFamily="34" charset="0"/>
                      </a:endParaRPr>
                    </a:p>
                  </a:txBody>
                  <a:tcPr marL="0" marR="0" marT="0" marB="0" anchor="b"/>
                </a:tc>
                <a:tc>
                  <a:txBody>
                    <a:bodyPr/>
                    <a:lstStyle/>
                    <a:p>
                      <a:pPr algn="l" fontAlgn="b"/>
                      <a:r>
                        <a:rPr lang="en-ZA" sz="1600" b="1" u="none" strike="noStrike">
                          <a:effectLst/>
                        </a:rPr>
                        <a:t>TOTAL</a:t>
                      </a:r>
                      <a:endParaRPr lang="en-ZA" sz="1600" b="1" i="0" u="none" strike="noStrike">
                        <a:solidFill>
                          <a:srgbClr val="FF0000"/>
                        </a:solidFill>
                        <a:effectLst/>
                        <a:latin typeface="Arial" panose="020B0604020202020204" pitchFamily="34" charset="0"/>
                      </a:endParaRPr>
                    </a:p>
                  </a:txBody>
                  <a:tcPr marL="0" marR="0" marT="0" marB="0" anchor="b"/>
                </a:tc>
                <a:tc>
                  <a:txBody>
                    <a:bodyPr/>
                    <a:lstStyle/>
                    <a:p>
                      <a:pPr algn="l" fontAlgn="b"/>
                      <a:r>
                        <a:rPr lang="en-ZA" sz="1600" b="1" u="none" strike="noStrike">
                          <a:effectLst/>
                        </a:rPr>
                        <a:t> </a:t>
                      </a:r>
                      <a:endParaRPr lang="en-ZA" sz="1600" b="1" i="0" u="none" strike="noStrike">
                        <a:effectLst/>
                        <a:latin typeface="Arial" panose="020B0604020202020204" pitchFamily="34" charset="0"/>
                      </a:endParaRPr>
                    </a:p>
                  </a:txBody>
                  <a:tcPr marL="0" marR="0" marT="0" marB="0" anchor="b"/>
                </a:tc>
                <a:tc>
                  <a:txBody>
                    <a:bodyPr/>
                    <a:lstStyle/>
                    <a:p>
                      <a:pPr algn="ctr" fontAlgn="b"/>
                      <a:r>
                        <a:rPr lang="en-ZA" sz="1600" b="1" u="none" strike="noStrike" dirty="0">
                          <a:effectLst/>
                        </a:rPr>
                        <a:t>39.99</a:t>
                      </a:r>
                      <a:endParaRPr lang="en-ZA" sz="1600" b="1" i="0" u="none" strike="noStrike" dirty="0">
                        <a:effectLst/>
                        <a:latin typeface="Arial" panose="020B0604020202020204" pitchFamily="34" charset="0"/>
                      </a:endParaRPr>
                    </a:p>
                  </a:txBody>
                  <a:tcPr marL="0" marR="0" marT="0" marB="0" anchor="b"/>
                </a:tc>
                <a:extLst>
                  <a:ext uri="{0D108BD9-81ED-4DB2-BD59-A6C34878D82A}">
                    <a16:rowId xmlns:a16="http://schemas.microsoft.com/office/drawing/2014/main" xmlns="" val="3286719809"/>
                  </a:ext>
                </a:extLst>
              </a:tr>
            </a:tbl>
          </a:graphicData>
        </a:graphic>
      </p:graphicFrame>
      <p:graphicFrame>
        <p:nvGraphicFramePr>
          <p:cNvPr id="6" name="Table 5">
            <a:extLst>
              <a:ext uri="{FF2B5EF4-FFF2-40B4-BE49-F238E27FC236}">
                <a16:creationId xmlns:a16="http://schemas.microsoft.com/office/drawing/2014/main" xmlns="" id="{0C532B88-3C9A-4308-B862-4645B1D52104}"/>
              </a:ext>
            </a:extLst>
          </p:cNvPr>
          <p:cNvGraphicFramePr>
            <a:graphicFrameLocks noGrp="1"/>
          </p:cNvGraphicFramePr>
          <p:nvPr>
            <p:extLst/>
          </p:nvPr>
        </p:nvGraphicFramePr>
        <p:xfrm>
          <a:off x="1380333" y="4244296"/>
          <a:ext cx="6761018" cy="1828800"/>
        </p:xfrm>
        <a:graphic>
          <a:graphicData uri="http://schemas.openxmlformats.org/drawingml/2006/table">
            <a:tbl>
              <a:tblPr>
                <a:tableStyleId>{5C22544A-7EE6-4342-B048-85BDC9FD1C3A}</a:tableStyleId>
              </a:tblPr>
              <a:tblGrid>
                <a:gridCol w="1207325">
                  <a:extLst>
                    <a:ext uri="{9D8B030D-6E8A-4147-A177-3AD203B41FA5}">
                      <a16:colId xmlns:a16="http://schemas.microsoft.com/office/drawing/2014/main" xmlns="" val="1248402541"/>
                    </a:ext>
                  </a:extLst>
                </a:gridCol>
                <a:gridCol w="1207325">
                  <a:extLst>
                    <a:ext uri="{9D8B030D-6E8A-4147-A177-3AD203B41FA5}">
                      <a16:colId xmlns:a16="http://schemas.microsoft.com/office/drawing/2014/main" xmlns="" val="1904943189"/>
                    </a:ext>
                  </a:extLst>
                </a:gridCol>
                <a:gridCol w="1008245">
                  <a:extLst>
                    <a:ext uri="{9D8B030D-6E8A-4147-A177-3AD203B41FA5}">
                      <a16:colId xmlns:a16="http://schemas.microsoft.com/office/drawing/2014/main" xmlns="" val="1936102836"/>
                    </a:ext>
                  </a:extLst>
                </a:gridCol>
                <a:gridCol w="1164939">
                  <a:extLst>
                    <a:ext uri="{9D8B030D-6E8A-4147-A177-3AD203B41FA5}">
                      <a16:colId xmlns:a16="http://schemas.microsoft.com/office/drawing/2014/main" xmlns="" val="3935742480"/>
                    </a:ext>
                  </a:extLst>
                </a:gridCol>
                <a:gridCol w="965859">
                  <a:extLst>
                    <a:ext uri="{9D8B030D-6E8A-4147-A177-3AD203B41FA5}">
                      <a16:colId xmlns:a16="http://schemas.microsoft.com/office/drawing/2014/main" xmlns="" val="2422322064"/>
                    </a:ext>
                  </a:extLst>
                </a:gridCol>
                <a:gridCol w="1207325">
                  <a:extLst>
                    <a:ext uri="{9D8B030D-6E8A-4147-A177-3AD203B41FA5}">
                      <a16:colId xmlns:a16="http://schemas.microsoft.com/office/drawing/2014/main" xmlns="" val="545771292"/>
                    </a:ext>
                  </a:extLst>
                </a:gridCol>
              </a:tblGrid>
              <a:tr h="220980">
                <a:tc>
                  <a:txBody>
                    <a:bodyPr/>
                    <a:lstStyle/>
                    <a:p>
                      <a:pPr algn="ctr" fontAlgn="b"/>
                      <a:r>
                        <a:rPr lang="en-ZA" sz="2400" b="1" u="none" strike="noStrike" dirty="0">
                          <a:effectLst/>
                        </a:rPr>
                        <a:t>Inflow</a:t>
                      </a:r>
                      <a:endParaRPr lang="en-ZA" sz="2400" b="1" i="0" u="none" strike="noStrike" dirty="0">
                        <a:solidFill>
                          <a:srgbClr val="FF0000"/>
                        </a:solidFill>
                        <a:effectLst/>
                        <a:latin typeface="Arial" panose="020B0604020202020204" pitchFamily="34" charset="0"/>
                      </a:endParaRPr>
                    </a:p>
                  </a:txBody>
                  <a:tcPr marL="0" marR="0" marT="0" marB="0" anchor="b"/>
                </a:tc>
                <a:tc>
                  <a:txBody>
                    <a:bodyPr/>
                    <a:lstStyle/>
                    <a:p>
                      <a:pPr algn="ctr" fontAlgn="b"/>
                      <a:r>
                        <a:rPr lang="en-ZA" sz="2400" b="1" u="none" strike="noStrike">
                          <a:effectLst/>
                        </a:rPr>
                        <a:t> </a:t>
                      </a:r>
                      <a:endParaRPr lang="en-ZA" sz="2400" b="1" i="0" u="none" strike="noStrike">
                        <a:solidFill>
                          <a:srgbClr val="FF0000"/>
                        </a:solidFill>
                        <a:effectLst/>
                        <a:latin typeface="Arial" panose="020B0604020202020204" pitchFamily="34" charset="0"/>
                      </a:endParaRPr>
                    </a:p>
                  </a:txBody>
                  <a:tcPr marL="0" marR="0" marT="0" marB="0" anchor="b"/>
                </a:tc>
                <a:tc>
                  <a:txBody>
                    <a:bodyPr/>
                    <a:lstStyle/>
                    <a:p>
                      <a:pPr algn="ctr" fontAlgn="b"/>
                      <a:r>
                        <a:rPr lang="en-ZA" sz="2400" b="1" u="none" strike="noStrike">
                          <a:effectLst/>
                        </a:rPr>
                        <a:t> </a:t>
                      </a:r>
                      <a:endParaRPr lang="en-ZA" sz="2400" b="1" i="0" u="none" strike="noStrike">
                        <a:solidFill>
                          <a:srgbClr val="FF0000"/>
                        </a:solidFill>
                        <a:effectLst/>
                        <a:latin typeface="Arial" panose="020B0604020202020204" pitchFamily="34" charset="0"/>
                      </a:endParaRPr>
                    </a:p>
                  </a:txBody>
                  <a:tcPr marL="0" marR="0" marT="0" marB="0" anchor="b"/>
                </a:tc>
                <a:tc gridSpan="2">
                  <a:txBody>
                    <a:bodyPr/>
                    <a:lstStyle/>
                    <a:p>
                      <a:pPr algn="ctr" fontAlgn="b"/>
                      <a:r>
                        <a:rPr lang="en-ZA" sz="2400" b="1" u="none" strike="noStrike" dirty="0">
                          <a:effectLst/>
                        </a:rPr>
                        <a:t>Outflow</a:t>
                      </a:r>
                      <a:endParaRPr lang="en-ZA" sz="2400" b="1" i="0" u="none" strike="noStrike" dirty="0">
                        <a:solidFill>
                          <a:srgbClr val="FF0000"/>
                        </a:solidFill>
                        <a:effectLst/>
                        <a:latin typeface="Arial" panose="020B0604020202020204" pitchFamily="34" charset="0"/>
                      </a:endParaRPr>
                    </a:p>
                  </a:txBody>
                  <a:tcPr marL="0" marR="0" marT="0" marB="0" anchor="b"/>
                </a:tc>
                <a:tc hMerge="1">
                  <a:txBody>
                    <a:bodyPr/>
                    <a:lstStyle/>
                    <a:p>
                      <a:endParaRPr lang="en-ZA"/>
                    </a:p>
                  </a:txBody>
                  <a:tcPr/>
                </a:tc>
                <a:tc>
                  <a:txBody>
                    <a:bodyPr/>
                    <a:lstStyle/>
                    <a:p>
                      <a:pPr algn="l" fontAlgn="b"/>
                      <a:r>
                        <a:rPr lang="en-ZA" sz="1000" u="none" strike="noStrike">
                          <a:effectLst/>
                        </a:rPr>
                        <a:t> </a:t>
                      </a:r>
                      <a:endParaRPr lang="en-ZA" sz="1000" b="0" i="0" u="none" strike="noStrike">
                        <a:effectLst/>
                        <a:latin typeface="Arial" panose="020B0604020202020204" pitchFamily="34" charset="0"/>
                      </a:endParaRPr>
                    </a:p>
                  </a:txBody>
                  <a:tcPr marL="0" marR="0" marT="0" marB="0" anchor="b"/>
                </a:tc>
                <a:extLst>
                  <a:ext uri="{0D108BD9-81ED-4DB2-BD59-A6C34878D82A}">
                    <a16:rowId xmlns:a16="http://schemas.microsoft.com/office/drawing/2014/main" xmlns="" val="1787612905"/>
                  </a:ext>
                </a:extLst>
              </a:tr>
              <a:tr h="167640">
                <a:tc gridSpan="2">
                  <a:txBody>
                    <a:bodyPr/>
                    <a:lstStyle/>
                    <a:p>
                      <a:pPr algn="l" fontAlgn="b"/>
                      <a:r>
                        <a:rPr lang="en-ZA" sz="1600" b="1" u="none" strike="noStrike" dirty="0">
                          <a:effectLst/>
                        </a:rPr>
                        <a:t>Rainfall Mm</a:t>
                      </a:r>
                      <a:r>
                        <a:rPr lang="en-ZA" sz="1600" b="1" u="none" strike="noStrike" baseline="30000" dirty="0">
                          <a:effectLst/>
                        </a:rPr>
                        <a:t>3</a:t>
                      </a:r>
                      <a:r>
                        <a:rPr lang="en-ZA" sz="1600" b="1" u="none" strike="noStrike" dirty="0">
                          <a:effectLst/>
                        </a:rPr>
                        <a:t>/a</a:t>
                      </a:r>
                      <a:endParaRPr lang="en-ZA" sz="1600" b="1" i="0" u="none" strike="noStrike" dirty="0">
                        <a:solidFill>
                          <a:srgbClr val="FF0000"/>
                        </a:solidFill>
                        <a:effectLst/>
                        <a:latin typeface="Arial" panose="020B0604020202020204" pitchFamily="34" charset="0"/>
                      </a:endParaRPr>
                    </a:p>
                  </a:txBody>
                  <a:tcPr marL="0" marR="0" marT="0" marB="0" anchor="b"/>
                </a:tc>
                <a:tc hMerge="1">
                  <a:txBody>
                    <a:bodyPr/>
                    <a:lstStyle/>
                    <a:p>
                      <a:endParaRPr lang="en-ZA"/>
                    </a:p>
                  </a:txBody>
                  <a:tcPr/>
                </a:tc>
                <a:tc>
                  <a:txBody>
                    <a:bodyPr/>
                    <a:lstStyle/>
                    <a:p>
                      <a:pPr algn="ctr" fontAlgn="b"/>
                      <a:r>
                        <a:rPr lang="en-ZA" sz="1600" b="1" u="none" strike="noStrike" dirty="0">
                          <a:effectLst/>
                        </a:rPr>
                        <a:t>9.21</a:t>
                      </a:r>
                      <a:endParaRPr lang="en-ZA" sz="1600" b="1" i="0" u="none" strike="noStrike" dirty="0">
                        <a:effectLst/>
                        <a:latin typeface="Arial" panose="020B0604020202020204" pitchFamily="34" charset="0"/>
                      </a:endParaRPr>
                    </a:p>
                  </a:txBody>
                  <a:tcPr marL="0" marR="0" marT="0" marB="0" anchor="b"/>
                </a:tc>
                <a:tc gridSpan="2">
                  <a:txBody>
                    <a:bodyPr/>
                    <a:lstStyle/>
                    <a:p>
                      <a:pPr algn="l" fontAlgn="b"/>
                      <a:r>
                        <a:rPr lang="en-ZA" sz="1600" b="1" u="none" strike="noStrike" dirty="0">
                          <a:effectLst/>
                        </a:rPr>
                        <a:t>Evaporation Mm</a:t>
                      </a:r>
                      <a:r>
                        <a:rPr lang="en-ZA" sz="1600" b="1" u="none" strike="noStrike" baseline="30000" dirty="0">
                          <a:effectLst/>
                        </a:rPr>
                        <a:t>3</a:t>
                      </a:r>
                      <a:r>
                        <a:rPr lang="en-ZA" sz="1600" b="1" u="none" strike="noStrike" dirty="0">
                          <a:effectLst/>
                        </a:rPr>
                        <a:t>/a</a:t>
                      </a:r>
                      <a:endParaRPr lang="en-ZA" sz="1600" b="1" i="0" u="none" strike="noStrike" dirty="0">
                        <a:solidFill>
                          <a:srgbClr val="FF0000"/>
                        </a:solidFill>
                        <a:effectLst/>
                        <a:latin typeface="Arial" panose="020B0604020202020204" pitchFamily="34" charset="0"/>
                      </a:endParaRPr>
                    </a:p>
                  </a:txBody>
                  <a:tcPr marL="0" marR="0" marT="0" marB="0" anchor="b"/>
                </a:tc>
                <a:tc hMerge="1">
                  <a:txBody>
                    <a:bodyPr/>
                    <a:lstStyle/>
                    <a:p>
                      <a:endParaRPr lang="en-ZA"/>
                    </a:p>
                  </a:txBody>
                  <a:tcPr/>
                </a:tc>
                <a:tc>
                  <a:txBody>
                    <a:bodyPr/>
                    <a:lstStyle/>
                    <a:p>
                      <a:pPr algn="ctr" fontAlgn="b"/>
                      <a:r>
                        <a:rPr lang="en-ZA" sz="1600" b="1" u="none" strike="noStrike" dirty="0">
                          <a:effectLst/>
                        </a:rPr>
                        <a:t>8.47</a:t>
                      </a:r>
                      <a:endParaRPr lang="en-ZA" sz="1600" b="1" i="0" u="none" strike="noStrike" dirty="0">
                        <a:effectLst/>
                        <a:latin typeface="Arial" panose="020B0604020202020204" pitchFamily="34" charset="0"/>
                      </a:endParaRPr>
                    </a:p>
                  </a:txBody>
                  <a:tcPr marL="0" marR="0" marT="0" marB="0" anchor="b"/>
                </a:tc>
                <a:extLst>
                  <a:ext uri="{0D108BD9-81ED-4DB2-BD59-A6C34878D82A}">
                    <a16:rowId xmlns:a16="http://schemas.microsoft.com/office/drawing/2014/main" xmlns="" val="2811633150"/>
                  </a:ext>
                </a:extLst>
              </a:tr>
              <a:tr h="230483">
                <a:tc gridSpan="2">
                  <a:txBody>
                    <a:bodyPr/>
                    <a:lstStyle/>
                    <a:p>
                      <a:pPr algn="l" fontAlgn="b"/>
                      <a:r>
                        <a:rPr lang="en-ZA" sz="1600" b="1" u="none" strike="noStrike" dirty="0">
                          <a:effectLst/>
                        </a:rPr>
                        <a:t>Surface Runoff  Mm</a:t>
                      </a:r>
                      <a:r>
                        <a:rPr lang="en-ZA" sz="1600" b="1" u="none" strike="noStrike" baseline="30000" dirty="0">
                          <a:effectLst/>
                        </a:rPr>
                        <a:t>3</a:t>
                      </a:r>
                      <a:r>
                        <a:rPr lang="en-ZA" sz="1600" b="1" u="none" strike="noStrike" dirty="0">
                          <a:effectLst/>
                        </a:rPr>
                        <a:t>/a</a:t>
                      </a:r>
                      <a:endParaRPr lang="en-ZA" sz="1600" b="1" i="0" u="none" strike="noStrike" dirty="0">
                        <a:solidFill>
                          <a:srgbClr val="FF0000"/>
                        </a:solidFill>
                        <a:effectLst/>
                        <a:latin typeface="Arial" panose="020B0604020202020204" pitchFamily="34" charset="0"/>
                      </a:endParaRPr>
                    </a:p>
                  </a:txBody>
                  <a:tcPr marL="0" marR="0" marT="0" marB="0" anchor="b"/>
                </a:tc>
                <a:tc hMerge="1">
                  <a:txBody>
                    <a:bodyPr/>
                    <a:lstStyle/>
                    <a:p>
                      <a:endParaRPr lang="en-ZA"/>
                    </a:p>
                  </a:txBody>
                  <a:tcPr/>
                </a:tc>
                <a:tc>
                  <a:txBody>
                    <a:bodyPr/>
                    <a:lstStyle/>
                    <a:p>
                      <a:pPr algn="ctr" fontAlgn="b"/>
                      <a:r>
                        <a:rPr lang="en-ZA" sz="1600" b="1" u="none" strike="noStrike" dirty="0">
                          <a:effectLst/>
                        </a:rPr>
                        <a:t>23.72</a:t>
                      </a:r>
                      <a:endParaRPr lang="en-ZA" sz="1600" b="1" i="0" u="none" strike="noStrike" dirty="0">
                        <a:effectLst/>
                        <a:latin typeface="Arial" panose="020B0604020202020204" pitchFamily="34" charset="0"/>
                      </a:endParaRPr>
                    </a:p>
                  </a:txBody>
                  <a:tcPr marL="0" marR="0" marT="0" marB="0" anchor="b"/>
                </a:tc>
                <a:tc gridSpan="2">
                  <a:txBody>
                    <a:bodyPr/>
                    <a:lstStyle/>
                    <a:p>
                      <a:pPr algn="l" fontAlgn="b"/>
                      <a:r>
                        <a:rPr lang="en-ZA" sz="1600" b="1" u="none" strike="noStrike" dirty="0">
                          <a:effectLst/>
                        </a:rPr>
                        <a:t>Abstraction Mm</a:t>
                      </a:r>
                      <a:r>
                        <a:rPr lang="en-ZA" sz="1600" b="1" u="none" strike="noStrike" baseline="30000" dirty="0">
                          <a:effectLst/>
                        </a:rPr>
                        <a:t>3</a:t>
                      </a:r>
                      <a:r>
                        <a:rPr lang="en-ZA" sz="1600" b="1" u="none" strike="noStrike" dirty="0">
                          <a:effectLst/>
                        </a:rPr>
                        <a:t>/a</a:t>
                      </a:r>
                      <a:endParaRPr lang="en-ZA" sz="1600" b="1" i="0" u="none" strike="noStrike" dirty="0">
                        <a:solidFill>
                          <a:srgbClr val="FF0000"/>
                        </a:solidFill>
                        <a:effectLst/>
                        <a:latin typeface="Arial" panose="020B0604020202020204" pitchFamily="34" charset="0"/>
                      </a:endParaRPr>
                    </a:p>
                  </a:txBody>
                  <a:tcPr marL="0" marR="0" marT="0" marB="0" anchor="b"/>
                </a:tc>
                <a:tc hMerge="1">
                  <a:txBody>
                    <a:bodyPr/>
                    <a:lstStyle/>
                    <a:p>
                      <a:endParaRPr lang="en-ZA"/>
                    </a:p>
                  </a:txBody>
                  <a:tcPr/>
                </a:tc>
                <a:tc>
                  <a:txBody>
                    <a:bodyPr/>
                    <a:lstStyle/>
                    <a:p>
                      <a:pPr algn="ctr" fontAlgn="b"/>
                      <a:r>
                        <a:rPr lang="en-ZA" sz="1600" b="1" u="none" strike="noStrike" dirty="0">
                          <a:effectLst/>
                        </a:rPr>
                        <a:t>0.00</a:t>
                      </a:r>
                      <a:endParaRPr lang="en-ZA" sz="1600" b="1" i="0" u="none" strike="noStrike" dirty="0">
                        <a:effectLst/>
                        <a:latin typeface="Arial" panose="020B0604020202020204" pitchFamily="34" charset="0"/>
                      </a:endParaRPr>
                    </a:p>
                  </a:txBody>
                  <a:tcPr marL="0" marR="0" marT="0" marB="0" anchor="b"/>
                </a:tc>
                <a:extLst>
                  <a:ext uri="{0D108BD9-81ED-4DB2-BD59-A6C34878D82A}">
                    <a16:rowId xmlns:a16="http://schemas.microsoft.com/office/drawing/2014/main" xmlns="" val="606788384"/>
                  </a:ext>
                </a:extLst>
              </a:tr>
              <a:tr h="167640">
                <a:tc gridSpan="2">
                  <a:txBody>
                    <a:bodyPr/>
                    <a:lstStyle/>
                    <a:p>
                      <a:pPr algn="l" fontAlgn="b"/>
                      <a:r>
                        <a:rPr lang="en-ZA" sz="1600" b="1" u="none" strike="noStrike" dirty="0" err="1">
                          <a:effectLst/>
                        </a:rPr>
                        <a:t>GWater</a:t>
                      </a:r>
                      <a:r>
                        <a:rPr lang="en-ZA" sz="1600" b="1" u="none" strike="noStrike" dirty="0">
                          <a:effectLst/>
                        </a:rPr>
                        <a:t> Inflow Mm</a:t>
                      </a:r>
                      <a:r>
                        <a:rPr lang="en-ZA" sz="1600" b="1" u="none" strike="noStrike" baseline="30000" dirty="0">
                          <a:effectLst/>
                        </a:rPr>
                        <a:t>3</a:t>
                      </a:r>
                      <a:r>
                        <a:rPr lang="en-ZA" sz="1600" b="1" u="none" strike="noStrike" dirty="0">
                          <a:effectLst/>
                        </a:rPr>
                        <a:t>/a</a:t>
                      </a:r>
                      <a:endParaRPr lang="en-ZA" sz="1600" b="1" i="0" u="none" strike="noStrike" dirty="0">
                        <a:solidFill>
                          <a:srgbClr val="FF0000"/>
                        </a:solidFill>
                        <a:effectLst/>
                        <a:latin typeface="Arial" panose="020B0604020202020204" pitchFamily="34" charset="0"/>
                      </a:endParaRPr>
                    </a:p>
                  </a:txBody>
                  <a:tcPr marL="0" marR="0" marT="0" marB="0" anchor="b"/>
                </a:tc>
                <a:tc hMerge="1">
                  <a:txBody>
                    <a:bodyPr/>
                    <a:lstStyle/>
                    <a:p>
                      <a:endParaRPr lang="en-ZA"/>
                    </a:p>
                  </a:txBody>
                  <a:tcPr/>
                </a:tc>
                <a:tc>
                  <a:txBody>
                    <a:bodyPr/>
                    <a:lstStyle/>
                    <a:p>
                      <a:pPr algn="ctr" fontAlgn="b"/>
                      <a:r>
                        <a:rPr lang="en-ZA" sz="1600" b="1" u="none" strike="noStrike" dirty="0">
                          <a:effectLst/>
                        </a:rPr>
                        <a:t>4.50</a:t>
                      </a:r>
                      <a:endParaRPr lang="en-ZA" sz="1600" b="1" i="0" u="none" strike="noStrike" dirty="0">
                        <a:effectLst/>
                        <a:latin typeface="Arial" panose="020B0604020202020204" pitchFamily="34" charset="0"/>
                      </a:endParaRPr>
                    </a:p>
                  </a:txBody>
                  <a:tcPr marL="0" marR="0" marT="0" marB="0" anchor="b"/>
                </a:tc>
                <a:tc gridSpan="2">
                  <a:txBody>
                    <a:bodyPr/>
                    <a:lstStyle/>
                    <a:p>
                      <a:pPr algn="l" fontAlgn="b"/>
                      <a:r>
                        <a:rPr lang="en-ZA" sz="1600" b="1" u="none" strike="noStrike" dirty="0">
                          <a:effectLst/>
                        </a:rPr>
                        <a:t>Runoff Mm</a:t>
                      </a:r>
                      <a:r>
                        <a:rPr lang="en-ZA" sz="1600" b="1" u="none" strike="noStrike" baseline="30000" dirty="0">
                          <a:effectLst/>
                        </a:rPr>
                        <a:t>3</a:t>
                      </a:r>
                      <a:r>
                        <a:rPr lang="en-ZA" sz="1600" b="1" u="none" strike="noStrike" dirty="0">
                          <a:effectLst/>
                        </a:rPr>
                        <a:t>/a</a:t>
                      </a:r>
                      <a:endParaRPr lang="en-ZA" sz="1600" b="1" i="0" u="none" strike="noStrike" dirty="0">
                        <a:solidFill>
                          <a:srgbClr val="FF0000"/>
                        </a:solidFill>
                        <a:effectLst/>
                        <a:latin typeface="Arial" panose="020B0604020202020204" pitchFamily="34" charset="0"/>
                      </a:endParaRPr>
                    </a:p>
                  </a:txBody>
                  <a:tcPr marL="0" marR="0" marT="0" marB="0" anchor="b"/>
                </a:tc>
                <a:tc hMerge="1">
                  <a:txBody>
                    <a:bodyPr/>
                    <a:lstStyle/>
                    <a:p>
                      <a:endParaRPr lang="en-ZA"/>
                    </a:p>
                  </a:txBody>
                  <a:tcPr/>
                </a:tc>
                <a:tc>
                  <a:txBody>
                    <a:bodyPr/>
                    <a:lstStyle/>
                    <a:p>
                      <a:pPr algn="ctr" fontAlgn="b"/>
                      <a:r>
                        <a:rPr lang="en-ZA" sz="1600" b="1" u="none" strike="noStrike" dirty="0">
                          <a:effectLst/>
                        </a:rPr>
                        <a:t>28.38</a:t>
                      </a:r>
                      <a:endParaRPr lang="en-ZA" sz="1600" b="1" i="0" u="none" strike="noStrike" dirty="0">
                        <a:effectLst/>
                        <a:latin typeface="Arial" panose="020B0604020202020204" pitchFamily="34" charset="0"/>
                      </a:endParaRPr>
                    </a:p>
                  </a:txBody>
                  <a:tcPr marL="0" marR="0" marT="0" marB="0" anchor="b"/>
                </a:tc>
                <a:extLst>
                  <a:ext uri="{0D108BD9-81ED-4DB2-BD59-A6C34878D82A}">
                    <a16:rowId xmlns:a16="http://schemas.microsoft.com/office/drawing/2014/main" xmlns="" val="2069769153"/>
                  </a:ext>
                </a:extLst>
              </a:tr>
              <a:tr h="167640">
                <a:tc gridSpan="2">
                  <a:txBody>
                    <a:bodyPr/>
                    <a:lstStyle/>
                    <a:p>
                      <a:pPr algn="l" fontAlgn="b"/>
                      <a:r>
                        <a:rPr lang="en-ZA" sz="1600" b="1" u="none" strike="noStrike" dirty="0">
                          <a:effectLst/>
                        </a:rPr>
                        <a:t>Storage Mm</a:t>
                      </a:r>
                      <a:r>
                        <a:rPr lang="en-ZA" sz="1600" b="1" u="none" strike="noStrike" baseline="30000" dirty="0">
                          <a:effectLst/>
                        </a:rPr>
                        <a:t>3</a:t>
                      </a:r>
                      <a:r>
                        <a:rPr lang="en-ZA" sz="1600" b="1" u="none" strike="noStrike" dirty="0">
                          <a:effectLst/>
                        </a:rPr>
                        <a:t>/a</a:t>
                      </a:r>
                      <a:endParaRPr lang="en-ZA" sz="1600" b="1" i="0" u="none" strike="noStrike" dirty="0">
                        <a:solidFill>
                          <a:srgbClr val="FF0000"/>
                        </a:solidFill>
                        <a:effectLst/>
                        <a:latin typeface="Arial" panose="020B0604020202020204" pitchFamily="34" charset="0"/>
                      </a:endParaRPr>
                    </a:p>
                  </a:txBody>
                  <a:tcPr marL="0" marR="0" marT="0" marB="0" anchor="b"/>
                </a:tc>
                <a:tc hMerge="1">
                  <a:txBody>
                    <a:bodyPr/>
                    <a:lstStyle/>
                    <a:p>
                      <a:endParaRPr lang="en-ZA"/>
                    </a:p>
                  </a:txBody>
                  <a:tcPr/>
                </a:tc>
                <a:tc>
                  <a:txBody>
                    <a:bodyPr/>
                    <a:lstStyle/>
                    <a:p>
                      <a:pPr algn="ctr" fontAlgn="b"/>
                      <a:r>
                        <a:rPr lang="en-ZA" sz="1600" b="1" u="none" strike="noStrike" dirty="0">
                          <a:effectLst/>
                        </a:rPr>
                        <a:t>0.07</a:t>
                      </a:r>
                      <a:endParaRPr lang="en-ZA" sz="1600" b="1" i="0" u="none" strike="noStrike" dirty="0">
                        <a:effectLst/>
                        <a:latin typeface="Arial" panose="020B0604020202020204" pitchFamily="34" charset="0"/>
                      </a:endParaRPr>
                    </a:p>
                  </a:txBody>
                  <a:tcPr marL="0" marR="0" marT="0" marB="0" anchor="b"/>
                </a:tc>
                <a:tc gridSpan="2">
                  <a:txBody>
                    <a:bodyPr/>
                    <a:lstStyle/>
                    <a:p>
                      <a:pPr algn="l" fontAlgn="b"/>
                      <a:r>
                        <a:rPr lang="en-ZA" sz="1600" b="1" u="none" strike="noStrike" dirty="0" err="1">
                          <a:effectLst/>
                        </a:rPr>
                        <a:t>Gwater</a:t>
                      </a:r>
                      <a:r>
                        <a:rPr lang="en-ZA" sz="1600" b="1" u="none" strike="noStrike" dirty="0">
                          <a:effectLst/>
                        </a:rPr>
                        <a:t> outflow Mm</a:t>
                      </a:r>
                      <a:r>
                        <a:rPr lang="en-ZA" sz="1600" b="1" u="none" strike="noStrike" baseline="30000" dirty="0">
                          <a:effectLst/>
                        </a:rPr>
                        <a:t>3</a:t>
                      </a:r>
                      <a:r>
                        <a:rPr lang="en-ZA" sz="1600" b="1" u="none" strike="noStrike" dirty="0">
                          <a:effectLst/>
                        </a:rPr>
                        <a:t>/a</a:t>
                      </a:r>
                      <a:endParaRPr lang="en-ZA" sz="1600" b="1" i="0" u="none" strike="noStrike" dirty="0">
                        <a:solidFill>
                          <a:srgbClr val="FF0000"/>
                        </a:solidFill>
                        <a:effectLst/>
                        <a:latin typeface="Arial" panose="020B0604020202020204" pitchFamily="34" charset="0"/>
                      </a:endParaRPr>
                    </a:p>
                  </a:txBody>
                  <a:tcPr marL="0" marR="0" marT="0" marB="0" anchor="b"/>
                </a:tc>
                <a:tc hMerge="1">
                  <a:txBody>
                    <a:bodyPr/>
                    <a:lstStyle/>
                    <a:p>
                      <a:endParaRPr lang="en-ZA"/>
                    </a:p>
                  </a:txBody>
                  <a:tcPr/>
                </a:tc>
                <a:tc>
                  <a:txBody>
                    <a:bodyPr/>
                    <a:lstStyle/>
                    <a:p>
                      <a:pPr algn="ctr" fontAlgn="b"/>
                      <a:r>
                        <a:rPr lang="en-ZA" sz="1600" b="1" u="none" strike="noStrike" dirty="0">
                          <a:effectLst/>
                        </a:rPr>
                        <a:t>0.51</a:t>
                      </a:r>
                      <a:endParaRPr lang="en-ZA" sz="1600" b="1" i="0" u="none" strike="noStrike" dirty="0">
                        <a:effectLst/>
                        <a:latin typeface="Arial" panose="020B0604020202020204" pitchFamily="34" charset="0"/>
                      </a:endParaRPr>
                    </a:p>
                  </a:txBody>
                  <a:tcPr marL="0" marR="0" marT="0" marB="0" anchor="b"/>
                </a:tc>
                <a:extLst>
                  <a:ext uri="{0D108BD9-81ED-4DB2-BD59-A6C34878D82A}">
                    <a16:rowId xmlns:a16="http://schemas.microsoft.com/office/drawing/2014/main" xmlns="" val="2247649621"/>
                  </a:ext>
                </a:extLst>
              </a:tr>
              <a:tr h="167640">
                <a:tc>
                  <a:txBody>
                    <a:bodyPr/>
                    <a:lstStyle/>
                    <a:p>
                      <a:pPr algn="l" fontAlgn="b"/>
                      <a:r>
                        <a:rPr lang="en-ZA" sz="1000" u="none" strike="noStrike">
                          <a:effectLst/>
                        </a:rPr>
                        <a:t> </a:t>
                      </a:r>
                      <a:endParaRPr lang="en-ZA" sz="1000" b="1" i="0" u="none" strike="noStrike">
                        <a:solidFill>
                          <a:srgbClr val="FF0000"/>
                        </a:solidFill>
                        <a:effectLst/>
                        <a:latin typeface="Arial" panose="020B0604020202020204" pitchFamily="34" charset="0"/>
                      </a:endParaRPr>
                    </a:p>
                  </a:txBody>
                  <a:tcPr marL="0" marR="0" marT="0" marB="0" anchor="b"/>
                </a:tc>
                <a:tc>
                  <a:txBody>
                    <a:bodyPr/>
                    <a:lstStyle/>
                    <a:p>
                      <a:pPr algn="l" fontAlgn="b"/>
                      <a:r>
                        <a:rPr lang="en-ZA" sz="1000" u="none" strike="noStrike">
                          <a:effectLst/>
                        </a:rPr>
                        <a:t> </a:t>
                      </a:r>
                      <a:endParaRPr lang="en-ZA" sz="1000" b="1" i="0" u="none" strike="noStrike">
                        <a:solidFill>
                          <a:srgbClr val="FF0000"/>
                        </a:solidFill>
                        <a:effectLst/>
                        <a:latin typeface="Arial" panose="020B0604020202020204" pitchFamily="34" charset="0"/>
                      </a:endParaRPr>
                    </a:p>
                  </a:txBody>
                  <a:tcPr marL="0" marR="0" marT="0" marB="0" anchor="b"/>
                </a:tc>
                <a:tc>
                  <a:txBody>
                    <a:bodyPr/>
                    <a:lstStyle/>
                    <a:p>
                      <a:pPr algn="ctr" fontAlgn="b"/>
                      <a:r>
                        <a:rPr lang="en-ZA" sz="1600" b="1" u="none" strike="noStrike" dirty="0">
                          <a:effectLst/>
                        </a:rPr>
                        <a:t> </a:t>
                      </a:r>
                      <a:endParaRPr lang="en-ZA" sz="1600" b="1" i="0" u="none" strike="noStrike" dirty="0">
                        <a:effectLst/>
                        <a:latin typeface="Arial" panose="020B0604020202020204" pitchFamily="34" charset="0"/>
                      </a:endParaRPr>
                    </a:p>
                  </a:txBody>
                  <a:tcPr marL="0" marR="0" marT="0" marB="0" anchor="b"/>
                </a:tc>
                <a:tc>
                  <a:txBody>
                    <a:bodyPr/>
                    <a:lstStyle/>
                    <a:p>
                      <a:pPr algn="l" fontAlgn="b"/>
                      <a:r>
                        <a:rPr lang="en-ZA" sz="1600" b="1" u="none" strike="noStrike">
                          <a:effectLst/>
                        </a:rPr>
                        <a:t> </a:t>
                      </a:r>
                      <a:endParaRPr lang="en-ZA" sz="1600" b="1" i="0" u="none" strike="noStrike">
                        <a:solidFill>
                          <a:srgbClr val="FF0000"/>
                        </a:solidFill>
                        <a:effectLst/>
                        <a:latin typeface="Arial" panose="020B0604020202020204" pitchFamily="34" charset="0"/>
                      </a:endParaRPr>
                    </a:p>
                  </a:txBody>
                  <a:tcPr marL="0" marR="0" marT="0" marB="0" anchor="b"/>
                </a:tc>
                <a:tc>
                  <a:txBody>
                    <a:bodyPr/>
                    <a:lstStyle/>
                    <a:p>
                      <a:pPr algn="l" fontAlgn="b"/>
                      <a:r>
                        <a:rPr lang="en-ZA" sz="1600" b="1" u="none" strike="noStrike">
                          <a:effectLst/>
                        </a:rPr>
                        <a:t> </a:t>
                      </a:r>
                      <a:endParaRPr lang="en-ZA" sz="1600" b="1" i="0" u="none" strike="noStrike">
                        <a:solidFill>
                          <a:srgbClr val="FF0000"/>
                        </a:solidFill>
                        <a:effectLst/>
                        <a:latin typeface="Arial" panose="020B0604020202020204" pitchFamily="34" charset="0"/>
                      </a:endParaRPr>
                    </a:p>
                  </a:txBody>
                  <a:tcPr marL="0" marR="0" marT="0" marB="0" anchor="b"/>
                </a:tc>
                <a:tc>
                  <a:txBody>
                    <a:bodyPr/>
                    <a:lstStyle/>
                    <a:p>
                      <a:pPr algn="ctr" fontAlgn="b"/>
                      <a:r>
                        <a:rPr lang="en-ZA" sz="1600" b="1" u="none" strike="noStrike" dirty="0">
                          <a:effectLst/>
                        </a:rPr>
                        <a:t> </a:t>
                      </a:r>
                      <a:endParaRPr lang="en-ZA" sz="1600" b="1" i="0" u="none" strike="noStrike" dirty="0">
                        <a:effectLst/>
                        <a:latin typeface="Arial" panose="020B0604020202020204" pitchFamily="34" charset="0"/>
                      </a:endParaRPr>
                    </a:p>
                  </a:txBody>
                  <a:tcPr marL="0" marR="0" marT="0" marB="0" anchor="b"/>
                </a:tc>
                <a:extLst>
                  <a:ext uri="{0D108BD9-81ED-4DB2-BD59-A6C34878D82A}">
                    <a16:rowId xmlns:a16="http://schemas.microsoft.com/office/drawing/2014/main" xmlns="" val="1798714407"/>
                  </a:ext>
                </a:extLst>
              </a:tr>
              <a:tr h="175260">
                <a:tc>
                  <a:txBody>
                    <a:bodyPr/>
                    <a:lstStyle/>
                    <a:p>
                      <a:pPr algn="l" fontAlgn="b"/>
                      <a:r>
                        <a:rPr lang="en-ZA" sz="1600" b="1" u="none" strike="noStrike" dirty="0">
                          <a:effectLst/>
                        </a:rPr>
                        <a:t>TOTAL</a:t>
                      </a:r>
                      <a:endParaRPr lang="en-ZA" sz="1600" b="1" i="0" u="none" strike="noStrike" dirty="0">
                        <a:solidFill>
                          <a:srgbClr val="FF0000"/>
                        </a:solidFill>
                        <a:effectLst/>
                        <a:latin typeface="Arial" panose="020B0604020202020204" pitchFamily="34" charset="0"/>
                      </a:endParaRPr>
                    </a:p>
                  </a:txBody>
                  <a:tcPr marL="0" marR="0" marT="0" marB="0" anchor="b"/>
                </a:tc>
                <a:tc>
                  <a:txBody>
                    <a:bodyPr/>
                    <a:lstStyle/>
                    <a:p>
                      <a:pPr algn="l" fontAlgn="b"/>
                      <a:r>
                        <a:rPr lang="en-ZA" sz="1000" u="none" strike="noStrike">
                          <a:effectLst/>
                        </a:rPr>
                        <a:t> </a:t>
                      </a:r>
                      <a:endParaRPr lang="en-ZA" sz="1000" b="0" i="0" u="none" strike="noStrike">
                        <a:effectLst/>
                        <a:latin typeface="Arial" panose="020B0604020202020204" pitchFamily="34" charset="0"/>
                      </a:endParaRPr>
                    </a:p>
                  </a:txBody>
                  <a:tcPr marL="0" marR="0" marT="0" marB="0" anchor="b"/>
                </a:tc>
                <a:tc>
                  <a:txBody>
                    <a:bodyPr/>
                    <a:lstStyle/>
                    <a:p>
                      <a:pPr algn="ctr" fontAlgn="b"/>
                      <a:r>
                        <a:rPr lang="en-ZA" sz="1600" b="1" u="none" strike="noStrike" dirty="0">
                          <a:effectLst/>
                        </a:rPr>
                        <a:t>37.43</a:t>
                      </a:r>
                      <a:endParaRPr lang="en-ZA" sz="1600" b="1" i="0" u="none" strike="noStrike" dirty="0">
                        <a:effectLst/>
                        <a:latin typeface="Arial" panose="020B0604020202020204" pitchFamily="34" charset="0"/>
                      </a:endParaRPr>
                    </a:p>
                  </a:txBody>
                  <a:tcPr marL="0" marR="0" marT="0" marB="0" anchor="b"/>
                </a:tc>
                <a:tc>
                  <a:txBody>
                    <a:bodyPr/>
                    <a:lstStyle/>
                    <a:p>
                      <a:pPr algn="l" fontAlgn="b"/>
                      <a:r>
                        <a:rPr lang="en-ZA" sz="1600" b="1" u="none" strike="noStrike">
                          <a:effectLst/>
                        </a:rPr>
                        <a:t>TOTAL</a:t>
                      </a:r>
                      <a:endParaRPr lang="en-ZA" sz="1600" b="1" i="0" u="none" strike="noStrike">
                        <a:solidFill>
                          <a:srgbClr val="FF0000"/>
                        </a:solidFill>
                        <a:effectLst/>
                        <a:latin typeface="Arial" panose="020B0604020202020204" pitchFamily="34" charset="0"/>
                      </a:endParaRPr>
                    </a:p>
                  </a:txBody>
                  <a:tcPr marL="0" marR="0" marT="0" marB="0" anchor="b"/>
                </a:tc>
                <a:tc>
                  <a:txBody>
                    <a:bodyPr/>
                    <a:lstStyle/>
                    <a:p>
                      <a:pPr algn="l" fontAlgn="b"/>
                      <a:r>
                        <a:rPr lang="en-ZA" sz="1600" b="1" u="none" strike="noStrike">
                          <a:effectLst/>
                        </a:rPr>
                        <a:t> </a:t>
                      </a:r>
                      <a:endParaRPr lang="en-ZA" sz="1600" b="1" i="0" u="none" strike="noStrike">
                        <a:effectLst/>
                        <a:latin typeface="Arial" panose="020B0604020202020204" pitchFamily="34" charset="0"/>
                      </a:endParaRPr>
                    </a:p>
                  </a:txBody>
                  <a:tcPr marL="0" marR="0" marT="0" marB="0" anchor="b"/>
                </a:tc>
                <a:tc>
                  <a:txBody>
                    <a:bodyPr/>
                    <a:lstStyle/>
                    <a:p>
                      <a:pPr algn="ctr" fontAlgn="b"/>
                      <a:r>
                        <a:rPr lang="en-ZA" sz="1600" b="1" u="none" strike="noStrike" dirty="0">
                          <a:effectLst/>
                        </a:rPr>
                        <a:t>37.36</a:t>
                      </a:r>
                      <a:endParaRPr lang="en-ZA" sz="1600" b="1" i="0" u="none" strike="noStrike" dirty="0">
                        <a:effectLst/>
                        <a:latin typeface="Arial" panose="020B0604020202020204" pitchFamily="34" charset="0"/>
                      </a:endParaRPr>
                    </a:p>
                  </a:txBody>
                  <a:tcPr marL="0" marR="0" marT="0" marB="0" anchor="b"/>
                </a:tc>
                <a:extLst>
                  <a:ext uri="{0D108BD9-81ED-4DB2-BD59-A6C34878D82A}">
                    <a16:rowId xmlns:a16="http://schemas.microsoft.com/office/drawing/2014/main" xmlns="" val="2813870349"/>
                  </a:ext>
                </a:extLst>
              </a:tr>
            </a:tbl>
          </a:graphicData>
        </a:graphic>
      </p:graphicFrame>
      <p:sp>
        <p:nvSpPr>
          <p:cNvPr id="8" name="TextBox 7">
            <a:extLst>
              <a:ext uri="{FF2B5EF4-FFF2-40B4-BE49-F238E27FC236}">
                <a16:creationId xmlns:a16="http://schemas.microsoft.com/office/drawing/2014/main" xmlns="" id="{33A42F2B-F098-4793-9C48-02846F059874}"/>
              </a:ext>
            </a:extLst>
          </p:cNvPr>
          <p:cNvSpPr txBox="1"/>
          <p:nvPr/>
        </p:nvSpPr>
        <p:spPr>
          <a:xfrm>
            <a:off x="1616364" y="3713018"/>
            <a:ext cx="6022109" cy="584775"/>
          </a:xfrm>
          <a:prstGeom prst="rect">
            <a:avLst/>
          </a:prstGeom>
          <a:noFill/>
        </p:spPr>
        <p:txBody>
          <a:bodyPr wrap="square" rtlCol="0">
            <a:spAutoFit/>
          </a:bodyPr>
          <a:lstStyle/>
          <a:p>
            <a:pPr defTabSz="457200" fontAlgn="base">
              <a:spcBef>
                <a:spcPct val="0"/>
              </a:spcBef>
              <a:spcAft>
                <a:spcPct val="0"/>
              </a:spcAft>
            </a:pPr>
            <a:r>
              <a:rPr lang="en-ZA" sz="3200" dirty="0">
                <a:solidFill>
                  <a:prstClr val="black"/>
                </a:solidFill>
                <a:latin typeface="Arial" pitchFamily="34" charset="0"/>
                <a:ea typeface="ＭＳ Ｐゴシック" pitchFamily="34" charset="-128"/>
              </a:rPr>
              <a:t>1920-1975</a:t>
            </a:r>
          </a:p>
        </p:txBody>
      </p:sp>
      <p:sp>
        <p:nvSpPr>
          <p:cNvPr id="9" name="Oval 8">
            <a:extLst>
              <a:ext uri="{FF2B5EF4-FFF2-40B4-BE49-F238E27FC236}">
                <a16:creationId xmlns:a16="http://schemas.microsoft.com/office/drawing/2014/main" xmlns="" id="{918B7675-5574-43EB-9E73-5DF1BA9C060B}"/>
              </a:ext>
            </a:extLst>
          </p:cNvPr>
          <p:cNvSpPr/>
          <p:nvPr/>
        </p:nvSpPr>
        <p:spPr>
          <a:xfrm>
            <a:off x="7159557" y="1673157"/>
            <a:ext cx="690664" cy="359924"/>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ZA" sz="2400">
              <a:solidFill>
                <a:prstClr val="white"/>
              </a:solidFill>
            </a:endParaRPr>
          </a:p>
        </p:txBody>
      </p:sp>
      <p:sp>
        <p:nvSpPr>
          <p:cNvPr id="10" name="Oval 9">
            <a:extLst>
              <a:ext uri="{FF2B5EF4-FFF2-40B4-BE49-F238E27FC236}">
                <a16:creationId xmlns:a16="http://schemas.microsoft.com/office/drawing/2014/main" xmlns="" id="{59DC8E0F-F0A7-4F00-8CF1-A1C23AEE43C1}"/>
              </a:ext>
            </a:extLst>
          </p:cNvPr>
          <p:cNvSpPr/>
          <p:nvPr/>
        </p:nvSpPr>
        <p:spPr>
          <a:xfrm>
            <a:off x="7218218" y="5097294"/>
            <a:ext cx="729280" cy="340468"/>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ZA" sz="2400">
              <a:solidFill>
                <a:prstClr val="white"/>
              </a:solidFill>
            </a:endParaRPr>
          </a:p>
        </p:txBody>
      </p:sp>
    </p:spTree>
    <p:extLst>
      <p:ext uri="{BB962C8B-B14F-4D97-AF65-F5344CB8AC3E}">
        <p14:creationId xmlns:p14="http://schemas.microsoft.com/office/powerpoint/2010/main" val="257644818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8D5A9F-2105-40C4-AE69-12F54A268088}"/>
              </a:ext>
            </a:extLst>
          </p:cNvPr>
          <p:cNvSpPr>
            <a:spLocks noGrp="1"/>
          </p:cNvSpPr>
          <p:nvPr>
            <p:ph type="title"/>
          </p:nvPr>
        </p:nvSpPr>
        <p:spPr/>
        <p:txBody>
          <a:bodyPr/>
          <a:lstStyle/>
          <a:p>
            <a:r>
              <a:rPr lang="en-ZA" dirty="0"/>
              <a:t>Lake </a:t>
            </a:r>
            <a:r>
              <a:rPr lang="en-ZA" dirty="0" err="1"/>
              <a:t>Cubhu</a:t>
            </a:r>
            <a:endParaRPr lang="en-ZA" dirty="0"/>
          </a:p>
        </p:txBody>
      </p:sp>
      <p:sp>
        <p:nvSpPr>
          <p:cNvPr id="4" name="Slide Number Placeholder 3">
            <a:extLst>
              <a:ext uri="{FF2B5EF4-FFF2-40B4-BE49-F238E27FC236}">
                <a16:creationId xmlns:a16="http://schemas.microsoft.com/office/drawing/2014/main" xmlns="" id="{61500316-BA1F-463B-87DD-0119F7DC2EC1}"/>
              </a:ext>
            </a:extLst>
          </p:cNvPr>
          <p:cNvSpPr>
            <a:spLocks noGrp="1"/>
          </p:cNvSpPr>
          <p:nvPr>
            <p:ph type="sldNum" sz="quarter" idx="12"/>
          </p:nvPr>
        </p:nvSpPr>
        <p:spPr/>
        <p:txBody>
          <a:bodyPr/>
          <a:lstStyle/>
          <a:p>
            <a:pPr defTabSz="342892">
              <a:defRPr/>
            </a:pPr>
            <a:endParaRPr lang="en-US" altLang="en-US" dirty="0">
              <a:solidFill>
                <a:prstClr val="black"/>
              </a:solidFill>
            </a:endParaRPr>
          </a:p>
        </p:txBody>
      </p:sp>
      <p:graphicFrame>
        <p:nvGraphicFramePr>
          <p:cNvPr id="6" name="Chart 5">
            <a:extLst>
              <a:ext uri="{FF2B5EF4-FFF2-40B4-BE49-F238E27FC236}">
                <a16:creationId xmlns:a16="http://schemas.microsoft.com/office/drawing/2014/main" xmlns="" id="{54E433FE-4DBC-472D-A6F8-51FF68DD8D64}"/>
              </a:ext>
            </a:extLst>
          </p:cNvPr>
          <p:cNvGraphicFramePr>
            <a:graphicFrameLocks noGrp="1"/>
          </p:cNvGraphicFramePr>
          <p:nvPr/>
        </p:nvGraphicFramePr>
        <p:xfrm>
          <a:off x="561473" y="1016557"/>
          <a:ext cx="8021053" cy="482488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9094902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Way Forward</a:t>
            </a:r>
          </a:p>
        </p:txBody>
      </p:sp>
      <p:sp>
        <p:nvSpPr>
          <p:cNvPr id="3" name="Content Placeholder 2"/>
          <p:cNvSpPr>
            <a:spLocks noGrp="1"/>
          </p:cNvSpPr>
          <p:nvPr>
            <p:ph idx="1"/>
          </p:nvPr>
        </p:nvSpPr>
        <p:spPr>
          <a:xfrm>
            <a:off x="551543" y="1265244"/>
            <a:ext cx="8229600" cy="4525963"/>
          </a:xfrm>
        </p:spPr>
        <p:txBody>
          <a:bodyPr/>
          <a:lstStyle/>
          <a:p>
            <a:r>
              <a:rPr lang="en-ZA" dirty="0"/>
              <a:t>Naturalise by removing afforestation and keeping outlet weirs at present level to generate T/S of surface and groundwater inflow and outflow</a:t>
            </a:r>
          </a:p>
          <a:p>
            <a:r>
              <a:rPr lang="en-ZA" dirty="0"/>
              <a:t>Hydrology has slight variations to WAA hydrology for the lake catchments. Does it affect yield?</a:t>
            </a:r>
          </a:p>
          <a:p>
            <a:r>
              <a:rPr lang="en-ZA" dirty="0"/>
              <a:t>Recommendations for incorporation of revised lake hydrology into Yield Model</a:t>
            </a:r>
          </a:p>
          <a:p>
            <a:endParaRPr lang="en-ZA" dirty="0"/>
          </a:p>
          <a:p>
            <a:endParaRPr lang="en-ZA" dirty="0"/>
          </a:p>
          <a:p>
            <a:endParaRPr lang="en-ZA" dirty="0"/>
          </a:p>
        </p:txBody>
      </p:sp>
      <p:sp>
        <p:nvSpPr>
          <p:cNvPr id="4" name="Slide Number Placeholder 3"/>
          <p:cNvSpPr>
            <a:spLocks noGrp="1"/>
          </p:cNvSpPr>
          <p:nvPr>
            <p:ph type="sldNum" sz="quarter" idx="12"/>
          </p:nvPr>
        </p:nvSpPr>
        <p:spPr/>
        <p:txBody>
          <a:bodyPr/>
          <a:lstStyle/>
          <a:p>
            <a:pPr defTabSz="342892">
              <a:defRPr/>
            </a:pPr>
            <a:endParaRPr lang="en-US" altLang="en-US" dirty="0">
              <a:solidFill>
                <a:prstClr val="black"/>
              </a:solidFill>
            </a:endParaRPr>
          </a:p>
        </p:txBody>
      </p:sp>
    </p:spTree>
    <p:extLst>
      <p:ext uri="{BB962C8B-B14F-4D97-AF65-F5344CB8AC3E}">
        <p14:creationId xmlns:p14="http://schemas.microsoft.com/office/powerpoint/2010/main" val="22259715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8997" y="0"/>
            <a:ext cx="7772400" cy="819809"/>
          </a:xfrm>
        </p:spPr>
        <p:txBody>
          <a:bodyPr anchor="ctr" anchorCtr="0">
            <a:normAutofit/>
          </a:bodyPr>
          <a:lstStyle/>
          <a:p>
            <a:pPr algn="l"/>
            <a:r>
              <a:rPr lang="en-US" sz="2800" b="1" cap="all" dirty="0">
                <a:solidFill>
                  <a:schemeClr val="accent3">
                    <a:lumMod val="75000"/>
                  </a:schemeClr>
                </a:solidFill>
                <a:latin typeface="Gill Sans"/>
                <a:ea typeface="+mn-ea"/>
                <a:cs typeface="Gill Sans"/>
              </a:rPr>
              <a:t>Background to this Assignment</a:t>
            </a:r>
            <a:endParaRPr lang="en-ZA" sz="2800" b="1" cap="all" dirty="0">
              <a:solidFill>
                <a:schemeClr val="accent3">
                  <a:lumMod val="75000"/>
                </a:schemeClr>
              </a:solidFill>
              <a:latin typeface="Gill Sans"/>
              <a:ea typeface="+mn-ea"/>
              <a:cs typeface="Gill Sans"/>
            </a:endParaRPr>
          </a:p>
        </p:txBody>
      </p:sp>
      <p:sp>
        <p:nvSpPr>
          <p:cNvPr id="3" name="Subtitle 2"/>
          <p:cNvSpPr>
            <a:spLocks noGrp="1"/>
          </p:cNvSpPr>
          <p:nvPr>
            <p:ph type="subTitle" idx="1"/>
          </p:nvPr>
        </p:nvSpPr>
        <p:spPr>
          <a:xfrm>
            <a:off x="914401" y="603849"/>
            <a:ext cx="8229600" cy="5469155"/>
          </a:xfrm>
        </p:spPr>
        <p:txBody>
          <a:bodyPr/>
          <a:lstStyle/>
          <a:p>
            <a:pPr marL="342900" indent="-342900" algn="l">
              <a:buFont typeface="Arial" panose="020B0604020202020204" pitchFamily="34" charset="0"/>
              <a:buChar char="•"/>
            </a:pPr>
            <a:r>
              <a:rPr lang="en-ZA" sz="2600" dirty="0">
                <a:solidFill>
                  <a:schemeClr val="tx1"/>
                </a:solidFill>
                <a:latin typeface="+mn-lt"/>
                <a:cs typeface="Arial" panose="020B0604020202020204" pitchFamily="34" charset="0"/>
              </a:rPr>
              <a:t>Reconciliation Strategy for the </a:t>
            </a:r>
            <a:r>
              <a:rPr lang="en-ZA" sz="2600" dirty="0" smtClean="0">
                <a:solidFill>
                  <a:schemeClr val="tx1"/>
                </a:solidFill>
                <a:latin typeface="+mn-lt"/>
                <a:cs typeface="Arial" panose="020B0604020202020204" pitchFamily="34" charset="0"/>
              </a:rPr>
              <a:t>Richards Bay </a:t>
            </a:r>
            <a:r>
              <a:rPr lang="en-ZA" sz="2600" dirty="0">
                <a:solidFill>
                  <a:schemeClr val="tx1"/>
                </a:solidFill>
                <a:latin typeface="+mn-lt"/>
                <a:cs typeface="Arial" panose="020B0604020202020204" pitchFamily="34" charset="0"/>
              </a:rPr>
              <a:t>area was developed (</a:t>
            </a:r>
            <a:r>
              <a:rPr lang="en-ZA" sz="2600" dirty="0" smtClean="0">
                <a:solidFill>
                  <a:schemeClr val="tx1"/>
                </a:solidFill>
                <a:latin typeface="+mn-lt"/>
                <a:cs typeface="Arial" panose="020B0604020202020204" pitchFamily="34" charset="0"/>
              </a:rPr>
              <a:t>2015) </a:t>
            </a:r>
            <a:endParaRPr lang="en-ZA" sz="2600" dirty="0">
              <a:solidFill>
                <a:schemeClr val="tx1"/>
              </a:solidFill>
              <a:latin typeface="+mn-lt"/>
              <a:cs typeface="Arial" panose="020B0604020202020204" pitchFamily="34" charset="0"/>
            </a:endParaRPr>
          </a:p>
          <a:p>
            <a:pPr marL="342900" indent="-342900" algn="l">
              <a:buFont typeface="Arial" panose="020B0604020202020204" pitchFamily="34" charset="0"/>
              <a:buChar char="•"/>
            </a:pPr>
            <a:r>
              <a:rPr lang="en-ZA" sz="2600" dirty="0" smtClean="0">
                <a:solidFill>
                  <a:schemeClr val="tx1"/>
                </a:solidFill>
                <a:latin typeface="+mn-lt"/>
                <a:cs typeface="Arial" panose="020B0604020202020204" pitchFamily="34" charset="0"/>
              </a:rPr>
              <a:t>Recommends </a:t>
            </a:r>
            <a:r>
              <a:rPr lang="en-ZA" sz="2600" dirty="0">
                <a:solidFill>
                  <a:schemeClr val="tx1"/>
                </a:solidFill>
                <a:latin typeface="+mn-lt"/>
                <a:cs typeface="Arial" panose="020B0604020202020204" pitchFamily="34" charset="0"/>
              </a:rPr>
              <a:t>sequence of management and infrastructural interventions required to maintain acceptable assurances of supply to the users.</a:t>
            </a:r>
          </a:p>
        </p:txBody>
      </p:sp>
      <p:grpSp>
        <p:nvGrpSpPr>
          <p:cNvPr id="7" name="Group 6"/>
          <p:cNvGrpSpPr/>
          <p:nvPr/>
        </p:nvGrpSpPr>
        <p:grpSpPr>
          <a:xfrm>
            <a:off x="1264920" y="2659065"/>
            <a:ext cx="6248400" cy="4198935"/>
            <a:chOff x="229480" y="547626"/>
            <a:chExt cx="8914520" cy="6303069"/>
          </a:xfrm>
        </p:grpSpPr>
        <p:grpSp>
          <p:nvGrpSpPr>
            <p:cNvPr id="8" name="Group 7"/>
            <p:cNvGrpSpPr/>
            <p:nvPr/>
          </p:nvGrpSpPr>
          <p:grpSpPr>
            <a:xfrm>
              <a:off x="229480" y="547626"/>
              <a:ext cx="8914520" cy="6303069"/>
              <a:chOff x="229480" y="547626"/>
              <a:chExt cx="8914520" cy="6303069"/>
            </a:xfrm>
          </p:grpSpPr>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9480" y="547626"/>
                <a:ext cx="8914520" cy="6303069"/>
              </a:xfrm>
              <a:prstGeom prst="rect">
                <a:avLst/>
              </a:prstGeom>
            </p:spPr>
          </p:pic>
          <p:sp>
            <p:nvSpPr>
              <p:cNvPr id="13" name="Freeform 12"/>
              <p:cNvSpPr/>
              <p:nvPr/>
            </p:nvSpPr>
            <p:spPr>
              <a:xfrm>
                <a:off x="2359742" y="5525729"/>
                <a:ext cx="943897" cy="806245"/>
              </a:xfrm>
              <a:custGeom>
                <a:avLst/>
                <a:gdLst>
                  <a:gd name="connsiteX0" fmla="*/ 501445 w 943897"/>
                  <a:gd name="connsiteY0" fmla="*/ 0 h 806245"/>
                  <a:gd name="connsiteX1" fmla="*/ 0 w 943897"/>
                  <a:gd name="connsiteY1" fmla="*/ 344129 h 806245"/>
                  <a:gd name="connsiteX2" fmla="*/ 442452 w 943897"/>
                  <a:gd name="connsiteY2" fmla="*/ 806245 h 806245"/>
                  <a:gd name="connsiteX3" fmla="*/ 825910 w 943897"/>
                  <a:gd name="connsiteY3" fmla="*/ 668594 h 806245"/>
                  <a:gd name="connsiteX4" fmla="*/ 943897 w 943897"/>
                  <a:gd name="connsiteY4" fmla="*/ 530942 h 806245"/>
                  <a:gd name="connsiteX5" fmla="*/ 786581 w 943897"/>
                  <a:gd name="connsiteY5" fmla="*/ 226142 h 806245"/>
                  <a:gd name="connsiteX6" fmla="*/ 501445 w 943897"/>
                  <a:gd name="connsiteY6" fmla="*/ 0 h 806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3897" h="806245">
                    <a:moveTo>
                      <a:pt x="501445" y="0"/>
                    </a:moveTo>
                    <a:lnTo>
                      <a:pt x="0" y="344129"/>
                    </a:lnTo>
                    <a:lnTo>
                      <a:pt x="442452" y="806245"/>
                    </a:lnTo>
                    <a:lnTo>
                      <a:pt x="825910" y="668594"/>
                    </a:lnTo>
                    <a:lnTo>
                      <a:pt x="943897" y="530942"/>
                    </a:lnTo>
                    <a:lnTo>
                      <a:pt x="786581" y="226142"/>
                    </a:lnTo>
                    <a:lnTo>
                      <a:pt x="501445" y="0"/>
                    </a:lnTo>
                    <a:close/>
                  </a:path>
                </a:pathLst>
              </a:cu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grpSp>
        <p:sp>
          <p:nvSpPr>
            <p:cNvPr id="9" name="Freeform 8"/>
            <p:cNvSpPr/>
            <p:nvPr/>
          </p:nvSpPr>
          <p:spPr>
            <a:xfrm>
              <a:off x="3088457" y="584775"/>
              <a:ext cx="943897" cy="806245"/>
            </a:xfrm>
            <a:custGeom>
              <a:avLst/>
              <a:gdLst>
                <a:gd name="connsiteX0" fmla="*/ 501445 w 943897"/>
                <a:gd name="connsiteY0" fmla="*/ 0 h 806245"/>
                <a:gd name="connsiteX1" fmla="*/ 0 w 943897"/>
                <a:gd name="connsiteY1" fmla="*/ 344129 h 806245"/>
                <a:gd name="connsiteX2" fmla="*/ 442452 w 943897"/>
                <a:gd name="connsiteY2" fmla="*/ 806245 h 806245"/>
                <a:gd name="connsiteX3" fmla="*/ 825910 w 943897"/>
                <a:gd name="connsiteY3" fmla="*/ 668594 h 806245"/>
                <a:gd name="connsiteX4" fmla="*/ 943897 w 943897"/>
                <a:gd name="connsiteY4" fmla="*/ 530942 h 806245"/>
                <a:gd name="connsiteX5" fmla="*/ 786581 w 943897"/>
                <a:gd name="connsiteY5" fmla="*/ 226142 h 806245"/>
                <a:gd name="connsiteX6" fmla="*/ 501445 w 943897"/>
                <a:gd name="connsiteY6" fmla="*/ 0 h 806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3897" h="806245">
                  <a:moveTo>
                    <a:pt x="501445" y="0"/>
                  </a:moveTo>
                  <a:lnTo>
                    <a:pt x="0" y="344129"/>
                  </a:lnTo>
                  <a:lnTo>
                    <a:pt x="442452" y="806245"/>
                  </a:lnTo>
                  <a:lnTo>
                    <a:pt x="825910" y="668594"/>
                  </a:lnTo>
                  <a:lnTo>
                    <a:pt x="943897" y="530942"/>
                  </a:lnTo>
                  <a:lnTo>
                    <a:pt x="786581" y="226142"/>
                  </a:lnTo>
                  <a:lnTo>
                    <a:pt x="501445" y="0"/>
                  </a:lnTo>
                  <a:close/>
                </a:path>
              </a:pathLst>
            </a:cu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0" name="Freeform 9"/>
            <p:cNvSpPr/>
            <p:nvPr/>
          </p:nvSpPr>
          <p:spPr>
            <a:xfrm>
              <a:off x="7291749" y="1135381"/>
              <a:ext cx="1232820" cy="982982"/>
            </a:xfrm>
            <a:custGeom>
              <a:avLst/>
              <a:gdLst>
                <a:gd name="connsiteX0" fmla="*/ 501445 w 943897"/>
                <a:gd name="connsiteY0" fmla="*/ 0 h 806245"/>
                <a:gd name="connsiteX1" fmla="*/ 0 w 943897"/>
                <a:gd name="connsiteY1" fmla="*/ 344129 h 806245"/>
                <a:gd name="connsiteX2" fmla="*/ 442452 w 943897"/>
                <a:gd name="connsiteY2" fmla="*/ 806245 h 806245"/>
                <a:gd name="connsiteX3" fmla="*/ 825910 w 943897"/>
                <a:gd name="connsiteY3" fmla="*/ 668594 h 806245"/>
                <a:gd name="connsiteX4" fmla="*/ 943897 w 943897"/>
                <a:gd name="connsiteY4" fmla="*/ 530942 h 806245"/>
                <a:gd name="connsiteX5" fmla="*/ 786581 w 943897"/>
                <a:gd name="connsiteY5" fmla="*/ 226142 h 806245"/>
                <a:gd name="connsiteX6" fmla="*/ 501445 w 943897"/>
                <a:gd name="connsiteY6" fmla="*/ 0 h 806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3897" h="806245">
                  <a:moveTo>
                    <a:pt x="501445" y="0"/>
                  </a:moveTo>
                  <a:lnTo>
                    <a:pt x="0" y="344129"/>
                  </a:lnTo>
                  <a:lnTo>
                    <a:pt x="442452" y="806245"/>
                  </a:lnTo>
                  <a:lnTo>
                    <a:pt x="825910" y="668594"/>
                  </a:lnTo>
                  <a:lnTo>
                    <a:pt x="943897" y="530942"/>
                  </a:lnTo>
                  <a:lnTo>
                    <a:pt x="786581" y="226142"/>
                  </a:lnTo>
                  <a:lnTo>
                    <a:pt x="501445" y="0"/>
                  </a:lnTo>
                  <a:close/>
                </a:path>
              </a:pathLst>
            </a:cu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1" name="Freeform 10"/>
            <p:cNvSpPr/>
            <p:nvPr/>
          </p:nvSpPr>
          <p:spPr>
            <a:xfrm>
              <a:off x="8662833" y="1165657"/>
              <a:ext cx="128741" cy="117043"/>
            </a:xfrm>
            <a:custGeom>
              <a:avLst/>
              <a:gdLst>
                <a:gd name="connsiteX0" fmla="*/ 501445 w 943897"/>
                <a:gd name="connsiteY0" fmla="*/ 0 h 806245"/>
                <a:gd name="connsiteX1" fmla="*/ 0 w 943897"/>
                <a:gd name="connsiteY1" fmla="*/ 344129 h 806245"/>
                <a:gd name="connsiteX2" fmla="*/ 442452 w 943897"/>
                <a:gd name="connsiteY2" fmla="*/ 806245 h 806245"/>
                <a:gd name="connsiteX3" fmla="*/ 825910 w 943897"/>
                <a:gd name="connsiteY3" fmla="*/ 668594 h 806245"/>
                <a:gd name="connsiteX4" fmla="*/ 943897 w 943897"/>
                <a:gd name="connsiteY4" fmla="*/ 530942 h 806245"/>
                <a:gd name="connsiteX5" fmla="*/ 786581 w 943897"/>
                <a:gd name="connsiteY5" fmla="*/ 226142 h 806245"/>
                <a:gd name="connsiteX6" fmla="*/ 501445 w 943897"/>
                <a:gd name="connsiteY6" fmla="*/ 0 h 806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3897" h="806245">
                  <a:moveTo>
                    <a:pt x="501445" y="0"/>
                  </a:moveTo>
                  <a:lnTo>
                    <a:pt x="0" y="344129"/>
                  </a:lnTo>
                  <a:lnTo>
                    <a:pt x="442452" y="806245"/>
                  </a:lnTo>
                  <a:lnTo>
                    <a:pt x="825910" y="668594"/>
                  </a:lnTo>
                  <a:lnTo>
                    <a:pt x="943897" y="530942"/>
                  </a:lnTo>
                  <a:lnTo>
                    <a:pt x="786581" y="226142"/>
                  </a:lnTo>
                  <a:lnTo>
                    <a:pt x="501445" y="0"/>
                  </a:lnTo>
                  <a:close/>
                </a:path>
              </a:pathLst>
            </a:cu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grpSp>
    </p:spTree>
    <p:extLst>
      <p:ext uri="{BB962C8B-B14F-4D97-AF65-F5344CB8AC3E}">
        <p14:creationId xmlns:p14="http://schemas.microsoft.com/office/powerpoint/2010/main" val="59823018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3965" y="2412274"/>
            <a:ext cx="6853646" cy="584775"/>
          </a:xfrm>
          <a:prstGeom prst="rect">
            <a:avLst/>
          </a:prstGeom>
          <a:noFill/>
        </p:spPr>
        <p:txBody>
          <a:bodyPr wrap="square" rtlCol="0">
            <a:spAutoFit/>
          </a:bodyPr>
          <a:lstStyle/>
          <a:p>
            <a:pPr algn="ctr" defTabSz="457200" fontAlgn="base">
              <a:spcBef>
                <a:spcPct val="0"/>
              </a:spcBef>
              <a:spcAft>
                <a:spcPct val="0"/>
              </a:spcAft>
            </a:pPr>
            <a:r>
              <a:rPr lang="en-ZA" sz="3200" b="1" dirty="0">
                <a:solidFill>
                  <a:prstClr val="black"/>
                </a:solidFill>
                <a:latin typeface="Arial" panose="020B0604020202020204" pitchFamily="34" charset="0"/>
                <a:ea typeface="ＭＳ Ｐゴシック" pitchFamily="34" charset="-128"/>
                <a:cs typeface="Arial" panose="020B0604020202020204" pitchFamily="34" charset="0"/>
              </a:rPr>
              <a:t>QUESTIONS FOR CLARIFICATION</a:t>
            </a:r>
          </a:p>
        </p:txBody>
      </p:sp>
    </p:spTree>
    <p:extLst>
      <p:ext uri="{BB962C8B-B14F-4D97-AF65-F5344CB8AC3E}">
        <p14:creationId xmlns:p14="http://schemas.microsoft.com/office/powerpoint/2010/main" val="305838542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6328" y="1908167"/>
            <a:ext cx="7077807" cy="1268051"/>
          </a:xfrm>
        </p:spPr>
        <p:txBody>
          <a:bodyPr/>
          <a:lstStyle/>
          <a:p>
            <a:r>
              <a:rPr lang="en-US" b="1" dirty="0"/>
              <a:t>IMPLEMENTATION AND MAINTENANCE OF THE WATER RECONCILIATION STRATEGY FOR RICHARDS BAY AND SURROUNDING TOWNS</a:t>
            </a:r>
            <a:r>
              <a:rPr lang="en-ZA" b="1" dirty="0">
                <a:solidFill>
                  <a:schemeClr val="bg1"/>
                </a:solidFill>
                <a:effectLst>
                  <a:outerShdw blurRad="38100" dist="38100" dir="2700000" algn="tl">
                    <a:srgbClr val="000000">
                      <a:alpha val="43137"/>
                    </a:srgbClr>
                  </a:outerShdw>
                </a:effectLst>
              </a:rPr>
              <a:t/>
            </a:r>
            <a:br>
              <a:rPr lang="en-ZA" b="1" dirty="0">
                <a:solidFill>
                  <a:schemeClr val="bg1"/>
                </a:solidFill>
                <a:effectLst>
                  <a:outerShdw blurRad="38100" dist="38100" dir="2700000" algn="tl">
                    <a:srgbClr val="000000">
                      <a:alpha val="43137"/>
                    </a:srgbClr>
                  </a:outerShdw>
                </a:effectLst>
              </a:rPr>
            </a:br>
            <a:r>
              <a:rPr lang="en-ZA" b="1" dirty="0" smtClean="0"/>
              <a:t/>
            </a:r>
            <a:br>
              <a:rPr lang="en-ZA" b="1" dirty="0" smtClean="0"/>
            </a:br>
            <a:r>
              <a:rPr lang="en-ZA" b="1" dirty="0" smtClean="0"/>
              <a:t>Strategy Steering Committee Meeting </a:t>
            </a:r>
            <a:br>
              <a:rPr lang="en-ZA" b="1" dirty="0" smtClean="0"/>
            </a:br>
            <a:r>
              <a:rPr lang="en-ZA" b="1" dirty="0" smtClean="0"/>
              <a:t>(</a:t>
            </a:r>
            <a:r>
              <a:rPr lang="en-ZA" b="1" dirty="0" err="1" smtClean="0"/>
              <a:t>StraSC</a:t>
            </a:r>
            <a:r>
              <a:rPr lang="en-ZA" b="1" dirty="0" smtClean="0"/>
              <a:t>) 3</a:t>
            </a:r>
            <a:r>
              <a:rPr dirty="0"/>
              <a:t/>
            </a:r>
            <a:br>
              <a:rPr dirty="0"/>
            </a:br>
            <a:r>
              <a:rPr lang="en-ZA" dirty="0" smtClean="0"/>
              <a:t/>
            </a:r>
            <a:br>
              <a:rPr lang="en-ZA" dirty="0" smtClean="0"/>
            </a:br>
            <a:r>
              <a:rPr lang="en-GB" sz="3200" b="1" dirty="0">
                <a:solidFill>
                  <a:schemeClr val="tx1"/>
                </a:solidFill>
              </a:rPr>
              <a:t>Item </a:t>
            </a:r>
            <a:r>
              <a:rPr lang="en-GB" sz="3200" b="1" dirty="0" smtClean="0">
                <a:solidFill>
                  <a:schemeClr val="tx1"/>
                </a:solidFill>
              </a:rPr>
              <a:t>9.2: </a:t>
            </a:r>
            <a:r>
              <a:rPr lang="en-ZA" sz="3200" b="1" dirty="0" smtClean="0">
                <a:solidFill>
                  <a:schemeClr val="tx1"/>
                </a:solidFill>
              </a:rPr>
              <a:t>Water Resources Assessment</a:t>
            </a:r>
            <a:r>
              <a:rPr lang="en-GB" sz="3200" dirty="0"/>
              <a:t/>
            </a:r>
            <a:br>
              <a:rPr lang="en-GB" sz="3200" dirty="0"/>
            </a:br>
            <a:r>
              <a:rPr lang="en-GB" sz="3200" dirty="0"/>
              <a:t/>
            </a:r>
            <a:br>
              <a:rPr lang="en-GB" sz="3200" dirty="0"/>
            </a:br>
            <a:endParaRPr lang="en-ZA" sz="3200" b="1" dirty="0"/>
          </a:p>
        </p:txBody>
      </p:sp>
    </p:spTree>
    <p:extLst>
      <p:ext uri="{BB962C8B-B14F-4D97-AF65-F5344CB8AC3E}">
        <p14:creationId xmlns:p14="http://schemas.microsoft.com/office/powerpoint/2010/main" val="326054224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63116" y="199067"/>
            <a:ext cx="7772400" cy="612594"/>
          </a:xfrm>
        </p:spPr>
        <p:txBody>
          <a:bodyPr/>
          <a:lstStyle/>
          <a:p>
            <a:r>
              <a:rPr lang="en-ZA" dirty="0" smtClean="0">
                <a:solidFill>
                  <a:schemeClr val="accent3">
                    <a:lumMod val="75000"/>
                  </a:schemeClr>
                </a:solidFill>
              </a:rPr>
              <a:t>TASK </a:t>
            </a:r>
            <a:r>
              <a:rPr lang="en-ZA" dirty="0">
                <a:solidFill>
                  <a:schemeClr val="accent3">
                    <a:lumMod val="75000"/>
                  </a:schemeClr>
                </a:solidFill>
              </a:rPr>
              <a:t>7: Water </a:t>
            </a:r>
            <a:r>
              <a:rPr lang="en-ZA" dirty="0" smtClean="0">
                <a:solidFill>
                  <a:schemeClr val="accent3">
                    <a:lumMod val="75000"/>
                  </a:schemeClr>
                </a:solidFill>
              </a:rPr>
              <a:t>Resources</a:t>
            </a:r>
            <a:endParaRPr lang="en-ZA" sz="2800" dirty="0"/>
          </a:p>
        </p:txBody>
      </p:sp>
      <p:sp>
        <p:nvSpPr>
          <p:cNvPr id="9" name="Content Placeholder 2"/>
          <p:cNvSpPr txBox="1">
            <a:spLocks/>
          </p:cNvSpPr>
          <p:nvPr/>
        </p:nvSpPr>
        <p:spPr>
          <a:xfrm>
            <a:off x="963116" y="1112520"/>
            <a:ext cx="8255836" cy="5562600"/>
          </a:xfrm>
          <a:prstGeom prst="rect">
            <a:avLst/>
          </a:prstGeom>
        </p:spPr>
        <p:txBody>
          <a:bodyPr/>
          <a:lstStyle>
            <a:lvl1pPr marL="0" indent="0" algn="l" defTabSz="457200" rtl="0" eaLnBrk="0" fontAlgn="base" hangingPunct="0">
              <a:spcBef>
                <a:spcPct val="20000"/>
              </a:spcBef>
              <a:spcAft>
                <a:spcPct val="0"/>
              </a:spcAft>
              <a:buFont typeface="Arial" pitchFamily="34" charset="0"/>
              <a:buNone/>
              <a:defRPr lang="en-US" sz="2000" kern="1200" dirty="0" smtClean="0">
                <a:solidFill>
                  <a:srgbClr val="A4B16F"/>
                </a:solidFill>
                <a:latin typeface="Gill Sans"/>
                <a:ea typeface="+mn-ea"/>
                <a:cs typeface="Gill Sans"/>
              </a:defRPr>
            </a:lvl1pPr>
            <a:lvl2pPr marL="457200" indent="0" algn="ctr" defTabSz="457200" rtl="0" eaLnBrk="0" fontAlgn="base" hangingPunct="0">
              <a:spcBef>
                <a:spcPct val="20000"/>
              </a:spcBef>
              <a:spcAft>
                <a:spcPct val="0"/>
              </a:spcAft>
              <a:buFont typeface="Arial" pitchFamily="34" charset="0"/>
              <a:buNone/>
              <a:defRPr sz="2800" kern="1200">
                <a:solidFill>
                  <a:schemeClr val="tx1">
                    <a:tint val="75000"/>
                  </a:schemeClr>
                </a:solidFill>
                <a:latin typeface="+mn-lt"/>
                <a:ea typeface="ＭＳ Ｐゴシック" charset="0"/>
                <a:cs typeface="+mn-cs"/>
              </a:defRPr>
            </a:lvl2pPr>
            <a:lvl3pPr marL="914400" indent="0" algn="ctr" defTabSz="457200" rtl="0" eaLnBrk="0" fontAlgn="base" hangingPunct="0">
              <a:spcBef>
                <a:spcPct val="20000"/>
              </a:spcBef>
              <a:spcAft>
                <a:spcPct val="0"/>
              </a:spcAft>
              <a:buFont typeface="Arial" pitchFamily="34" charset="0"/>
              <a:buNone/>
              <a:defRPr sz="2400" kern="1200">
                <a:solidFill>
                  <a:schemeClr val="tx1">
                    <a:tint val="75000"/>
                  </a:schemeClr>
                </a:solidFill>
                <a:latin typeface="+mn-lt"/>
                <a:ea typeface="ＭＳ Ｐゴシック" charset="0"/>
                <a:cs typeface="+mn-cs"/>
              </a:defRPr>
            </a:lvl3pPr>
            <a:lvl4pPr marL="1371600" indent="0" algn="ctr" defTabSz="457200" rtl="0" eaLnBrk="0" fontAlgn="base" hangingPunct="0">
              <a:spcBef>
                <a:spcPct val="20000"/>
              </a:spcBef>
              <a:spcAft>
                <a:spcPct val="0"/>
              </a:spcAft>
              <a:buFont typeface="Arial" pitchFamily="34" charset="0"/>
              <a:buNone/>
              <a:defRPr sz="2000" kern="1200">
                <a:solidFill>
                  <a:schemeClr val="tx1">
                    <a:tint val="75000"/>
                  </a:schemeClr>
                </a:solidFill>
                <a:latin typeface="+mn-lt"/>
                <a:ea typeface="ＭＳ Ｐゴシック" charset="0"/>
                <a:cs typeface="+mn-cs"/>
              </a:defRPr>
            </a:lvl4pPr>
            <a:lvl5pPr marL="1828800" indent="0" algn="ctr" defTabSz="457200" rtl="0" eaLnBrk="0" fontAlgn="base" hangingPunct="0">
              <a:spcBef>
                <a:spcPct val="20000"/>
              </a:spcBef>
              <a:spcAft>
                <a:spcPct val="0"/>
              </a:spcAft>
              <a:buFont typeface="Arial" pitchFamily="34" charset="0"/>
              <a:buNone/>
              <a:defRPr sz="2000" kern="1200">
                <a:solidFill>
                  <a:schemeClr val="tx1">
                    <a:tint val="75000"/>
                  </a:schemeClr>
                </a:solidFill>
                <a:latin typeface="+mn-lt"/>
                <a:ea typeface="ＭＳ Ｐゴシック" charset="0"/>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41313" lvl="1" indent="-342900" algn="l">
              <a:spcBef>
                <a:spcPts val="1200"/>
              </a:spcBef>
              <a:buFont typeface="Arial" charset="0"/>
              <a:buChar char="•"/>
              <a:defRPr/>
            </a:pPr>
            <a:r>
              <a:rPr lang="en-ZA" dirty="0" smtClean="0">
                <a:solidFill>
                  <a:schemeClr val="tx1"/>
                </a:solidFill>
              </a:rPr>
              <a:t>Hydrology, system yields, water resource model configuration, groundwater (subtask 5)</a:t>
            </a:r>
          </a:p>
          <a:p>
            <a:pPr marL="341313" lvl="1" indent="-342900" algn="l">
              <a:spcBef>
                <a:spcPts val="1200"/>
              </a:spcBef>
              <a:buFont typeface="Arial" charset="0"/>
              <a:buChar char="•"/>
              <a:defRPr/>
            </a:pPr>
            <a:r>
              <a:rPr lang="en-ZA" dirty="0" smtClean="0">
                <a:solidFill>
                  <a:schemeClr val="tx1"/>
                </a:solidFill>
              </a:rPr>
              <a:t>Previous Water Resources Studies:</a:t>
            </a:r>
          </a:p>
          <a:p>
            <a:pPr marL="798513" lvl="2" indent="-342900" algn="l">
              <a:spcBef>
                <a:spcPts val="1200"/>
              </a:spcBef>
              <a:buFont typeface="Arial" charset="0"/>
              <a:buChar char="•"/>
              <a:defRPr/>
            </a:pPr>
            <a:r>
              <a:rPr lang="en-ZA" dirty="0" smtClean="0">
                <a:solidFill>
                  <a:schemeClr val="tx1"/>
                </a:solidFill>
              </a:rPr>
              <a:t>Mhlathuze Operating Rules and Future Phasing (2001)</a:t>
            </a:r>
          </a:p>
          <a:p>
            <a:pPr marL="798513" lvl="2" indent="-342900" algn="l">
              <a:spcBef>
                <a:spcPts val="1200"/>
              </a:spcBef>
              <a:buFont typeface="Arial" charset="0"/>
              <a:buChar char="•"/>
              <a:defRPr/>
            </a:pPr>
            <a:r>
              <a:rPr lang="en-ZA" dirty="0" smtClean="0">
                <a:solidFill>
                  <a:schemeClr val="tx1"/>
                </a:solidFill>
              </a:rPr>
              <a:t>Mhlathuze Water Availability Assessment (2009)</a:t>
            </a:r>
          </a:p>
          <a:p>
            <a:pPr marL="798513" lvl="2" indent="-342900" algn="l">
              <a:spcBef>
                <a:spcPts val="1200"/>
              </a:spcBef>
              <a:buFont typeface="Arial" charset="0"/>
              <a:buChar char="•"/>
              <a:defRPr/>
            </a:pPr>
            <a:r>
              <a:rPr lang="en-ZA" dirty="0" smtClean="0">
                <a:solidFill>
                  <a:schemeClr val="tx1"/>
                </a:solidFill>
              </a:rPr>
              <a:t>Modelling Support for Licensing Scenarios (2012)</a:t>
            </a:r>
          </a:p>
          <a:p>
            <a:pPr marL="798513" lvl="2" indent="-342900" algn="l">
              <a:spcBef>
                <a:spcPts val="1200"/>
              </a:spcBef>
              <a:buFont typeface="Arial" charset="0"/>
              <a:buChar char="•"/>
              <a:defRPr/>
            </a:pPr>
            <a:r>
              <a:rPr lang="en-ZA" dirty="0" smtClean="0">
                <a:solidFill>
                  <a:schemeClr val="tx1"/>
                </a:solidFill>
              </a:rPr>
              <a:t>Stand Alone Dams (Rutledge &amp; </a:t>
            </a:r>
            <a:r>
              <a:rPr lang="en-ZA" dirty="0" err="1" smtClean="0">
                <a:solidFill>
                  <a:schemeClr val="tx1"/>
                </a:solidFill>
              </a:rPr>
              <a:t>Eshlazi</a:t>
            </a:r>
            <a:r>
              <a:rPr lang="en-ZA" dirty="0" smtClean="0">
                <a:solidFill>
                  <a:schemeClr val="tx1"/>
                </a:solidFill>
              </a:rPr>
              <a:t>) (2015)</a:t>
            </a:r>
          </a:p>
          <a:p>
            <a:pPr marL="798513" lvl="2" indent="-342900" algn="l">
              <a:spcBef>
                <a:spcPts val="1200"/>
              </a:spcBef>
              <a:buFont typeface="Arial" charset="0"/>
              <a:buChar char="•"/>
              <a:defRPr/>
            </a:pPr>
            <a:r>
              <a:rPr lang="en-ZA" dirty="0" smtClean="0">
                <a:solidFill>
                  <a:schemeClr val="tx1"/>
                </a:solidFill>
              </a:rPr>
              <a:t>Goedertrouw AOA (2017 &amp; 2019)</a:t>
            </a:r>
          </a:p>
          <a:p>
            <a:pPr marL="341313" lvl="1" indent="-342900" algn="l">
              <a:spcBef>
                <a:spcPts val="1200"/>
              </a:spcBef>
              <a:buFont typeface="Arial" charset="0"/>
              <a:buChar char="•"/>
              <a:defRPr/>
            </a:pPr>
            <a:r>
              <a:rPr lang="en-ZA" dirty="0" smtClean="0">
                <a:solidFill>
                  <a:schemeClr val="tx1"/>
                </a:solidFill>
              </a:rPr>
              <a:t>Water Resources Summary, Recon Strategy (2015)</a:t>
            </a:r>
          </a:p>
        </p:txBody>
      </p:sp>
    </p:spTree>
    <p:extLst>
      <p:ext uri="{BB962C8B-B14F-4D97-AF65-F5344CB8AC3E}">
        <p14:creationId xmlns:p14="http://schemas.microsoft.com/office/powerpoint/2010/main" val="98321191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6495" t="16022" r="19323" b="6994"/>
          <a:stretch/>
        </p:blipFill>
        <p:spPr>
          <a:xfrm>
            <a:off x="0" y="628781"/>
            <a:ext cx="8487498" cy="4952103"/>
          </a:xfrm>
          <a:prstGeom prst="rect">
            <a:avLst/>
          </a:prstGeom>
        </p:spPr>
      </p:pic>
      <p:sp>
        <p:nvSpPr>
          <p:cNvPr id="2" name="Title 1"/>
          <p:cNvSpPr>
            <a:spLocks noGrp="1"/>
          </p:cNvSpPr>
          <p:nvPr>
            <p:ph type="ctrTitle"/>
          </p:nvPr>
        </p:nvSpPr>
        <p:spPr>
          <a:xfrm>
            <a:off x="963116" y="46667"/>
            <a:ext cx="7772400" cy="612594"/>
          </a:xfrm>
        </p:spPr>
        <p:txBody>
          <a:bodyPr/>
          <a:lstStyle/>
          <a:p>
            <a:r>
              <a:rPr lang="en-ZA" dirty="0" smtClean="0">
                <a:solidFill>
                  <a:schemeClr val="accent3">
                    <a:lumMod val="75000"/>
                  </a:schemeClr>
                </a:solidFill>
              </a:rPr>
              <a:t>Recon (2015) Final Strategy Report</a:t>
            </a:r>
            <a:endParaRPr lang="en-ZA" sz="2800" dirty="0"/>
          </a:p>
        </p:txBody>
      </p:sp>
      <p:sp>
        <p:nvSpPr>
          <p:cNvPr id="8" name="TextBox 7"/>
          <p:cNvSpPr txBox="1"/>
          <p:nvPr/>
        </p:nvSpPr>
        <p:spPr>
          <a:xfrm>
            <a:off x="1043578" y="1869162"/>
            <a:ext cx="3200171" cy="553998"/>
          </a:xfrm>
          <a:prstGeom prst="rect">
            <a:avLst/>
          </a:prstGeom>
          <a:noFill/>
        </p:spPr>
        <p:txBody>
          <a:bodyPr wrap="none" rtlCol="0">
            <a:spAutoFit/>
          </a:bodyPr>
          <a:lstStyle/>
          <a:p>
            <a:pPr algn="ctr"/>
            <a:r>
              <a:rPr lang="en-ZA" sz="3000" b="1" dirty="0" smtClean="0"/>
              <a:t>247.3 million m</a:t>
            </a:r>
            <a:r>
              <a:rPr lang="en-ZA" sz="3000" b="1" baseline="30000" dirty="0" smtClean="0"/>
              <a:t>3</a:t>
            </a:r>
            <a:r>
              <a:rPr lang="en-ZA" sz="3000" b="1" dirty="0" smtClean="0"/>
              <a:t>/a</a:t>
            </a:r>
            <a:endParaRPr lang="en-ZA" sz="3000" b="1" dirty="0"/>
          </a:p>
        </p:txBody>
      </p:sp>
      <p:cxnSp>
        <p:nvCxnSpPr>
          <p:cNvPr id="4" name="Straight Arrow Connector 3"/>
          <p:cNvCxnSpPr/>
          <p:nvPr/>
        </p:nvCxnSpPr>
        <p:spPr>
          <a:xfrm flipH="1">
            <a:off x="795560" y="2326214"/>
            <a:ext cx="576040" cy="112183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198120" y="5580884"/>
            <a:ext cx="8945880" cy="830997"/>
          </a:xfrm>
          <a:prstGeom prst="rect">
            <a:avLst/>
          </a:prstGeom>
          <a:noFill/>
        </p:spPr>
        <p:txBody>
          <a:bodyPr wrap="square" rtlCol="0">
            <a:spAutoFit/>
          </a:bodyPr>
          <a:lstStyle/>
          <a:p>
            <a:pPr marL="342900" indent="-342900">
              <a:buFont typeface="Arial" panose="020B0604020202020204" pitchFamily="34" charset="0"/>
              <a:buChar char="•"/>
            </a:pPr>
            <a:r>
              <a:rPr lang="en-ZA" sz="2400" dirty="0" smtClean="0"/>
              <a:t>Demands to exceed existing yield: 2021</a:t>
            </a:r>
          </a:p>
          <a:p>
            <a:pPr marL="342900" indent="-342900">
              <a:buFont typeface="Arial" panose="020B0604020202020204" pitchFamily="34" charset="0"/>
              <a:buChar char="•"/>
            </a:pPr>
            <a:r>
              <a:rPr lang="en-ZA" sz="2400" dirty="0" smtClean="0"/>
              <a:t>High growth projection system demand to reach 355 million in 2040 </a:t>
            </a:r>
            <a:endParaRPr lang="en-ZA" sz="2400" dirty="0"/>
          </a:p>
        </p:txBody>
      </p:sp>
    </p:spTree>
    <p:extLst>
      <p:ext uri="{BB962C8B-B14F-4D97-AF65-F5344CB8AC3E}">
        <p14:creationId xmlns:p14="http://schemas.microsoft.com/office/powerpoint/2010/main" val="3234141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63116" y="199067"/>
            <a:ext cx="7772400" cy="612594"/>
          </a:xfrm>
        </p:spPr>
        <p:txBody>
          <a:bodyPr/>
          <a:lstStyle/>
          <a:p>
            <a:r>
              <a:rPr lang="en-ZA" dirty="0" smtClean="0">
                <a:solidFill>
                  <a:schemeClr val="accent3">
                    <a:lumMod val="75000"/>
                  </a:schemeClr>
                </a:solidFill>
              </a:rPr>
              <a:t>Components to configure water resources model</a:t>
            </a:r>
            <a:endParaRPr lang="en-ZA" sz="2800" dirty="0"/>
          </a:p>
        </p:txBody>
      </p:sp>
      <p:sp>
        <p:nvSpPr>
          <p:cNvPr id="9" name="Content Placeholder 2"/>
          <p:cNvSpPr txBox="1">
            <a:spLocks/>
          </p:cNvSpPr>
          <p:nvPr/>
        </p:nvSpPr>
        <p:spPr>
          <a:xfrm>
            <a:off x="963116" y="1185090"/>
            <a:ext cx="8255836" cy="5562600"/>
          </a:xfrm>
          <a:prstGeom prst="rect">
            <a:avLst/>
          </a:prstGeom>
        </p:spPr>
        <p:txBody>
          <a:bodyPr/>
          <a:lstStyle>
            <a:lvl1pPr marL="0" indent="0" algn="l" defTabSz="457200" rtl="0" eaLnBrk="0" fontAlgn="base" hangingPunct="0">
              <a:spcBef>
                <a:spcPct val="20000"/>
              </a:spcBef>
              <a:spcAft>
                <a:spcPct val="0"/>
              </a:spcAft>
              <a:buFont typeface="Arial" pitchFamily="34" charset="0"/>
              <a:buNone/>
              <a:defRPr lang="en-US" sz="2000" kern="1200" dirty="0" smtClean="0">
                <a:solidFill>
                  <a:srgbClr val="A4B16F"/>
                </a:solidFill>
                <a:latin typeface="Gill Sans"/>
                <a:ea typeface="+mn-ea"/>
                <a:cs typeface="Gill Sans"/>
              </a:defRPr>
            </a:lvl1pPr>
            <a:lvl2pPr marL="457200" indent="0" algn="ctr" defTabSz="457200" rtl="0" eaLnBrk="0" fontAlgn="base" hangingPunct="0">
              <a:spcBef>
                <a:spcPct val="20000"/>
              </a:spcBef>
              <a:spcAft>
                <a:spcPct val="0"/>
              </a:spcAft>
              <a:buFont typeface="Arial" pitchFamily="34" charset="0"/>
              <a:buNone/>
              <a:defRPr sz="2800" kern="1200">
                <a:solidFill>
                  <a:schemeClr val="tx1">
                    <a:tint val="75000"/>
                  </a:schemeClr>
                </a:solidFill>
                <a:latin typeface="+mn-lt"/>
                <a:ea typeface="ＭＳ Ｐゴシック" charset="0"/>
                <a:cs typeface="+mn-cs"/>
              </a:defRPr>
            </a:lvl2pPr>
            <a:lvl3pPr marL="914400" indent="0" algn="ctr" defTabSz="457200" rtl="0" eaLnBrk="0" fontAlgn="base" hangingPunct="0">
              <a:spcBef>
                <a:spcPct val="20000"/>
              </a:spcBef>
              <a:spcAft>
                <a:spcPct val="0"/>
              </a:spcAft>
              <a:buFont typeface="Arial" pitchFamily="34" charset="0"/>
              <a:buNone/>
              <a:defRPr sz="2400" kern="1200">
                <a:solidFill>
                  <a:schemeClr val="tx1">
                    <a:tint val="75000"/>
                  </a:schemeClr>
                </a:solidFill>
                <a:latin typeface="+mn-lt"/>
                <a:ea typeface="ＭＳ Ｐゴシック" charset="0"/>
                <a:cs typeface="+mn-cs"/>
              </a:defRPr>
            </a:lvl3pPr>
            <a:lvl4pPr marL="1371600" indent="0" algn="ctr" defTabSz="457200" rtl="0" eaLnBrk="0" fontAlgn="base" hangingPunct="0">
              <a:spcBef>
                <a:spcPct val="20000"/>
              </a:spcBef>
              <a:spcAft>
                <a:spcPct val="0"/>
              </a:spcAft>
              <a:buFont typeface="Arial" pitchFamily="34" charset="0"/>
              <a:buNone/>
              <a:defRPr sz="2000" kern="1200">
                <a:solidFill>
                  <a:schemeClr val="tx1">
                    <a:tint val="75000"/>
                  </a:schemeClr>
                </a:solidFill>
                <a:latin typeface="+mn-lt"/>
                <a:ea typeface="ＭＳ Ｐゴシック" charset="0"/>
                <a:cs typeface="+mn-cs"/>
              </a:defRPr>
            </a:lvl4pPr>
            <a:lvl5pPr marL="1828800" indent="0" algn="ctr" defTabSz="457200" rtl="0" eaLnBrk="0" fontAlgn="base" hangingPunct="0">
              <a:spcBef>
                <a:spcPct val="20000"/>
              </a:spcBef>
              <a:spcAft>
                <a:spcPct val="0"/>
              </a:spcAft>
              <a:buFont typeface="Arial" pitchFamily="34" charset="0"/>
              <a:buNone/>
              <a:defRPr sz="2000" kern="1200">
                <a:solidFill>
                  <a:schemeClr val="tx1">
                    <a:tint val="75000"/>
                  </a:schemeClr>
                </a:solidFill>
                <a:latin typeface="+mn-lt"/>
                <a:ea typeface="ＭＳ Ｐゴシック" charset="0"/>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41313" lvl="1" indent="-342900" algn="l">
              <a:spcBef>
                <a:spcPts val="1200"/>
              </a:spcBef>
              <a:buFont typeface="Arial" charset="0"/>
              <a:buChar char="•"/>
              <a:defRPr/>
            </a:pPr>
            <a:r>
              <a:rPr lang="en-ZA" dirty="0" smtClean="0">
                <a:solidFill>
                  <a:schemeClr val="tx1"/>
                </a:solidFill>
              </a:rPr>
              <a:t>Hydrology, (rainfall, streamflow) MWAAS 1920-2004</a:t>
            </a:r>
          </a:p>
          <a:p>
            <a:pPr marL="341313" lvl="1" indent="-342900" algn="l">
              <a:spcBef>
                <a:spcPts val="1200"/>
              </a:spcBef>
              <a:buFont typeface="Arial" charset="0"/>
              <a:buChar char="•"/>
              <a:defRPr/>
            </a:pPr>
            <a:r>
              <a:rPr lang="en-ZA" dirty="0" smtClean="0">
                <a:solidFill>
                  <a:schemeClr val="tx1"/>
                </a:solidFill>
              </a:rPr>
              <a:t>Infrastructure</a:t>
            </a:r>
          </a:p>
          <a:p>
            <a:pPr marL="798513" lvl="2" indent="-342900" algn="l">
              <a:spcBef>
                <a:spcPts val="1200"/>
              </a:spcBef>
              <a:buFont typeface="Arial" charset="0"/>
              <a:buChar char="•"/>
              <a:defRPr/>
            </a:pPr>
            <a:r>
              <a:rPr lang="en-ZA" dirty="0" smtClean="0">
                <a:solidFill>
                  <a:schemeClr val="tx1"/>
                </a:solidFill>
              </a:rPr>
              <a:t>Existing dams and transfers</a:t>
            </a:r>
          </a:p>
          <a:p>
            <a:pPr marL="798513" lvl="2" indent="-342900" algn="l">
              <a:spcBef>
                <a:spcPts val="1200"/>
              </a:spcBef>
              <a:buFont typeface="Arial" charset="0"/>
              <a:buChar char="•"/>
              <a:defRPr/>
            </a:pPr>
            <a:r>
              <a:rPr lang="en-ZA" dirty="0" smtClean="0">
                <a:solidFill>
                  <a:schemeClr val="tx1"/>
                </a:solidFill>
              </a:rPr>
              <a:t>Future options</a:t>
            </a:r>
          </a:p>
          <a:p>
            <a:pPr marL="341313" lvl="1" indent="-342900" algn="l">
              <a:spcBef>
                <a:spcPts val="1200"/>
              </a:spcBef>
              <a:buFont typeface="Arial" charset="0"/>
              <a:buChar char="•"/>
              <a:defRPr/>
            </a:pPr>
            <a:r>
              <a:rPr lang="en-ZA" dirty="0" smtClean="0">
                <a:solidFill>
                  <a:schemeClr val="tx1"/>
                </a:solidFill>
              </a:rPr>
              <a:t>Water requirement projections</a:t>
            </a:r>
          </a:p>
          <a:p>
            <a:pPr marL="798513" lvl="2" indent="-342900" algn="l">
              <a:spcBef>
                <a:spcPts val="1200"/>
              </a:spcBef>
              <a:buFont typeface="Arial" charset="0"/>
              <a:buChar char="•"/>
              <a:defRPr/>
            </a:pPr>
            <a:r>
              <a:rPr lang="en-ZA" dirty="0" smtClean="0">
                <a:solidFill>
                  <a:schemeClr val="tx1"/>
                </a:solidFill>
              </a:rPr>
              <a:t>Individual users per sector</a:t>
            </a:r>
          </a:p>
          <a:p>
            <a:pPr marL="798513" lvl="2" indent="-342900" algn="l">
              <a:spcBef>
                <a:spcPts val="1200"/>
              </a:spcBef>
              <a:buFont typeface="Arial" charset="0"/>
              <a:buChar char="•"/>
              <a:defRPr/>
            </a:pPr>
            <a:r>
              <a:rPr lang="en-ZA" dirty="0" smtClean="0">
                <a:solidFill>
                  <a:schemeClr val="tx1"/>
                </a:solidFill>
              </a:rPr>
              <a:t>Scenario options</a:t>
            </a:r>
          </a:p>
          <a:p>
            <a:pPr marL="341313" lvl="1" indent="-342900" algn="l">
              <a:spcBef>
                <a:spcPts val="1200"/>
              </a:spcBef>
              <a:buFont typeface="Arial" charset="0"/>
              <a:buChar char="•"/>
              <a:defRPr/>
            </a:pPr>
            <a:r>
              <a:rPr lang="en-ZA" dirty="0" smtClean="0">
                <a:solidFill>
                  <a:schemeClr val="tx1"/>
                </a:solidFill>
              </a:rPr>
              <a:t>Environmental requirements</a:t>
            </a:r>
          </a:p>
          <a:p>
            <a:pPr marL="341313" lvl="1" indent="-342900" algn="l">
              <a:spcBef>
                <a:spcPts val="1200"/>
              </a:spcBef>
              <a:buFont typeface="Arial" charset="0"/>
              <a:buChar char="•"/>
              <a:defRPr/>
            </a:pPr>
            <a:r>
              <a:rPr lang="en-ZA" dirty="0" smtClean="0">
                <a:solidFill>
                  <a:schemeClr val="tx1"/>
                </a:solidFill>
              </a:rPr>
              <a:t>Operating Rules</a:t>
            </a:r>
          </a:p>
          <a:p>
            <a:pPr marL="341313" lvl="1" indent="-342900" algn="l">
              <a:spcBef>
                <a:spcPts val="1200"/>
              </a:spcBef>
              <a:buFont typeface="Arial" charset="0"/>
              <a:buChar char="•"/>
              <a:defRPr/>
            </a:pPr>
            <a:endParaRPr lang="en-ZA" dirty="0" smtClean="0">
              <a:solidFill>
                <a:schemeClr val="tx1"/>
              </a:solidFill>
            </a:endParaRPr>
          </a:p>
        </p:txBody>
      </p:sp>
    </p:spTree>
    <p:extLst>
      <p:ext uri="{BB962C8B-B14F-4D97-AF65-F5344CB8AC3E}">
        <p14:creationId xmlns:p14="http://schemas.microsoft.com/office/powerpoint/2010/main" val="245704063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68407" y="178663"/>
            <a:ext cx="7772400" cy="819809"/>
          </a:xfrm>
        </p:spPr>
        <p:txBody>
          <a:bodyPr/>
          <a:lstStyle/>
          <a:p>
            <a:r>
              <a:rPr lang="en-ZA" sz="2800" b="1" dirty="0" smtClean="0"/>
              <a:t>Environmental Requirements</a:t>
            </a:r>
            <a:endParaRPr lang="en-ZA" sz="2800" b="1" dirty="0"/>
          </a:p>
        </p:txBody>
      </p:sp>
      <p:pic>
        <p:nvPicPr>
          <p:cNvPr id="4" name="Picture 3"/>
          <p:cNvPicPr>
            <a:picLocks noChangeAspect="1"/>
          </p:cNvPicPr>
          <p:nvPr/>
        </p:nvPicPr>
        <p:blipFill>
          <a:blip r:embed="rId3"/>
          <a:stretch>
            <a:fillRect/>
          </a:stretch>
        </p:blipFill>
        <p:spPr>
          <a:xfrm>
            <a:off x="4775200" y="998472"/>
            <a:ext cx="4368800" cy="5845153"/>
          </a:xfrm>
          <a:prstGeom prst="rect">
            <a:avLst/>
          </a:prstGeom>
        </p:spPr>
      </p:pic>
      <p:pic>
        <p:nvPicPr>
          <p:cNvPr id="5" name="Picture 4"/>
          <p:cNvPicPr>
            <a:picLocks noChangeAspect="1"/>
          </p:cNvPicPr>
          <p:nvPr/>
        </p:nvPicPr>
        <p:blipFill>
          <a:blip r:embed="rId4"/>
          <a:stretch>
            <a:fillRect/>
          </a:stretch>
        </p:blipFill>
        <p:spPr>
          <a:xfrm>
            <a:off x="-143328" y="998472"/>
            <a:ext cx="6819900" cy="1381125"/>
          </a:xfrm>
          <a:prstGeom prst="rect">
            <a:avLst/>
          </a:prstGeom>
        </p:spPr>
      </p:pic>
      <p:pic>
        <p:nvPicPr>
          <p:cNvPr id="6" name="Picture 5"/>
          <p:cNvPicPr>
            <a:picLocks noChangeAspect="1"/>
          </p:cNvPicPr>
          <p:nvPr/>
        </p:nvPicPr>
        <p:blipFill rotWithShape="1">
          <a:blip r:embed="rId5"/>
          <a:srcRect l="29853" t="18333" r="28917" b="5625"/>
          <a:stretch/>
        </p:blipFill>
        <p:spPr>
          <a:xfrm>
            <a:off x="-26518" y="2556212"/>
            <a:ext cx="4148575" cy="4301788"/>
          </a:xfrm>
          <a:prstGeom prst="rect">
            <a:avLst/>
          </a:prstGeom>
        </p:spPr>
      </p:pic>
      <p:cxnSp>
        <p:nvCxnSpPr>
          <p:cNvPr id="7" name="Straight Connector 6"/>
          <p:cNvCxnSpPr/>
          <p:nvPr/>
        </p:nvCxnSpPr>
        <p:spPr>
          <a:xfrm flipV="1">
            <a:off x="6141720" y="2072640"/>
            <a:ext cx="489132" cy="1524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V="1">
            <a:off x="-15240" y="2301240"/>
            <a:ext cx="489132" cy="1524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8390299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68407" y="178663"/>
            <a:ext cx="7772400" cy="819809"/>
          </a:xfrm>
        </p:spPr>
        <p:txBody>
          <a:bodyPr/>
          <a:lstStyle/>
          <a:p>
            <a:r>
              <a:rPr lang="en-ZA" sz="2800" b="1" dirty="0" smtClean="0"/>
              <a:t>EWR Site Locations</a:t>
            </a:r>
            <a:endParaRPr lang="en-ZA" sz="2800" b="1" dirty="0"/>
          </a:p>
        </p:txBody>
      </p:sp>
      <p:pic>
        <p:nvPicPr>
          <p:cNvPr id="4" name="Picture 3"/>
          <p:cNvPicPr>
            <a:picLocks noChangeAspect="1"/>
          </p:cNvPicPr>
          <p:nvPr/>
        </p:nvPicPr>
        <p:blipFill>
          <a:blip r:embed="rId3"/>
          <a:stretch>
            <a:fillRect/>
          </a:stretch>
        </p:blipFill>
        <p:spPr>
          <a:xfrm>
            <a:off x="0" y="905827"/>
            <a:ext cx="9148521" cy="5952173"/>
          </a:xfrm>
          <a:prstGeom prst="rect">
            <a:avLst/>
          </a:prstGeom>
        </p:spPr>
      </p:pic>
    </p:spTree>
    <p:extLst>
      <p:ext uri="{BB962C8B-B14F-4D97-AF65-F5344CB8AC3E}">
        <p14:creationId xmlns:p14="http://schemas.microsoft.com/office/powerpoint/2010/main" val="82950103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68407" y="62549"/>
            <a:ext cx="7772400" cy="819809"/>
          </a:xfrm>
        </p:spPr>
        <p:txBody>
          <a:bodyPr/>
          <a:lstStyle/>
          <a:p>
            <a:r>
              <a:rPr lang="en-ZA" sz="2800" b="1" dirty="0" smtClean="0"/>
              <a:t>Operating Rules</a:t>
            </a:r>
            <a:endParaRPr lang="en-ZA" sz="2800" b="1" dirty="0"/>
          </a:p>
        </p:txBody>
      </p:sp>
      <p:sp>
        <p:nvSpPr>
          <p:cNvPr id="3" name="Content Placeholder 2"/>
          <p:cNvSpPr txBox="1">
            <a:spLocks/>
          </p:cNvSpPr>
          <p:nvPr/>
        </p:nvSpPr>
        <p:spPr>
          <a:xfrm>
            <a:off x="640080" y="511629"/>
            <a:ext cx="8584163" cy="5562600"/>
          </a:xfrm>
          <a:prstGeom prst="rect">
            <a:avLst/>
          </a:prstGeom>
        </p:spPr>
        <p:txBody>
          <a:bodyPr/>
          <a:lstStyle>
            <a:lvl1pPr marL="0" indent="0" algn="l" defTabSz="457200" rtl="0" eaLnBrk="0" fontAlgn="base" hangingPunct="0">
              <a:spcBef>
                <a:spcPct val="20000"/>
              </a:spcBef>
              <a:spcAft>
                <a:spcPct val="0"/>
              </a:spcAft>
              <a:buFont typeface="Arial" pitchFamily="34" charset="0"/>
              <a:buNone/>
              <a:defRPr lang="en-US" sz="2000" kern="1200" dirty="0" smtClean="0">
                <a:solidFill>
                  <a:srgbClr val="A4B16F"/>
                </a:solidFill>
                <a:latin typeface="Gill Sans"/>
                <a:ea typeface="+mn-ea"/>
                <a:cs typeface="Gill Sans"/>
              </a:defRPr>
            </a:lvl1pPr>
            <a:lvl2pPr marL="457200" indent="0" algn="ctr" defTabSz="457200" rtl="0" eaLnBrk="0" fontAlgn="base" hangingPunct="0">
              <a:spcBef>
                <a:spcPct val="20000"/>
              </a:spcBef>
              <a:spcAft>
                <a:spcPct val="0"/>
              </a:spcAft>
              <a:buFont typeface="Arial" pitchFamily="34" charset="0"/>
              <a:buNone/>
              <a:defRPr sz="2800" kern="1200">
                <a:solidFill>
                  <a:schemeClr val="tx1">
                    <a:tint val="75000"/>
                  </a:schemeClr>
                </a:solidFill>
                <a:latin typeface="+mn-lt"/>
                <a:ea typeface="ＭＳ Ｐゴシック" charset="0"/>
                <a:cs typeface="+mn-cs"/>
              </a:defRPr>
            </a:lvl2pPr>
            <a:lvl3pPr marL="914400" indent="0" algn="ctr" defTabSz="457200" rtl="0" eaLnBrk="0" fontAlgn="base" hangingPunct="0">
              <a:spcBef>
                <a:spcPct val="20000"/>
              </a:spcBef>
              <a:spcAft>
                <a:spcPct val="0"/>
              </a:spcAft>
              <a:buFont typeface="Arial" pitchFamily="34" charset="0"/>
              <a:buNone/>
              <a:defRPr sz="2400" kern="1200">
                <a:solidFill>
                  <a:schemeClr val="tx1">
                    <a:tint val="75000"/>
                  </a:schemeClr>
                </a:solidFill>
                <a:latin typeface="+mn-lt"/>
                <a:ea typeface="ＭＳ Ｐゴシック" charset="0"/>
                <a:cs typeface="+mn-cs"/>
              </a:defRPr>
            </a:lvl3pPr>
            <a:lvl4pPr marL="1371600" indent="0" algn="ctr" defTabSz="457200" rtl="0" eaLnBrk="0" fontAlgn="base" hangingPunct="0">
              <a:spcBef>
                <a:spcPct val="20000"/>
              </a:spcBef>
              <a:spcAft>
                <a:spcPct val="0"/>
              </a:spcAft>
              <a:buFont typeface="Arial" pitchFamily="34" charset="0"/>
              <a:buNone/>
              <a:defRPr sz="2000" kern="1200">
                <a:solidFill>
                  <a:schemeClr val="tx1">
                    <a:tint val="75000"/>
                  </a:schemeClr>
                </a:solidFill>
                <a:latin typeface="+mn-lt"/>
                <a:ea typeface="ＭＳ Ｐゴシック" charset="0"/>
                <a:cs typeface="+mn-cs"/>
              </a:defRPr>
            </a:lvl4pPr>
            <a:lvl5pPr marL="1828800" indent="0" algn="ctr" defTabSz="457200" rtl="0" eaLnBrk="0" fontAlgn="base" hangingPunct="0">
              <a:spcBef>
                <a:spcPct val="20000"/>
              </a:spcBef>
              <a:spcAft>
                <a:spcPct val="0"/>
              </a:spcAft>
              <a:buFont typeface="Arial" pitchFamily="34" charset="0"/>
              <a:buNone/>
              <a:defRPr sz="2000" kern="1200">
                <a:solidFill>
                  <a:schemeClr val="tx1">
                    <a:tint val="75000"/>
                  </a:schemeClr>
                </a:solidFill>
                <a:latin typeface="+mn-lt"/>
                <a:ea typeface="ＭＳ Ｐゴシック" charset="0"/>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41313" lvl="1" indent="-342900" algn="l">
              <a:spcBef>
                <a:spcPts val="1200"/>
              </a:spcBef>
              <a:buFont typeface="Arial" charset="0"/>
              <a:buChar char="•"/>
              <a:defRPr/>
            </a:pPr>
            <a:r>
              <a:rPr lang="en-ZA" dirty="0" smtClean="0">
                <a:solidFill>
                  <a:schemeClr val="tx1"/>
                </a:solidFill>
              </a:rPr>
              <a:t>Thukela transfer (pumping) only until Goedertrouw full (current 1.2 m</a:t>
            </a:r>
            <a:r>
              <a:rPr lang="en-ZA" baseline="30000" dirty="0" smtClean="0">
                <a:solidFill>
                  <a:schemeClr val="tx1"/>
                </a:solidFill>
              </a:rPr>
              <a:t>3</a:t>
            </a:r>
            <a:r>
              <a:rPr lang="en-ZA" dirty="0" smtClean="0">
                <a:solidFill>
                  <a:schemeClr val="tx1"/>
                </a:solidFill>
              </a:rPr>
              <a:t>/s increased to 2.4 m</a:t>
            </a:r>
            <a:r>
              <a:rPr lang="en-ZA" baseline="30000" dirty="0" smtClean="0">
                <a:solidFill>
                  <a:schemeClr val="tx1"/>
                </a:solidFill>
              </a:rPr>
              <a:t>3</a:t>
            </a:r>
            <a:r>
              <a:rPr lang="en-ZA" dirty="0" smtClean="0">
                <a:solidFill>
                  <a:schemeClr val="tx1"/>
                </a:solidFill>
              </a:rPr>
              <a:t>/s, less 10%)</a:t>
            </a:r>
          </a:p>
          <a:p>
            <a:pPr marL="341313" lvl="1" indent="-342900" algn="l">
              <a:spcBef>
                <a:spcPts val="1200"/>
              </a:spcBef>
              <a:buFont typeface="Arial" charset="0"/>
              <a:buChar char="•"/>
              <a:defRPr/>
            </a:pPr>
            <a:r>
              <a:rPr lang="en-ZA" dirty="0" smtClean="0">
                <a:solidFill>
                  <a:schemeClr val="tx1"/>
                </a:solidFill>
              </a:rPr>
              <a:t>Lake minimum maintenance levels applicable</a:t>
            </a:r>
          </a:p>
          <a:p>
            <a:pPr marL="341313" lvl="1" indent="-342900" algn="l">
              <a:spcBef>
                <a:spcPts val="1200"/>
              </a:spcBef>
              <a:buFont typeface="Arial" charset="0"/>
              <a:buChar char="•"/>
              <a:defRPr/>
            </a:pPr>
            <a:r>
              <a:rPr lang="en-ZA" dirty="0">
                <a:solidFill>
                  <a:schemeClr val="tx1"/>
                </a:solidFill>
              </a:rPr>
              <a:t>Secondary supply from Mhlathuze weir to Esikhaweni WTW, to be used when Lake Cubhu drops below maintenance </a:t>
            </a:r>
            <a:r>
              <a:rPr lang="en-ZA" dirty="0" smtClean="0">
                <a:solidFill>
                  <a:schemeClr val="tx1"/>
                </a:solidFill>
              </a:rPr>
              <a:t>level</a:t>
            </a:r>
          </a:p>
          <a:p>
            <a:pPr marL="341313" lvl="1" indent="-342900" algn="l">
              <a:spcBef>
                <a:spcPts val="1200"/>
              </a:spcBef>
              <a:buFont typeface="Arial" charset="0"/>
              <a:buChar char="•"/>
              <a:defRPr/>
            </a:pPr>
            <a:r>
              <a:rPr lang="en-ZA" dirty="0">
                <a:solidFill>
                  <a:schemeClr val="tx1"/>
                </a:solidFill>
              </a:rPr>
              <a:t>Secondary supply from Nsezi WTW to Richards Bay, to be used when Lake Mzingazi drops below maintenance level and Mzingazi WTW shuts </a:t>
            </a:r>
            <a:r>
              <a:rPr lang="en-ZA" dirty="0" smtClean="0">
                <a:solidFill>
                  <a:schemeClr val="tx1"/>
                </a:solidFill>
              </a:rPr>
              <a:t>down</a:t>
            </a:r>
          </a:p>
          <a:p>
            <a:pPr marL="341313" lvl="1" indent="-342900" algn="l">
              <a:spcBef>
                <a:spcPts val="1200"/>
              </a:spcBef>
              <a:buFont typeface="Arial" charset="0"/>
              <a:buChar char="•"/>
              <a:defRPr/>
            </a:pPr>
            <a:r>
              <a:rPr lang="en-ZA" dirty="0" smtClean="0">
                <a:solidFill>
                  <a:schemeClr val="tx1"/>
                </a:solidFill>
              </a:rPr>
              <a:t>RBM</a:t>
            </a:r>
          </a:p>
          <a:p>
            <a:pPr marL="798513" lvl="2" indent="-342900" algn="l">
              <a:spcBef>
                <a:spcPts val="1200"/>
              </a:spcBef>
              <a:buFont typeface="Arial" charset="0"/>
              <a:buChar char="•"/>
              <a:defRPr/>
            </a:pPr>
            <a:r>
              <a:rPr lang="en-ZA" dirty="0" smtClean="0">
                <a:solidFill>
                  <a:schemeClr val="tx1"/>
                </a:solidFill>
              </a:rPr>
              <a:t>Smelter priority Lake Nhlabane, 2</a:t>
            </a:r>
            <a:r>
              <a:rPr lang="en-ZA" baseline="30000" dirty="0" smtClean="0">
                <a:solidFill>
                  <a:schemeClr val="tx1"/>
                </a:solidFill>
              </a:rPr>
              <a:t>nd</a:t>
            </a:r>
            <a:r>
              <a:rPr lang="en-ZA" dirty="0" smtClean="0">
                <a:solidFill>
                  <a:schemeClr val="tx1"/>
                </a:solidFill>
              </a:rPr>
              <a:t> Lake Nsezi</a:t>
            </a:r>
          </a:p>
          <a:p>
            <a:pPr marL="798513" lvl="2" indent="-342900" algn="l">
              <a:spcBef>
                <a:spcPts val="1200"/>
              </a:spcBef>
              <a:buFont typeface="Arial" charset="0"/>
              <a:buChar char="•"/>
              <a:defRPr/>
            </a:pPr>
            <a:r>
              <a:rPr lang="en-ZA" dirty="0" smtClean="0">
                <a:solidFill>
                  <a:schemeClr val="tx1"/>
                </a:solidFill>
              </a:rPr>
              <a:t>Ponds, priority Umfolozi, 2</a:t>
            </a:r>
            <a:r>
              <a:rPr lang="en-ZA" baseline="30000" dirty="0" smtClean="0">
                <a:solidFill>
                  <a:schemeClr val="tx1"/>
                </a:solidFill>
              </a:rPr>
              <a:t>nd</a:t>
            </a:r>
            <a:r>
              <a:rPr lang="en-ZA" dirty="0" smtClean="0">
                <a:solidFill>
                  <a:schemeClr val="tx1"/>
                </a:solidFill>
              </a:rPr>
              <a:t> Lake Nhlabane, 3</a:t>
            </a:r>
            <a:r>
              <a:rPr lang="en-ZA" baseline="30000" dirty="0" smtClean="0">
                <a:solidFill>
                  <a:schemeClr val="tx1"/>
                </a:solidFill>
              </a:rPr>
              <a:t>rd</a:t>
            </a:r>
            <a:r>
              <a:rPr lang="en-ZA" dirty="0" smtClean="0">
                <a:solidFill>
                  <a:schemeClr val="tx1"/>
                </a:solidFill>
              </a:rPr>
              <a:t> Lake Nsezi</a:t>
            </a:r>
          </a:p>
          <a:p>
            <a:pPr marL="341313" lvl="1" indent="-342900" algn="l">
              <a:spcBef>
                <a:spcPts val="1200"/>
              </a:spcBef>
              <a:buFont typeface="Arial" charset="0"/>
              <a:buChar char="•"/>
              <a:defRPr/>
            </a:pPr>
            <a:endParaRPr lang="en-ZA" dirty="0" smtClean="0">
              <a:solidFill>
                <a:schemeClr val="tx1"/>
              </a:solidFill>
            </a:endParaRPr>
          </a:p>
          <a:p>
            <a:pPr marL="341313" lvl="1" indent="-342900" algn="l">
              <a:spcBef>
                <a:spcPts val="1200"/>
              </a:spcBef>
              <a:buFont typeface="Arial" charset="0"/>
              <a:buChar char="•"/>
              <a:defRPr/>
            </a:pPr>
            <a:endParaRPr lang="en-ZA" dirty="0" smtClean="0">
              <a:solidFill>
                <a:schemeClr val="tx1"/>
              </a:solidFill>
            </a:endParaRPr>
          </a:p>
        </p:txBody>
      </p:sp>
    </p:spTree>
    <p:extLst>
      <p:ext uri="{BB962C8B-B14F-4D97-AF65-F5344CB8AC3E}">
        <p14:creationId xmlns:p14="http://schemas.microsoft.com/office/powerpoint/2010/main" val="323418549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61727" y="178662"/>
            <a:ext cx="3984593" cy="819809"/>
          </a:xfrm>
        </p:spPr>
        <p:txBody>
          <a:bodyPr/>
          <a:lstStyle/>
          <a:p>
            <a:r>
              <a:rPr lang="en-ZA" sz="2800" b="1" dirty="0" smtClean="0"/>
              <a:t>Modelling Approach</a:t>
            </a:r>
            <a:endParaRPr lang="en-ZA" sz="2800" b="1" dirty="0"/>
          </a:p>
        </p:txBody>
      </p:sp>
      <p:sp>
        <p:nvSpPr>
          <p:cNvPr id="5" name="Content Placeholder 2"/>
          <p:cNvSpPr txBox="1">
            <a:spLocks/>
          </p:cNvSpPr>
          <p:nvPr/>
        </p:nvSpPr>
        <p:spPr>
          <a:xfrm>
            <a:off x="891944" y="1024961"/>
            <a:ext cx="8252056" cy="5562600"/>
          </a:xfrm>
          <a:prstGeom prst="rect">
            <a:avLst/>
          </a:prstGeom>
        </p:spPr>
        <p:txBody>
          <a:bodyPr/>
          <a:lstStyle>
            <a:lvl1pPr marL="0" indent="0" algn="l" defTabSz="457200" rtl="0" eaLnBrk="0" fontAlgn="base" hangingPunct="0">
              <a:spcBef>
                <a:spcPct val="20000"/>
              </a:spcBef>
              <a:spcAft>
                <a:spcPct val="0"/>
              </a:spcAft>
              <a:buFont typeface="Arial" pitchFamily="34" charset="0"/>
              <a:buNone/>
              <a:defRPr lang="en-US" sz="2000" kern="1200" dirty="0" smtClean="0">
                <a:solidFill>
                  <a:srgbClr val="A4B16F"/>
                </a:solidFill>
                <a:latin typeface="Gill Sans"/>
                <a:ea typeface="+mn-ea"/>
                <a:cs typeface="Gill Sans"/>
              </a:defRPr>
            </a:lvl1pPr>
            <a:lvl2pPr marL="457200" indent="0" algn="ctr" defTabSz="457200" rtl="0" eaLnBrk="0" fontAlgn="base" hangingPunct="0">
              <a:spcBef>
                <a:spcPct val="20000"/>
              </a:spcBef>
              <a:spcAft>
                <a:spcPct val="0"/>
              </a:spcAft>
              <a:buFont typeface="Arial" pitchFamily="34" charset="0"/>
              <a:buNone/>
              <a:defRPr sz="2800" kern="1200">
                <a:solidFill>
                  <a:schemeClr val="tx1">
                    <a:tint val="75000"/>
                  </a:schemeClr>
                </a:solidFill>
                <a:latin typeface="+mn-lt"/>
                <a:ea typeface="ＭＳ Ｐゴシック" charset="0"/>
                <a:cs typeface="+mn-cs"/>
              </a:defRPr>
            </a:lvl2pPr>
            <a:lvl3pPr marL="914400" indent="0" algn="ctr" defTabSz="457200" rtl="0" eaLnBrk="0" fontAlgn="base" hangingPunct="0">
              <a:spcBef>
                <a:spcPct val="20000"/>
              </a:spcBef>
              <a:spcAft>
                <a:spcPct val="0"/>
              </a:spcAft>
              <a:buFont typeface="Arial" pitchFamily="34" charset="0"/>
              <a:buNone/>
              <a:defRPr sz="2400" kern="1200">
                <a:solidFill>
                  <a:schemeClr val="tx1">
                    <a:tint val="75000"/>
                  </a:schemeClr>
                </a:solidFill>
                <a:latin typeface="+mn-lt"/>
                <a:ea typeface="ＭＳ Ｐゴシック" charset="0"/>
                <a:cs typeface="+mn-cs"/>
              </a:defRPr>
            </a:lvl3pPr>
            <a:lvl4pPr marL="1371600" indent="0" algn="ctr" defTabSz="457200" rtl="0" eaLnBrk="0" fontAlgn="base" hangingPunct="0">
              <a:spcBef>
                <a:spcPct val="20000"/>
              </a:spcBef>
              <a:spcAft>
                <a:spcPct val="0"/>
              </a:spcAft>
              <a:buFont typeface="Arial" pitchFamily="34" charset="0"/>
              <a:buNone/>
              <a:defRPr sz="2000" kern="1200">
                <a:solidFill>
                  <a:schemeClr val="tx1">
                    <a:tint val="75000"/>
                  </a:schemeClr>
                </a:solidFill>
                <a:latin typeface="+mn-lt"/>
                <a:ea typeface="ＭＳ Ｐゴシック" charset="0"/>
                <a:cs typeface="+mn-cs"/>
              </a:defRPr>
            </a:lvl4pPr>
            <a:lvl5pPr marL="1828800" indent="0" algn="ctr" defTabSz="457200" rtl="0" eaLnBrk="0" fontAlgn="base" hangingPunct="0">
              <a:spcBef>
                <a:spcPct val="20000"/>
              </a:spcBef>
              <a:spcAft>
                <a:spcPct val="0"/>
              </a:spcAft>
              <a:buFont typeface="Arial" pitchFamily="34" charset="0"/>
              <a:buNone/>
              <a:defRPr sz="2000" kern="1200">
                <a:solidFill>
                  <a:schemeClr val="tx1">
                    <a:tint val="75000"/>
                  </a:schemeClr>
                </a:solidFill>
                <a:latin typeface="+mn-lt"/>
                <a:ea typeface="ＭＳ Ｐゴシック" charset="0"/>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41313" lvl="1" indent="-342900" algn="l">
              <a:spcBef>
                <a:spcPts val="1200"/>
              </a:spcBef>
              <a:buFont typeface="Arial" charset="0"/>
              <a:buChar char="•"/>
              <a:defRPr/>
            </a:pPr>
            <a:r>
              <a:rPr lang="en-ZA" sz="3400" dirty="0" smtClean="0">
                <a:solidFill>
                  <a:schemeClr val="tx1"/>
                </a:solidFill>
              </a:rPr>
              <a:t>Multiple Stochastic flow projected sequences used, </a:t>
            </a:r>
            <a:r>
              <a:rPr lang="en-ZA" sz="3400" dirty="0" err="1" smtClean="0">
                <a:solidFill>
                  <a:schemeClr val="tx1"/>
                </a:solidFill>
              </a:rPr>
              <a:t>ie</a:t>
            </a:r>
            <a:r>
              <a:rPr lang="en-ZA" sz="3400" dirty="0" smtClean="0">
                <a:solidFill>
                  <a:schemeClr val="tx1"/>
                </a:solidFill>
              </a:rPr>
              <a:t>. results not just based on single historical sequence</a:t>
            </a:r>
          </a:p>
          <a:p>
            <a:pPr marL="341313" lvl="1" indent="-342900" algn="l">
              <a:spcBef>
                <a:spcPts val="1200"/>
              </a:spcBef>
              <a:buFont typeface="Arial" charset="0"/>
              <a:buChar char="•"/>
              <a:defRPr/>
            </a:pPr>
            <a:r>
              <a:rPr lang="en-ZA" sz="3400" dirty="0" smtClean="0">
                <a:solidFill>
                  <a:schemeClr val="tx1"/>
                </a:solidFill>
              </a:rPr>
              <a:t>Impose growing demands on system, allow restrictions based on yield capability of resources</a:t>
            </a:r>
          </a:p>
          <a:p>
            <a:pPr marL="341313" lvl="1" indent="-342900" algn="l">
              <a:spcBef>
                <a:spcPts val="1200"/>
              </a:spcBef>
              <a:buFont typeface="Arial" charset="0"/>
              <a:buChar char="•"/>
              <a:defRPr/>
            </a:pPr>
            <a:r>
              <a:rPr lang="en-ZA" sz="3400" dirty="0" smtClean="0">
                <a:solidFill>
                  <a:schemeClr val="tx1"/>
                </a:solidFill>
              </a:rPr>
              <a:t>System “deficit” occurs when the risk of user restrictions exceeds allowable risk as stipulated in priority classification table</a:t>
            </a:r>
          </a:p>
        </p:txBody>
      </p:sp>
    </p:spTree>
    <p:extLst>
      <p:ext uri="{BB962C8B-B14F-4D97-AF65-F5344CB8AC3E}">
        <p14:creationId xmlns:p14="http://schemas.microsoft.com/office/powerpoint/2010/main" val="373138374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2202607752"/>
              </p:ext>
            </p:extLst>
          </p:nvPr>
        </p:nvGraphicFramePr>
        <p:xfrm>
          <a:off x="65103" y="1253670"/>
          <a:ext cx="7589520" cy="2494280"/>
        </p:xfrm>
        <a:graphic>
          <a:graphicData uri="http://schemas.openxmlformats.org/drawingml/2006/table">
            <a:tbl>
              <a:tblPr firstRow="1" bandRow="1">
                <a:tableStyleId>{5C22544A-7EE6-4342-B048-85BDC9FD1C3A}</a:tableStyleId>
              </a:tblPr>
              <a:tblGrid>
                <a:gridCol w="1517904"/>
                <a:gridCol w="2551176"/>
                <a:gridCol w="1219200"/>
                <a:gridCol w="1234440"/>
                <a:gridCol w="1066800"/>
              </a:tblGrid>
              <a:tr h="370840">
                <a:tc>
                  <a:txBody>
                    <a:bodyPr/>
                    <a:lstStyle/>
                    <a:p>
                      <a:pPr algn="ctr"/>
                      <a:r>
                        <a:rPr lang="en-ZA" dirty="0" smtClean="0"/>
                        <a:t>Risk of Non Supply</a:t>
                      </a:r>
                      <a:endParaRPr lang="en-ZA" dirty="0"/>
                    </a:p>
                  </a:txBody>
                  <a:tcPr/>
                </a:tc>
                <a:tc>
                  <a:txBody>
                    <a:bodyPr/>
                    <a:lstStyle/>
                    <a:p>
                      <a:pPr algn="ctr"/>
                      <a:r>
                        <a:rPr lang="en-ZA" dirty="0" smtClean="0"/>
                        <a:t>Assurance (failure recurrence)</a:t>
                      </a:r>
                      <a:endParaRPr lang="en-ZA" dirty="0"/>
                    </a:p>
                  </a:txBody>
                  <a:tcPr/>
                </a:tc>
                <a:tc>
                  <a:txBody>
                    <a:bodyPr/>
                    <a:lstStyle/>
                    <a:p>
                      <a:pPr algn="ctr"/>
                      <a:r>
                        <a:rPr lang="en-ZA" dirty="0" smtClean="0"/>
                        <a:t>Irrigation</a:t>
                      </a:r>
                      <a:endParaRPr lang="en-ZA" dirty="0"/>
                    </a:p>
                  </a:txBody>
                  <a:tcPr/>
                </a:tc>
                <a:tc>
                  <a:txBody>
                    <a:bodyPr/>
                    <a:lstStyle/>
                    <a:p>
                      <a:pPr algn="ctr"/>
                      <a:r>
                        <a:rPr lang="en-ZA" dirty="0" smtClean="0"/>
                        <a:t>Domestic</a:t>
                      </a:r>
                      <a:endParaRPr lang="en-ZA" dirty="0"/>
                    </a:p>
                  </a:txBody>
                  <a:tcPr/>
                </a:tc>
                <a:tc>
                  <a:txBody>
                    <a:bodyPr/>
                    <a:lstStyle/>
                    <a:p>
                      <a:pPr algn="ctr"/>
                      <a:r>
                        <a:rPr lang="en-ZA" dirty="0" smtClean="0"/>
                        <a:t>Industry</a:t>
                      </a:r>
                      <a:endParaRPr lang="en-ZA" dirty="0"/>
                    </a:p>
                  </a:txBody>
                  <a:tcPr/>
                </a:tc>
              </a:tr>
              <a:tr h="370840">
                <a:tc>
                  <a:txBody>
                    <a:bodyPr/>
                    <a:lstStyle/>
                    <a:p>
                      <a:pPr algn="ctr"/>
                      <a:r>
                        <a:rPr lang="en-ZA" dirty="0" smtClean="0"/>
                        <a:t>Very Low</a:t>
                      </a:r>
                      <a:endParaRPr lang="en-ZA" dirty="0"/>
                    </a:p>
                  </a:txBody>
                  <a:tcPr/>
                </a:tc>
                <a:tc>
                  <a:txBody>
                    <a:bodyPr/>
                    <a:lstStyle/>
                    <a:p>
                      <a:pPr algn="ctr"/>
                      <a:r>
                        <a:rPr lang="en-ZA" dirty="0" smtClean="0"/>
                        <a:t>1:200</a:t>
                      </a:r>
                      <a:endParaRPr lang="en-ZA" dirty="0"/>
                    </a:p>
                  </a:txBody>
                  <a:tcPr/>
                </a:tc>
                <a:tc>
                  <a:txBody>
                    <a:bodyPr/>
                    <a:lstStyle/>
                    <a:p>
                      <a:pPr algn="ctr"/>
                      <a:endParaRPr lang="en-ZA" dirty="0"/>
                    </a:p>
                  </a:txBody>
                  <a:tcPr/>
                </a:tc>
                <a:tc>
                  <a:txBody>
                    <a:bodyPr/>
                    <a:lstStyle/>
                    <a:p>
                      <a:pPr algn="ctr"/>
                      <a:r>
                        <a:rPr lang="en-ZA" dirty="0" smtClean="0"/>
                        <a:t>30%</a:t>
                      </a:r>
                      <a:endParaRPr lang="en-ZA" dirty="0"/>
                    </a:p>
                  </a:txBody>
                  <a:tcPr/>
                </a:tc>
                <a:tc>
                  <a:txBody>
                    <a:bodyPr/>
                    <a:lstStyle/>
                    <a:p>
                      <a:pPr algn="ctr"/>
                      <a:r>
                        <a:rPr lang="en-ZA" dirty="0" smtClean="0"/>
                        <a:t>70%</a:t>
                      </a:r>
                      <a:endParaRPr lang="en-ZA" dirty="0"/>
                    </a:p>
                  </a:txBody>
                  <a:tcPr/>
                </a:tc>
              </a:tr>
              <a:tr h="370840">
                <a:tc>
                  <a:txBody>
                    <a:bodyPr/>
                    <a:lstStyle/>
                    <a:p>
                      <a:pPr algn="ctr"/>
                      <a:r>
                        <a:rPr lang="en-ZA" dirty="0" smtClean="0"/>
                        <a:t>Low</a:t>
                      </a:r>
                      <a:endParaRPr lang="en-ZA" dirty="0"/>
                    </a:p>
                  </a:txBody>
                  <a:tcPr/>
                </a:tc>
                <a:tc>
                  <a:txBody>
                    <a:bodyPr/>
                    <a:lstStyle/>
                    <a:p>
                      <a:pPr algn="ctr"/>
                      <a:r>
                        <a:rPr lang="en-ZA" dirty="0" smtClean="0"/>
                        <a:t>1:100</a:t>
                      </a:r>
                      <a:endParaRPr lang="en-ZA" dirty="0"/>
                    </a:p>
                  </a:txBody>
                  <a:tcPr/>
                </a:tc>
                <a:tc>
                  <a:txBody>
                    <a:bodyPr/>
                    <a:lstStyle/>
                    <a:p>
                      <a:pPr algn="ctr"/>
                      <a:endParaRPr lang="en-ZA" dirty="0"/>
                    </a:p>
                  </a:txBody>
                  <a:tcPr/>
                </a:tc>
                <a:tc>
                  <a:txBody>
                    <a:bodyPr/>
                    <a:lstStyle/>
                    <a:p>
                      <a:pPr algn="ctr"/>
                      <a:r>
                        <a:rPr lang="en-ZA" dirty="0" smtClean="0"/>
                        <a:t>30%</a:t>
                      </a:r>
                      <a:endParaRPr lang="en-ZA" dirty="0"/>
                    </a:p>
                  </a:txBody>
                  <a:tcPr/>
                </a:tc>
                <a:tc>
                  <a:txBody>
                    <a:bodyPr/>
                    <a:lstStyle/>
                    <a:p>
                      <a:pPr algn="ctr"/>
                      <a:r>
                        <a:rPr lang="en-ZA" dirty="0" smtClean="0"/>
                        <a:t>20%</a:t>
                      </a:r>
                      <a:endParaRPr lang="en-ZA" dirty="0"/>
                    </a:p>
                  </a:txBody>
                  <a:tcPr/>
                </a:tc>
              </a:tr>
              <a:tr h="370840">
                <a:tc>
                  <a:txBody>
                    <a:bodyPr/>
                    <a:lstStyle/>
                    <a:p>
                      <a:pPr algn="ctr"/>
                      <a:r>
                        <a:rPr lang="en-ZA" dirty="0" smtClean="0"/>
                        <a:t>Medium</a:t>
                      </a:r>
                      <a:endParaRPr lang="en-ZA" dirty="0"/>
                    </a:p>
                  </a:txBody>
                  <a:tcPr/>
                </a:tc>
                <a:tc>
                  <a:txBody>
                    <a:bodyPr/>
                    <a:lstStyle/>
                    <a:p>
                      <a:pPr algn="ctr"/>
                      <a:r>
                        <a:rPr lang="en-ZA" dirty="0" smtClean="0"/>
                        <a:t>1:50</a:t>
                      </a:r>
                      <a:endParaRPr lang="en-ZA" dirty="0"/>
                    </a:p>
                  </a:txBody>
                  <a:tcPr/>
                </a:tc>
                <a:tc>
                  <a:txBody>
                    <a:bodyPr/>
                    <a:lstStyle/>
                    <a:p>
                      <a:pPr algn="ctr"/>
                      <a:r>
                        <a:rPr lang="en-ZA" dirty="0" smtClean="0"/>
                        <a:t>50%</a:t>
                      </a:r>
                      <a:endParaRPr lang="en-ZA" dirty="0"/>
                    </a:p>
                  </a:txBody>
                  <a:tcPr/>
                </a:tc>
                <a:tc>
                  <a:txBody>
                    <a:bodyPr/>
                    <a:lstStyle/>
                    <a:p>
                      <a:pPr algn="ctr"/>
                      <a:endParaRPr lang="en-ZA"/>
                    </a:p>
                  </a:txBody>
                  <a:tcPr/>
                </a:tc>
                <a:tc>
                  <a:txBody>
                    <a:bodyPr/>
                    <a:lstStyle/>
                    <a:p>
                      <a:pPr algn="ctr"/>
                      <a:endParaRPr lang="en-ZA"/>
                    </a:p>
                  </a:txBody>
                  <a:tcPr/>
                </a:tc>
              </a:tr>
              <a:tr h="370840">
                <a:tc>
                  <a:txBody>
                    <a:bodyPr/>
                    <a:lstStyle/>
                    <a:p>
                      <a:pPr algn="ctr"/>
                      <a:r>
                        <a:rPr lang="en-ZA" dirty="0" smtClean="0"/>
                        <a:t>High</a:t>
                      </a:r>
                      <a:endParaRPr lang="en-ZA" dirty="0"/>
                    </a:p>
                  </a:txBody>
                  <a:tcPr/>
                </a:tc>
                <a:tc>
                  <a:txBody>
                    <a:bodyPr/>
                    <a:lstStyle/>
                    <a:p>
                      <a:pPr algn="ctr"/>
                      <a:r>
                        <a:rPr lang="en-ZA" dirty="0" smtClean="0"/>
                        <a:t>1:20</a:t>
                      </a:r>
                      <a:endParaRPr lang="en-ZA" dirty="0"/>
                    </a:p>
                  </a:txBody>
                  <a:tcPr/>
                </a:tc>
                <a:tc>
                  <a:txBody>
                    <a:bodyPr/>
                    <a:lstStyle/>
                    <a:p>
                      <a:pPr algn="ctr"/>
                      <a:endParaRPr lang="en-ZA" dirty="0"/>
                    </a:p>
                  </a:txBody>
                  <a:tcPr/>
                </a:tc>
                <a:tc>
                  <a:txBody>
                    <a:bodyPr/>
                    <a:lstStyle/>
                    <a:p>
                      <a:pPr algn="ctr"/>
                      <a:r>
                        <a:rPr lang="en-ZA" dirty="0" smtClean="0"/>
                        <a:t>30%</a:t>
                      </a:r>
                      <a:endParaRPr lang="en-ZA" dirty="0"/>
                    </a:p>
                  </a:txBody>
                  <a:tcPr/>
                </a:tc>
                <a:tc>
                  <a:txBody>
                    <a:bodyPr/>
                    <a:lstStyle/>
                    <a:p>
                      <a:pPr algn="ctr"/>
                      <a:r>
                        <a:rPr lang="en-ZA" dirty="0" smtClean="0"/>
                        <a:t>10%</a:t>
                      </a:r>
                      <a:endParaRPr lang="en-ZA" dirty="0"/>
                    </a:p>
                  </a:txBody>
                  <a:tcPr/>
                </a:tc>
              </a:tr>
              <a:tr h="370840">
                <a:tc>
                  <a:txBody>
                    <a:bodyPr/>
                    <a:lstStyle/>
                    <a:p>
                      <a:pPr algn="ctr"/>
                      <a:r>
                        <a:rPr lang="en-ZA" dirty="0" smtClean="0"/>
                        <a:t>Very High</a:t>
                      </a:r>
                      <a:endParaRPr lang="en-ZA" dirty="0"/>
                    </a:p>
                  </a:txBody>
                  <a:tcPr/>
                </a:tc>
                <a:tc>
                  <a:txBody>
                    <a:bodyPr/>
                    <a:lstStyle/>
                    <a:p>
                      <a:pPr algn="ctr"/>
                      <a:r>
                        <a:rPr lang="en-ZA" dirty="0" smtClean="0"/>
                        <a:t>1:4</a:t>
                      </a:r>
                      <a:endParaRPr lang="en-ZA" dirty="0"/>
                    </a:p>
                  </a:txBody>
                  <a:tcPr/>
                </a:tc>
                <a:tc>
                  <a:txBody>
                    <a:bodyPr/>
                    <a:lstStyle/>
                    <a:p>
                      <a:pPr algn="ctr"/>
                      <a:r>
                        <a:rPr lang="en-ZA" dirty="0" smtClean="0"/>
                        <a:t>50%</a:t>
                      </a:r>
                      <a:endParaRPr lang="en-ZA" dirty="0"/>
                    </a:p>
                  </a:txBody>
                  <a:tcPr/>
                </a:tc>
                <a:tc>
                  <a:txBody>
                    <a:bodyPr/>
                    <a:lstStyle/>
                    <a:p>
                      <a:pPr algn="ctr"/>
                      <a:r>
                        <a:rPr lang="en-ZA" dirty="0" smtClean="0"/>
                        <a:t>10%</a:t>
                      </a:r>
                      <a:endParaRPr lang="en-ZA" dirty="0"/>
                    </a:p>
                  </a:txBody>
                  <a:tcPr/>
                </a:tc>
                <a:tc>
                  <a:txBody>
                    <a:bodyPr/>
                    <a:lstStyle/>
                    <a:p>
                      <a:pPr algn="ctr"/>
                      <a:endParaRPr lang="en-ZA" dirty="0"/>
                    </a:p>
                  </a:txBody>
                  <a:tcPr/>
                </a:tc>
              </a:tr>
            </a:tbl>
          </a:graphicData>
        </a:graphic>
      </p:graphicFrame>
      <p:sp>
        <p:nvSpPr>
          <p:cNvPr id="2" name="Title 1"/>
          <p:cNvSpPr>
            <a:spLocks noGrp="1"/>
          </p:cNvSpPr>
          <p:nvPr>
            <p:ph type="ctrTitle"/>
          </p:nvPr>
        </p:nvSpPr>
        <p:spPr>
          <a:xfrm>
            <a:off x="800767" y="178662"/>
            <a:ext cx="7626953" cy="819809"/>
          </a:xfrm>
        </p:spPr>
        <p:txBody>
          <a:bodyPr/>
          <a:lstStyle/>
          <a:p>
            <a:r>
              <a:rPr lang="en-ZA" sz="2800" b="1" dirty="0" smtClean="0"/>
              <a:t>User Sector Priority Classification Table</a:t>
            </a:r>
            <a:endParaRPr lang="en-ZA" sz="2800" b="1" dirty="0"/>
          </a:p>
        </p:txBody>
      </p:sp>
      <p:sp>
        <p:nvSpPr>
          <p:cNvPr id="5" name="Content Placeholder 2"/>
          <p:cNvSpPr txBox="1">
            <a:spLocks/>
          </p:cNvSpPr>
          <p:nvPr/>
        </p:nvSpPr>
        <p:spPr>
          <a:xfrm>
            <a:off x="891944" y="720161"/>
            <a:ext cx="8252056" cy="5562600"/>
          </a:xfrm>
          <a:prstGeom prst="rect">
            <a:avLst/>
          </a:prstGeom>
        </p:spPr>
        <p:txBody>
          <a:bodyPr/>
          <a:lstStyle>
            <a:lvl1pPr marL="0" indent="0" algn="l" defTabSz="457200" rtl="0" eaLnBrk="0" fontAlgn="base" hangingPunct="0">
              <a:spcBef>
                <a:spcPct val="20000"/>
              </a:spcBef>
              <a:spcAft>
                <a:spcPct val="0"/>
              </a:spcAft>
              <a:buFont typeface="Arial" pitchFamily="34" charset="0"/>
              <a:buNone/>
              <a:defRPr lang="en-US" sz="2000" kern="1200" dirty="0" smtClean="0">
                <a:solidFill>
                  <a:srgbClr val="A4B16F"/>
                </a:solidFill>
                <a:latin typeface="Gill Sans"/>
                <a:ea typeface="+mn-ea"/>
                <a:cs typeface="Gill Sans"/>
              </a:defRPr>
            </a:lvl1pPr>
            <a:lvl2pPr marL="457200" indent="0" algn="ctr" defTabSz="457200" rtl="0" eaLnBrk="0" fontAlgn="base" hangingPunct="0">
              <a:spcBef>
                <a:spcPct val="20000"/>
              </a:spcBef>
              <a:spcAft>
                <a:spcPct val="0"/>
              </a:spcAft>
              <a:buFont typeface="Arial" pitchFamily="34" charset="0"/>
              <a:buNone/>
              <a:defRPr sz="2800" kern="1200">
                <a:solidFill>
                  <a:schemeClr val="tx1">
                    <a:tint val="75000"/>
                  </a:schemeClr>
                </a:solidFill>
                <a:latin typeface="+mn-lt"/>
                <a:ea typeface="ＭＳ Ｐゴシック" charset="0"/>
                <a:cs typeface="+mn-cs"/>
              </a:defRPr>
            </a:lvl2pPr>
            <a:lvl3pPr marL="914400" indent="0" algn="ctr" defTabSz="457200" rtl="0" eaLnBrk="0" fontAlgn="base" hangingPunct="0">
              <a:spcBef>
                <a:spcPct val="20000"/>
              </a:spcBef>
              <a:spcAft>
                <a:spcPct val="0"/>
              </a:spcAft>
              <a:buFont typeface="Arial" pitchFamily="34" charset="0"/>
              <a:buNone/>
              <a:defRPr sz="2400" kern="1200">
                <a:solidFill>
                  <a:schemeClr val="tx1">
                    <a:tint val="75000"/>
                  </a:schemeClr>
                </a:solidFill>
                <a:latin typeface="+mn-lt"/>
                <a:ea typeface="ＭＳ Ｐゴシック" charset="0"/>
                <a:cs typeface="+mn-cs"/>
              </a:defRPr>
            </a:lvl3pPr>
            <a:lvl4pPr marL="1371600" indent="0" algn="ctr" defTabSz="457200" rtl="0" eaLnBrk="0" fontAlgn="base" hangingPunct="0">
              <a:spcBef>
                <a:spcPct val="20000"/>
              </a:spcBef>
              <a:spcAft>
                <a:spcPct val="0"/>
              </a:spcAft>
              <a:buFont typeface="Arial" pitchFamily="34" charset="0"/>
              <a:buNone/>
              <a:defRPr sz="2000" kern="1200">
                <a:solidFill>
                  <a:schemeClr val="tx1">
                    <a:tint val="75000"/>
                  </a:schemeClr>
                </a:solidFill>
                <a:latin typeface="+mn-lt"/>
                <a:ea typeface="ＭＳ Ｐゴシック" charset="0"/>
                <a:cs typeface="+mn-cs"/>
              </a:defRPr>
            </a:lvl4pPr>
            <a:lvl5pPr marL="1828800" indent="0" algn="ctr" defTabSz="457200" rtl="0" eaLnBrk="0" fontAlgn="base" hangingPunct="0">
              <a:spcBef>
                <a:spcPct val="20000"/>
              </a:spcBef>
              <a:spcAft>
                <a:spcPct val="0"/>
              </a:spcAft>
              <a:buFont typeface="Arial" pitchFamily="34" charset="0"/>
              <a:buNone/>
              <a:defRPr sz="2000" kern="1200">
                <a:solidFill>
                  <a:schemeClr val="tx1">
                    <a:tint val="75000"/>
                  </a:schemeClr>
                </a:solidFill>
                <a:latin typeface="+mn-lt"/>
                <a:ea typeface="ＭＳ Ｐゴシック" charset="0"/>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41313" lvl="1" indent="-342900" algn="l">
              <a:spcBef>
                <a:spcPts val="1200"/>
              </a:spcBef>
              <a:buFont typeface="Arial" charset="0"/>
              <a:buChar char="•"/>
              <a:defRPr/>
            </a:pPr>
            <a:r>
              <a:rPr lang="en-ZA" dirty="0" smtClean="0">
                <a:solidFill>
                  <a:schemeClr val="tx1"/>
                </a:solidFill>
              </a:rPr>
              <a:t>NB: has direct impact on yield available from system</a:t>
            </a:r>
          </a:p>
          <a:p>
            <a:pPr marL="341313" lvl="1" indent="-342900" algn="l">
              <a:spcBef>
                <a:spcPts val="1200"/>
              </a:spcBef>
              <a:buFont typeface="Arial" charset="0"/>
              <a:buChar char="•"/>
              <a:defRPr/>
            </a:pPr>
            <a:endParaRPr lang="en-ZA" dirty="0" smtClean="0">
              <a:solidFill>
                <a:schemeClr val="tx1"/>
              </a:solidFill>
            </a:endParaRPr>
          </a:p>
          <a:p>
            <a:pPr marL="341313" lvl="1" indent="-342900" algn="l">
              <a:spcBef>
                <a:spcPts val="1200"/>
              </a:spcBef>
              <a:buFont typeface="Arial" charset="0"/>
              <a:buChar char="•"/>
              <a:defRPr/>
            </a:pPr>
            <a:endParaRPr lang="en-ZA" dirty="0" smtClean="0">
              <a:solidFill>
                <a:schemeClr val="tx1"/>
              </a:solidFill>
            </a:endParaRPr>
          </a:p>
        </p:txBody>
      </p:sp>
      <p:sp>
        <p:nvSpPr>
          <p:cNvPr id="3" name="Multiply 2"/>
          <p:cNvSpPr/>
          <p:nvPr/>
        </p:nvSpPr>
        <p:spPr>
          <a:xfrm>
            <a:off x="3958923" y="1219930"/>
            <a:ext cx="1508760" cy="2011680"/>
          </a:xfrm>
          <a:prstGeom prst="mathMultiply">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graphicFrame>
        <p:nvGraphicFramePr>
          <p:cNvPr id="7" name="Table 6"/>
          <p:cNvGraphicFramePr>
            <a:graphicFrameLocks noGrp="1"/>
          </p:cNvGraphicFramePr>
          <p:nvPr>
            <p:extLst>
              <p:ext uri="{D42A27DB-BD31-4B8C-83A1-F6EECF244321}">
                <p14:modId xmlns:p14="http://schemas.microsoft.com/office/powerpoint/2010/main" val="1611608517"/>
              </p:ext>
            </p:extLst>
          </p:nvPr>
        </p:nvGraphicFramePr>
        <p:xfrm>
          <a:off x="1554480" y="3969409"/>
          <a:ext cx="7589520" cy="2865120"/>
        </p:xfrm>
        <a:graphic>
          <a:graphicData uri="http://schemas.openxmlformats.org/drawingml/2006/table">
            <a:tbl>
              <a:tblPr firstRow="1" bandRow="1">
                <a:tableStyleId>{5C22544A-7EE6-4342-B048-85BDC9FD1C3A}</a:tableStyleId>
              </a:tblPr>
              <a:tblGrid>
                <a:gridCol w="1517904"/>
                <a:gridCol w="2551176"/>
                <a:gridCol w="1219200"/>
                <a:gridCol w="1234440"/>
                <a:gridCol w="1066800"/>
              </a:tblGrid>
              <a:tr h="370840">
                <a:tc>
                  <a:txBody>
                    <a:bodyPr/>
                    <a:lstStyle/>
                    <a:p>
                      <a:pPr algn="ctr"/>
                      <a:r>
                        <a:rPr lang="en-ZA" dirty="0" smtClean="0"/>
                        <a:t>Risk of Non Supply</a:t>
                      </a:r>
                      <a:endParaRPr lang="en-ZA" dirty="0"/>
                    </a:p>
                  </a:txBody>
                  <a:tcPr/>
                </a:tc>
                <a:tc>
                  <a:txBody>
                    <a:bodyPr/>
                    <a:lstStyle/>
                    <a:p>
                      <a:pPr algn="ctr"/>
                      <a:r>
                        <a:rPr lang="en-ZA" dirty="0" smtClean="0"/>
                        <a:t>Assurance (failure recurrence)</a:t>
                      </a:r>
                      <a:endParaRPr lang="en-ZA" dirty="0"/>
                    </a:p>
                  </a:txBody>
                  <a:tcPr/>
                </a:tc>
                <a:tc>
                  <a:txBody>
                    <a:bodyPr/>
                    <a:lstStyle/>
                    <a:p>
                      <a:pPr algn="ctr"/>
                      <a:r>
                        <a:rPr lang="en-ZA" dirty="0" smtClean="0"/>
                        <a:t>Irrigation</a:t>
                      </a:r>
                      <a:endParaRPr lang="en-ZA" dirty="0"/>
                    </a:p>
                  </a:txBody>
                  <a:tcPr/>
                </a:tc>
                <a:tc>
                  <a:txBody>
                    <a:bodyPr/>
                    <a:lstStyle/>
                    <a:p>
                      <a:pPr algn="ctr"/>
                      <a:r>
                        <a:rPr lang="en-ZA" dirty="0" smtClean="0"/>
                        <a:t>Domestic</a:t>
                      </a:r>
                      <a:endParaRPr lang="en-ZA" dirty="0"/>
                    </a:p>
                  </a:txBody>
                  <a:tcPr/>
                </a:tc>
                <a:tc>
                  <a:txBody>
                    <a:bodyPr/>
                    <a:lstStyle/>
                    <a:p>
                      <a:pPr algn="ctr"/>
                      <a:r>
                        <a:rPr lang="en-ZA" dirty="0" smtClean="0"/>
                        <a:t>Industry</a:t>
                      </a:r>
                      <a:endParaRPr lang="en-ZA" dirty="0"/>
                    </a:p>
                  </a:txBody>
                  <a:tcPr/>
                </a:tc>
              </a:tr>
              <a:tr h="370840">
                <a:tc>
                  <a:txBody>
                    <a:bodyPr/>
                    <a:lstStyle/>
                    <a:p>
                      <a:pPr algn="ctr"/>
                      <a:r>
                        <a:rPr lang="en-ZA" dirty="0" smtClean="0"/>
                        <a:t>Very Low</a:t>
                      </a:r>
                      <a:endParaRPr lang="en-ZA" dirty="0"/>
                    </a:p>
                  </a:txBody>
                  <a:tcPr/>
                </a:tc>
                <a:tc>
                  <a:txBody>
                    <a:bodyPr/>
                    <a:lstStyle/>
                    <a:p>
                      <a:pPr algn="ctr"/>
                      <a:r>
                        <a:rPr lang="en-ZA" dirty="0" smtClean="0"/>
                        <a:t>1:200</a:t>
                      </a:r>
                      <a:endParaRPr lang="en-ZA" dirty="0"/>
                    </a:p>
                  </a:txBody>
                  <a:tcPr/>
                </a:tc>
                <a:tc>
                  <a:txBody>
                    <a:bodyPr/>
                    <a:lstStyle/>
                    <a:p>
                      <a:pPr algn="ctr"/>
                      <a:endParaRPr lang="en-ZA" dirty="0"/>
                    </a:p>
                  </a:txBody>
                  <a:tcPr/>
                </a:tc>
                <a:tc>
                  <a:txBody>
                    <a:bodyPr/>
                    <a:lstStyle/>
                    <a:p>
                      <a:pPr algn="ctr"/>
                      <a:r>
                        <a:rPr lang="en-ZA" dirty="0" smtClean="0"/>
                        <a:t>30%</a:t>
                      </a:r>
                      <a:endParaRPr lang="en-ZA" dirty="0"/>
                    </a:p>
                  </a:txBody>
                  <a:tcPr/>
                </a:tc>
                <a:tc>
                  <a:txBody>
                    <a:bodyPr/>
                    <a:lstStyle/>
                    <a:p>
                      <a:pPr algn="ctr"/>
                      <a:r>
                        <a:rPr lang="en-ZA" dirty="0" smtClean="0"/>
                        <a:t>70%</a:t>
                      </a:r>
                      <a:endParaRPr lang="en-ZA" dirty="0"/>
                    </a:p>
                  </a:txBody>
                  <a:tcPr/>
                </a:tc>
              </a:tr>
              <a:tr h="370840">
                <a:tc>
                  <a:txBody>
                    <a:bodyPr/>
                    <a:lstStyle/>
                    <a:p>
                      <a:pPr algn="ctr"/>
                      <a:r>
                        <a:rPr lang="en-ZA" dirty="0" smtClean="0"/>
                        <a:t>Low</a:t>
                      </a:r>
                      <a:endParaRPr lang="en-ZA" dirty="0"/>
                    </a:p>
                  </a:txBody>
                  <a:tcPr/>
                </a:tc>
                <a:tc>
                  <a:txBody>
                    <a:bodyPr/>
                    <a:lstStyle/>
                    <a:p>
                      <a:pPr algn="ctr"/>
                      <a:r>
                        <a:rPr lang="en-ZA" dirty="0" smtClean="0"/>
                        <a:t>1:100</a:t>
                      </a:r>
                      <a:endParaRPr lang="en-ZA" dirty="0"/>
                    </a:p>
                  </a:txBody>
                  <a:tcPr/>
                </a:tc>
                <a:tc>
                  <a:txBody>
                    <a:bodyPr/>
                    <a:lstStyle/>
                    <a:p>
                      <a:pPr algn="ctr"/>
                      <a:r>
                        <a:rPr lang="en-ZA" dirty="0" smtClean="0"/>
                        <a:t>20%</a:t>
                      </a:r>
                      <a:endParaRPr lang="en-ZA" dirty="0"/>
                    </a:p>
                  </a:txBody>
                  <a:tcPr/>
                </a:tc>
                <a:tc>
                  <a:txBody>
                    <a:bodyPr/>
                    <a:lstStyle/>
                    <a:p>
                      <a:pPr algn="ctr"/>
                      <a:r>
                        <a:rPr lang="en-ZA" dirty="0" smtClean="0"/>
                        <a:t>30%</a:t>
                      </a:r>
                      <a:endParaRPr lang="en-ZA" dirty="0"/>
                    </a:p>
                  </a:txBody>
                  <a:tcPr/>
                </a:tc>
                <a:tc>
                  <a:txBody>
                    <a:bodyPr/>
                    <a:lstStyle/>
                    <a:p>
                      <a:pPr algn="ctr"/>
                      <a:r>
                        <a:rPr lang="en-ZA" dirty="0" smtClean="0"/>
                        <a:t>20%</a:t>
                      </a:r>
                      <a:endParaRPr lang="en-ZA" dirty="0"/>
                    </a:p>
                  </a:txBody>
                  <a:tcPr/>
                </a:tc>
              </a:tr>
              <a:tr h="370840">
                <a:tc>
                  <a:txBody>
                    <a:bodyPr/>
                    <a:lstStyle/>
                    <a:p>
                      <a:pPr algn="ctr"/>
                      <a:r>
                        <a:rPr lang="en-ZA" dirty="0" smtClean="0"/>
                        <a:t>Medium</a:t>
                      </a:r>
                      <a:endParaRPr lang="en-ZA" dirty="0"/>
                    </a:p>
                  </a:txBody>
                  <a:tcPr/>
                </a:tc>
                <a:tc>
                  <a:txBody>
                    <a:bodyPr/>
                    <a:lstStyle/>
                    <a:p>
                      <a:pPr algn="ctr"/>
                      <a:r>
                        <a:rPr lang="en-ZA" dirty="0" smtClean="0"/>
                        <a:t>1:50</a:t>
                      </a:r>
                      <a:endParaRPr lang="en-ZA" dirty="0"/>
                    </a:p>
                  </a:txBody>
                  <a:tcPr/>
                </a:tc>
                <a:tc>
                  <a:txBody>
                    <a:bodyPr/>
                    <a:lstStyle/>
                    <a:p>
                      <a:pPr algn="ctr"/>
                      <a:r>
                        <a:rPr lang="en-ZA" dirty="0" smtClean="0"/>
                        <a:t>40%</a:t>
                      </a:r>
                      <a:endParaRPr lang="en-ZA" dirty="0"/>
                    </a:p>
                  </a:txBody>
                  <a:tcPr/>
                </a:tc>
                <a:tc>
                  <a:txBody>
                    <a:bodyPr/>
                    <a:lstStyle/>
                    <a:p>
                      <a:pPr algn="ctr"/>
                      <a:endParaRPr lang="en-ZA"/>
                    </a:p>
                  </a:txBody>
                  <a:tcPr/>
                </a:tc>
                <a:tc>
                  <a:txBody>
                    <a:bodyPr/>
                    <a:lstStyle/>
                    <a:p>
                      <a:pPr algn="ctr"/>
                      <a:endParaRPr lang="en-ZA"/>
                    </a:p>
                  </a:txBody>
                  <a:tcPr/>
                </a:tc>
              </a:tr>
              <a:tr h="370840">
                <a:tc>
                  <a:txBody>
                    <a:bodyPr/>
                    <a:lstStyle/>
                    <a:p>
                      <a:pPr algn="ctr"/>
                      <a:r>
                        <a:rPr lang="en-ZA" dirty="0" smtClean="0"/>
                        <a:t>High</a:t>
                      </a:r>
                      <a:endParaRPr lang="en-ZA" dirty="0"/>
                    </a:p>
                  </a:txBody>
                  <a:tcPr/>
                </a:tc>
                <a:tc>
                  <a:txBody>
                    <a:bodyPr/>
                    <a:lstStyle/>
                    <a:p>
                      <a:pPr algn="ctr"/>
                      <a:r>
                        <a:rPr lang="en-ZA" dirty="0" smtClean="0"/>
                        <a:t>1:20</a:t>
                      </a:r>
                      <a:endParaRPr lang="en-ZA" dirty="0"/>
                    </a:p>
                  </a:txBody>
                  <a:tcPr/>
                </a:tc>
                <a:tc>
                  <a:txBody>
                    <a:bodyPr/>
                    <a:lstStyle/>
                    <a:p>
                      <a:pPr algn="ctr"/>
                      <a:endParaRPr lang="en-ZA" dirty="0"/>
                    </a:p>
                  </a:txBody>
                  <a:tcPr/>
                </a:tc>
                <a:tc>
                  <a:txBody>
                    <a:bodyPr/>
                    <a:lstStyle/>
                    <a:p>
                      <a:pPr algn="ctr"/>
                      <a:r>
                        <a:rPr lang="en-ZA" dirty="0" smtClean="0"/>
                        <a:t>30%</a:t>
                      </a:r>
                      <a:endParaRPr lang="en-ZA" dirty="0"/>
                    </a:p>
                  </a:txBody>
                  <a:tcPr/>
                </a:tc>
                <a:tc>
                  <a:txBody>
                    <a:bodyPr/>
                    <a:lstStyle/>
                    <a:p>
                      <a:pPr algn="ctr"/>
                      <a:r>
                        <a:rPr lang="en-ZA" dirty="0" smtClean="0"/>
                        <a:t>10%</a:t>
                      </a:r>
                      <a:endParaRPr lang="en-ZA" dirty="0"/>
                    </a:p>
                  </a:txBody>
                  <a:tcPr/>
                </a:tc>
              </a:tr>
              <a:tr h="370840">
                <a:tc>
                  <a:txBody>
                    <a:bodyPr/>
                    <a:lstStyle/>
                    <a:p>
                      <a:pPr algn="ctr"/>
                      <a:r>
                        <a:rPr lang="en-ZA" dirty="0" smtClean="0"/>
                        <a:t>Very High</a:t>
                      </a:r>
                      <a:endParaRPr lang="en-ZA" dirty="0"/>
                    </a:p>
                  </a:txBody>
                  <a:tcPr/>
                </a:tc>
                <a:tc>
                  <a:txBody>
                    <a:bodyPr/>
                    <a:lstStyle/>
                    <a:p>
                      <a:pPr algn="ctr"/>
                      <a:r>
                        <a:rPr lang="en-ZA" dirty="0" smtClean="0"/>
                        <a:t>1:4</a:t>
                      </a:r>
                      <a:endParaRPr lang="en-ZA" dirty="0"/>
                    </a:p>
                  </a:txBody>
                  <a:tcPr/>
                </a:tc>
                <a:tc>
                  <a:txBody>
                    <a:bodyPr/>
                    <a:lstStyle/>
                    <a:p>
                      <a:pPr algn="ctr"/>
                      <a:r>
                        <a:rPr lang="en-ZA" dirty="0" smtClean="0"/>
                        <a:t>40%</a:t>
                      </a:r>
                      <a:endParaRPr lang="en-ZA" dirty="0"/>
                    </a:p>
                  </a:txBody>
                  <a:tcPr/>
                </a:tc>
                <a:tc>
                  <a:txBody>
                    <a:bodyPr/>
                    <a:lstStyle/>
                    <a:p>
                      <a:pPr algn="ctr"/>
                      <a:r>
                        <a:rPr lang="en-ZA" dirty="0" smtClean="0"/>
                        <a:t>10%</a:t>
                      </a:r>
                      <a:endParaRPr lang="en-ZA" dirty="0"/>
                    </a:p>
                  </a:txBody>
                  <a:tcPr/>
                </a:tc>
                <a:tc>
                  <a:txBody>
                    <a:bodyPr/>
                    <a:lstStyle/>
                    <a:p>
                      <a:pPr algn="ctr"/>
                      <a:endParaRPr lang="en-ZA"/>
                    </a:p>
                  </a:txBody>
                  <a:tcPr/>
                </a:tc>
              </a:tr>
              <a:tr h="370840">
                <a:tc>
                  <a:txBody>
                    <a:bodyPr/>
                    <a:lstStyle/>
                    <a:p>
                      <a:pPr algn="ctr"/>
                      <a:r>
                        <a:rPr lang="en-ZA" dirty="0" smtClean="0"/>
                        <a:t>Total</a:t>
                      </a:r>
                      <a:endParaRPr lang="en-ZA" dirty="0"/>
                    </a:p>
                  </a:txBody>
                  <a:tcPr/>
                </a:tc>
                <a:tc>
                  <a:txBody>
                    <a:bodyPr/>
                    <a:lstStyle/>
                    <a:p>
                      <a:pPr algn="ctr"/>
                      <a:endParaRPr lang="en-ZA"/>
                    </a:p>
                  </a:txBody>
                  <a:tcPr/>
                </a:tc>
                <a:tc>
                  <a:txBody>
                    <a:bodyPr/>
                    <a:lstStyle/>
                    <a:p>
                      <a:pPr algn="ctr"/>
                      <a:r>
                        <a:rPr lang="en-ZA" dirty="0" smtClean="0"/>
                        <a:t>100%</a:t>
                      </a:r>
                      <a:endParaRPr lang="en-ZA" dirty="0"/>
                    </a:p>
                  </a:txBody>
                  <a:tcPr/>
                </a:tc>
                <a:tc>
                  <a:txBody>
                    <a:bodyPr/>
                    <a:lstStyle/>
                    <a:p>
                      <a:pPr algn="ctr"/>
                      <a:r>
                        <a:rPr lang="en-ZA" dirty="0" smtClean="0"/>
                        <a:t>100%</a:t>
                      </a:r>
                      <a:endParaRPr lang="en-ZA" dirty="0"/>
                    </a:p>
                  </a:txBody>
                  <a:tcPr/>
                </a:tc>
                <a:tc>
                  <a:txBody>
                    <a:bodyPr/>
                    <a:lstStyle/>
                    <a:p>
                      <a:pPr algn="ctr"/>
                      <a:r>
                        <a:rPr lang="en-ZA" dirty="0" smtClean="0"/>
                        <a:t>100%</a:t>
                      </a:r>
                      <a:endParaRPr lang="en-ZA" dirty="0"/>
                    </a:p>
                  </a:txBody>
                  <a:tcPr/>
                </a:tc>
              </a:tr>
            </a:tbl>
          </a:graphicData>
        </a:graphic>
      </p:graphicFrame>
    </p:spTree>
    <p:extLst>
      <p:ext uri="{BB962C8B-B14F-4D97-AF65-F5344CB8AC3E}">
        <p14:creationId xmlns:p14="http://schemas.microsoft.com/office/powerpoint/2010/main" val="375717424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8997" y="0"/>
            <a:ext cx="7772400" cy="819809"/>
          </a:xfrm>
        </p:spPr>
        <p:txBody>
          <a:bodyPr anchor="ctr" anchorCtr="0">
            <a:normAutofit/>
          </a:bodyPr>
          <a:lstStyle/>
          <a:p>
            <a:pPr algn="l"/>
            <a:r>
              <a:rPr lang="en-US" sz="2800" b="1" cap="all" dirty="0">
                <a:solidFill>
                  <a:schemeClr val="accent3">
                    <a:lumMod val="75000"/>
                  </a:schemeClr>
                </a:solidFill>
                <a:latin typeface="Gill Sans"/>
                <a:ea typeface="+mn-ea"/>
                <a:cs typeface="Gill Sans"/>
              </a:rPr>
              <a:t>Outcomes of previous assignment</a:t>
            </a:r>
            <a:endParaRPr lang="en-ZA" sz="2800" b="1" cap="all" dirty="0">
              <a:solidFill>
                <a:schemeClr val="accent3">
                  <a:lumMod val="75000"/>
                </a:schemeClr>
              </a:solidFill>
              <a:latin typeface="Gill Sans"/>
              <a:ea typeface="+mn-ea"/>
              <a:cs typeface="Gill Sans"/>
            </a:endParaRPr>
          </a:p>
        </p:txBody>
      </p:sp>
      <p:sp>
        <p:nvSpPr>
          <p:cNvPr id="3" name="Subtitle 2"/>
          <p:cNvSpPr>
            <a:spLocks noGrp="1"/>
          </p:cNvSpPr>
          <p:nvPr>
            <p:ph type="subTitle" idx="1"/>
          </p:nvPr>
        </p:nvSpPr>
        <p:spPr>
          <a:xfrm>
            <a:off x="0" y="885749"/>
            <a:ext cx="9301397" cy="6017971"/>
          </a:xfrm>
        </p:spPr>
        <p:txBody>
          <a:bodyPr/>
          <a:lstStyle/>
          <a:p>
            <a:pPr algn="l"/>
            <a:r>
              <a:rPr lang="en-ZA" sz="3200" dirty="0" smtClean="0">
                <a:solidFill>
                  <a:schemeClr val="tx1"/>
                </a:solidFill>
                <a:latin typeface="+mn-lt"/>
                <a:ea typeface="ＭＳ Ｐゴシック" charset="0"/>
                <a:cs typeface="+mn-cs"/>
              </a:rPr>
              <a:t>Options</a:t>
            </a:r>
            <a:r>
              <a:rPr lang="en-ZA" sz="3200" dirty="0" smtClean="0">
                <a:solidFill>
                  <a:schemeClr val="tx1"/>
                </a:solidFill>
                <a:latin typeface="+mn-lt"/>
                <a:cs typeface="Arial" panose="020B0604020202020204" pitchFamily="34" charset="0"/>
              </a:rPr>
              <a:t> for reconciling increasing water requirements with the current supply in the Mhlathuze Catchment included:</a:t>
            </a:r>
          </a:p>
          <a:p>
            <a:pPr marL="342900" indent="-342900" algn="l">
              <a:buFont typeface="Arial" panose="020B0604020202020204" pitchFamily="34" charset="0"/>
              <a:buChar char="•"/>
            </a:pPr>
            <a:r>
              <a:rPr lang="en-ZA" sz="2500" dirty="0" smtClean="0">
                <a:solidFill>
                  <a:schemeClr val="tx1"/>
                </a:solidFill>
                <a:latin typeface="+mn-lt"/>
                <a:cs typeface="Arial" panose="020B0604020202020204" pitchFamily="34" charset="0"/>
              </a:rPr>
              <a:t>Water </a:t>
            </a:r>
            <a:r>
              <a:rPr lang="en-ZA" sz="2500" dirty="0">
                <a:solidFill>
                  <a:schemeClr val="tx1"/>
                </a:solidFill>
                <a:latin typeface="+mn-lt"/>
                <a:cs typeface="Arial" panose="020B0604020202020204" pitchFamily="34" charset="0"/>
              </a:rPr>
              <a:t>Conservation and Demand Management (WC/WDM)</a:t>
            </a:r>
          </a:p>
          <a:p>
            <a:pPr marL="342900" indent="-342900" algn="l">
              <a:buFont typeface="Arial" panose="020B0604020202020204" pitchFamily="34" charset="0"/>
              <a:buChar char="•"/>
            </a:pPr>
            <a:r>
              <a:rPr lang="en-ZA" sz="2500" dirty="0">
                <a:solidFill>
                  <a:schemeClr val="tx1"/>
                </a:solidFill>
                <a:latin typeface="+mn-lt"/>
                <a:cs typeface="Arial" panose="020B0604020202020204" pitchFamily="34" charset="0"/>
              </a:rPr>
              <a:t>Removal of Invasive Alien Plants (IAPs</a:t>
            </a:r>
            <a:r>
              <a:rPr lang="en-ZA" sz="2500" dirty="0" smtClean="0">
                <a:solidFill>
                  <a:schemeClr val="tx1"/>
                </a:solidFill>
                <a:latin typeface="+mn-lt"/>
                <a:cs typeface="Arial" panose="020B0604020202020204" pitchFamily="34" charset="0"/>
              </a:rPr>
              <a:t>) and unlawful afforestation</a:t>
            </a:r>
            <a:endParaRPr lang="en-ZA" sz="2500" dirty="0">
              <a:solidFill>
                <a:schemeClr val="tx1"/>
              </a:solidFill>
              <a:latin typeface="+mn-lt"/>
              <a:cs typeface="Arial" panose="020B0604020202020204" pitchFamily="34" charset="0"/>
            </a:endParaRPr>
          </a:p>
          <a:p>
            <a:pPr marL="342900" indent="-342900" algn="l">
              <a:buFont typeface="Arial" panose="020B0604020202020204" pitchFamily="34" charset="0"/>
              <a:buChar char="•"/>
            </a:pPr>
            <a:r>
              <a:rPr lang="en-ZA" sz="2500" dirty="0" smtClean="0">
                <a:solidFill>
                  <a:schemeClr val="tx1"/>
                </a:solidFill>
                <a:latin typeface="+mn-lt"/>
                <a:cs typeface="Arial" panose="020B0604020202020204" pitchFamily="34" charset="0"/>
              </a:rPr>
              <a:t>Infrastructure: Raising Goedertrouw, Transfers: Thukela &amp; Umfolozi, Nseleni Dam </a:t>
            </a:r>
            <a:endParaRPr lang="en-ZA" sz="2500" dirty="0">
              <a:solidFill>
                <a:schemeClr val="tx1"/>
              </a:solidFill>
              <a:latin typeface="+mn-lt"/>
              <a:cs typeface="Arial" panose="020B0604020202020204" pitchFamily="34" charset="0"/>
            </a:endParaRPr>
          </a:p>
          <a:p>
            <a:pPr marL="342900" indent="-342900" algn="l">
              <a:buFont typeface="Arial" panose="020B0604020202020204" pitchFamily="34" charset="0"/>
              <a:buChar char="•"/>
            </a:pPr>
            <a:r>
              <a:rPr lang="en-ZA" sz="2500" dirty="0" smtClean="0">
                <a:solidFill>
                  <a:schemeClr val="tx1"/>
                </a:solidFill>
                <a:latin typeface="+mn-lt"/>
                <a:cs typeface="Arial" panose="020B0604020202020204" pitchFamily="34" charset="0"/>
              </a:rPr>
              <a:t>Improvement of System Operation</a:t>
            </a:r>
          </a:p>
          <a:p>
            <a:pPr marL="342900" indent="-342900">
              <a:buFont typeface="Arial" panose="020B0604020202020204" pitchFamily="34" charset="0"/>
              <a:buChar char="•"/>
            </a:pPr>
            <a:r>
              <a:rPr lang="en-ZA" sz="2400" dirty="0">
                <a:solidFill>
                  <a:schemeClr val="tx1"/>
                </a:solidFill>
                <a:cs typeface="Arial" panose="020B0604020202020204" pitchFamily="34" charset="0"/>
              </a:rPr>
              <a:t>Seawater Desalination</a:t>
            </a:r>
          </a:p>
          <a:p>
            <a:pPr marL="342900" indent="-342900">
              <a:buFont typeface="Arial" panose="020B0604020202020204" pitchFamily="34" charset="0"/>
              <a:buChar char="•"/>
            </a:pPr>
            <a:r>
              <a:rPr lang="en-ZA" sz="2400" dirty="0">
                <a:solidFill>
                  <a:schemeClr val="tx1"/>
                </a:solidFill>
                <a:cs typeface="Arial" panose="020B0604020202020204" pitchFamily="34" charset="0"/>
              </a:rPr>
              <a:t>Reuse of treated effluent</a:t>
            </a:r>
          </a:p>
          <a:p>
            <a:pPr marL="342900" indent="-342900">
              <a:buFont typeface="Arial" panose="020B0604020202020204" pitchFamily="34" charset="0"/>
              <a:buChar char="•"/>
            </a:pPr>
            <a:r>
              <a:rPr lang="en-ZA" sz="2400" dirty="0">
                <a:solidFill>
                  <a:schemeClr val="tx1"/>
                </a:solidFill>
                <a:cs typeface="Arial" panose="020B0604020202020204" pitchFamily="34" charset="0"/>
              </a:rPr>
              <a:t>Improved billing of irrigators</a:t>
            </a:r>
          </a:p>
          <a:p>
            <a:pPr algn="l"/>
            <a:r>
              <a:rPr lang="en-ZA" sz="2500" dirty="0" smtClean="0">
                <a:solidFill>
                  <a:schemeClr val="tx1"/>
                </a:solidFill>
                <a:latin typeface="+mn-lt"/>
                <a:cs typeface="Arial" panose="020B0604020202020204" pitchFamily="34" charset="0"/>
              </a:rPr>
              <a:t> </a:t>
            </a:r>
          </a:p>
        </p:txBody>
      </p:sp>
      <p:sp>
        <p:nvSpPr>
          <p:cNvPr id="4" name="Rectangle 3"/>
          <p:cNvSpPr/>
          <p:nvPr/>
        </p:nvSpPr>
        <p:spPr>
          <a:xfrm>
            <a:off x="304800" y="5934670"/>
            <a:ext cx="8839200" cy="646331"/>
          </a:xfrm>
          <a:prstGeom prst="rect">
            <a:avLst/>
          </a:prstGeom>
        </p:spPr>
        <p:txBody>
          <a:bodyPr wrap="square">
            <a:spAutoFit/>
          </a:bodyPr>
          <a:lstStyle/>
          <a:p>
            <a:r>
              <a:rPr lang="en-US" altLang="en-US" b="1" dirty="0"/>
              <a:t>Please visit: </a:t>
            </a:r>
            <a:r>
              <a:rPr lang="en-US" altLang="en-US" b="1" dirty="0">
                <a:hlinkClick r:id="rId2"/>
              </a:rPr>
              <a:t>http://www6.dwa.gov.za/iwrp/projects.aspx</a:t>
            </a:r>
            <a:r>
              <a:rPr lang="en-US" altLang="en-US" b="1" dirty="0"/>
              <a:t> for all project related information</a:t>
            </a:r>
          </a:p>
        </p:txBody>
      </p:sp>
    </p:spTree>
    <p:extLst>
      <p:ext uri="{BB962C8B-B14F-4D97-AF65-F5344CB8AC3E}">
        <p14:creationId xmlns:p14="http://schemas.microsoft.com/office/powerpoint/2010/main" val="360837407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596" y="731519"/>
            <a:ext cx="9134404" cy="4715827"/>
          </a:xfrm>
          <a:prstGeom prst="rect">
            <a:avLst/>
          </a:prstGeom>
        </p:spPr>
      </p:pic>
      <p:sp>
        <p:nvSpPr>
          <p:cNvPr id="3" name="Title 1"/>
          <p:cNvSpPr txBox="1">
            <a:spLocks/>
          </p:cNvSpPr>
          <p:nvPr/>
        </p:nvSpPr>
        <p:spPr>
          <a:xfrm>
            <a:off x="5159407" y="163422"/>
            <a:ext cx="3984593" cy="819809"/>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r>
              <a:rPr lang="en-ZA" sz="2800" b="1" dirty="0" err="1" smtClean="0"/>
              <a:t>Eg</a:t>
            </a:r>
            <a:r>
              <a:rPr lang="en-ZA" sz="2800" b="1" dirty="0" smtClean="0"/>
              <a:t>. Of Network Diagram</a:t>
            </a:r>
            <a:endParaRPr lang="en-ZA" sz="2800" b="1" dirty="0"/>
          </a:p>
        </p:txBody>
      </p:sp>
    </p:spTree>
    <p:extLst>
      <p:ext uri="{BB962C8B-B14F-4D97-AF65-F5344CB8AC3E}">
        <p14:creationId xmlns:p14="http://schemas.microsoft.com/office/powerpoint/2010/main" val="79710275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859596"/>
            <a:ext cx="9144000" cy="5998404"/>
          </a:xfrm>
          <a:prstGeom prst="rect">
            <a:avLst/>
          </a:prstGeom>
        </p:spPr>
      </p:pic>
      <p:sp>
        <p:nvSpPr>
          <p:cNvPr id="2" name="Title 1"/>
          <p:cNvSpPr>
            <a:spLocks noGrp="1"/>
          </p:cNvSpPr>
          <p:nvPr>
            <p:ph type="ctrTitle"/>
          </p:nvPr>
        </p:nvSpPr>
        <p:spPr>
          <a:xfrm>
            <a:off x="900752" y="124071"/>
            <a:ext cx="8243248" cy="819809"/>
          </a:xfrm>
        </p:spPr>
        <p:txBody>
          <a:bodyPr/>
          <a:lstStyle/>
          <a:p>
            <a:r>
              <a:rPr lang="en-ZA" dirty="0" smtClean="0"/>
              <a:t>Typical Model results</a:t>
            </a:r>
            <a:endParaRPr lang="en-ZA" sz="2800" b="1" dirty="0"/>
          </a:p>
        </p:txBody>
      </p:sp>
      <p:sp>
        <p:nvSpPr>
          <p:cNvPr id="8" name="TextBox 7"/>
          <p:cNvSpPr txBox="1"/>
          <p:nvPr/>
        </p:nvSpPr>
        <p:spPr>
          <a:xfrm rot="21121236">
            <a:off x="3023190" y="3903613"/>
            <a:ext cx="3894912" cy="369332"/>
          </a:xfrm>
          <a:prstGeom prst="rect">
            <a:avLst/>
          </a:prstGeom>
          <a:noFill/>
        </p:spPr>
        <p:txBody>
          <a:bodyPr wrap="none" rtlCol="0">
            <a:spAutoFit/>
          </a:bodyPr>
          <a:lstStyle/>
          <a:p>
            <a:r>
              <a:rPr lang="en-ZA" dirty="0" smtClean="0"/>
              <a:t>30% demand: 1 in 20 year risk of failure</a:t>
            </a:r>
            <a:endParaRPr lang="en-ZA" dirty="0"/>
          </a:p>
        </p:txBody>
      </p:sp>
      <p:sp>
        <p:nvSpPr>
          <p:cNvPr id="9" name="TextBox 8"/>
          <p:cNvSpPr txBox="1"/>
          <p:nvPr/>
        </p:nvSpPr>
        <p:spPr>
          <a:xfrm rot="21164715">
            <a:off x="3016409" y="4730578"/>
            <a:ext cx="4011932" cy="369332"/>
          </a:xfrm>
          <a:prstGeom prst="rect">
            <a:avLst/>
          </a:prstGeom>
          <a:noFill/>
        </p:spPr>
        <p:txBody>
          <a:bodyPr wrap="none" rtlCol="0">
            <a:spAutoFit/>
          </a:bodyPr>
          <a:lstStyle/>
          <a:p>
            <a:r>
              <a:rPr lang="en-ZA" dirty="0" smtClean="0"/>
              <a:t>30% demand: 1 in 100 year risk of failure</a:t>
            </a:r>
            <a:endParaRPr lang="en-ZA" dirty="0"/>
          </a:p>
        </p:txBody>
      </p:sp>
      <p:sp>
        <p:nvSpPr>
          <p:cNvPr id="10" name="TextBox 9"/>
          <p:cNvSpPr txBox="1"/>
          <p:nvPr/>
        </p:nvSpPr>
        <p:spPr>
          <a:xfrm rot="21375922">
            <a:off x="3039251" y="5486569"/>
            <a:ext cx="4011932" cy="369332"/>
          </a:xfrm>
          <a:prstGeom prst="rect">
            <a:avLst/>
          </a:prstGeom>
          <a:noFill/>
        </p:spPr>
        <p:txBody>
          <a:bodyPr wrap="none" rtlCol="0">
            <a:spAutoFit/>
          </a:bodyPr>
          <a:lstStyle/>
          <a:p>
            <a:r>
              <a:rPr lang="en-ZA" dirty="0" smtClean="0"/>
              <a:t>30% demand: 1 in 200 year risk of failure</a:t>
            </a:r>
            <a:endParaRPr lang="en-ZA" dirty="0"/>
          </a:p>
        </p:txBody>
      </p:sp>
      <p:sp>
        <p:nvSpPr>
          <p:cNvPr id="11" name="TextBox 10"/>
          <p:cNvSpPr txBox="1"/>
          <p:nvPr/>
        </p:nvSpPr>
        <p:spPr>
          <a:xfrm rot="20934117">
            <a:off x="3067831" y="3378965"/>
            <a:ext cx="3777894" cy="369332"/>
          </a:xfrm>
          <a:prstGeom prst="rect">
            <a:avLst/>
          </a:prstGeom>
          <a:noFill/>
        </p:spPr>
        <p:txBody>
          <a:bodyPr wrap="none" rtlCol="0">
            <a:spAutoFit/>
          </a:bodyPr>
          <a:lstStyle/>
          <a:p>
            <a:r>
              <a:rPr lang="en-ZA" dirty="0"/>
              <a:t>1</a:t>
            </a:r>
            <a:r>
              <a:rPr lang="en-ZA" dirty="0" smtClean="0"/>
              <a:t>0% demand: 1 in 4 year risk of failure</a:t>
            </a:r>
            <a:endParaRPr lang="en-ZA" dirty="0"/>
          </a:p>
        </p:txBody>
      </p:sp>
      <p:sp>
        <p:nvSpPr>
          <p:cNvPr id="12" name="TextBox 11"/>
          <p:cNvSpPr txBox="1"/>
          <p:nvPr/>
        </p:nvSpPr>
        <p:spPr>
          <a:xfrm>
            <a:off x="5074920" y="859596"/>
            <a:ext cx="1622047" cy="369332"/>
          </a:xfrm>
          <a:prstGeom prst="rect">
            <a:avLst/>
          </a:prstGeom>
          <a:noFill/>
        </p:spPr>
        <p:txBody>
          <a:bodyPr wrap="none" rtlCol="0">
            <a:spAutoFit/>
          </a:bodyPr>
          <a:lstStyle/>
          <a:p>
            <a:r>
              <a:rPr lang="en-ZA" dirty="0" smtClean="0"/>
              <a:t>(Lake Mzingazi)</a:t>
            </a:r>
            <a:endParaRPr lang="en-ZA" dirty="0"/>
          </a:p>
        </p:txBody>
      </p:sp>
      <p:sp>
        <p:nvSpPr>
          <p:cNvPr id="3" name="Rectangle 2"/>
          <p:cNvSpPr/>
          <p:nvPr/>
        </p:nvSpPr>
        <p:spPr>
          <a:xfrm>
            <a:off x="2042160" y="1228928"/>
            <a:ext cx="5318760" cy="43223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217584110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859596"/>
            <a:ext cx="9144000" cy="5998404"/>
          </a:xfrm>
          <a:prstGeom prst="rect">
            <a:avLst/>
          </a:prstGeom>
        </p:spPr>
      </p:pic>
      <p:cxnSp>
        <p:nvCxnSpPr>
          <p:cNvPr id="4" name="Straight Connector 3"/>
          <p:cNvCxnSpPr/>
          <p:nvPr/>
        </p:nvCxnSpPr>
        <p:spPr>
          <a:xfrm flipV="1">
            <a:off x="822960" y="2730500"/>
            <a:ext cx="231140" cy="1536700"/>
          </a:xfrm>
          <a:prstGeom prst="line">
            <a:avLst/>
          </a:prstGeom>
        </p:spPr>
        <p:style>
          <a:lnRef idx="2">
            <a:schemeClr val="dk1"/>
          </a:lnRef>
          <a:fillRef idx="0">
            <a:schemeClr val="dk1"/>
          </a:fillRef>
          <a:effectRef idx="1">
            <a:schemeClr val="dk1"/>
          </a:effectRef>
          <a:fontRef idx="minor">
            <a:schemeClr val="tx1"/>
          </a:fontRef>
        </p:style>
      </p:cxnSp>
      <p:cxnSp>
        <p:nvCxnSpPr>
          <p:cNvPr id="6" name="Straight Connector 5"/>
          <p:cNvCxnSpPr/>
          <p:nvPr/>
        </p:nvCxnSpPr>
        <p:spPr>
          <a:xfrm flipV="1">
            <a:off x="1365885" y="3133725"/>
            <a:ext cx="115570" cy="2000250"/>
          </a:xfrm>
          <a:prstGeom prst="line">
            <a:avLst/>
          </a:prstGeom>
        </p:spPr>
        <p:style>
          <a:lnRef idx="2">
            <a:schemeClr val="dk1"/>
          </a:lnRef>
          <a:fillRef idx="0">
            <a:schemeClr val="dk1"/>
          </a:fillRef>
          <a:effectRef idx="1">
            <a:schemeClr val="dk1"/>
          </a:effectRef>
          <a:fontRef idx="minor">
            <a:schemeClr val="tx1"/>
          </a:fontRef>
        </p:style>
      </p:cxnSp>
      <p:cxnSp>
        <p:nvCxnSpPr>
          <p:cNvPr id="8" name="Straight Connector 7"/>
          <p:cNvCxnSpPr/>
          <p:nvPr/>
        </p:nvCxnSpPr>
        <p:spPr>
          <a:xfrm flipV="1">
            <a:off x="2661286" y="2914650"/>
            <a:ext cx="227011" cy="1381126"/>
          </a:xfrm>
          <a:prstGeom prst="line">
            <a:avLst/>
          </a:prstGeom>
        </p:spPr>
        <p:style>
          <a:lnRef idx="2">
            <a:schemeClr val="dk1"/>
          </a:lnRef>
          <a:fillRef idx="0">
            <a:schemeClr val="dk1"/>
          </a:fillRef>
          <a:effectRef idx="1">
            <a:schemeClr val="dk1"/>
          </a:effectRef>
          <a:fontRef idx="minor">
            <a:schemeClr val="tx1"/>
          </a:fontRef>
        </p:style>
      </p:cxnSp>
      <p:cxnSp>
        <p:nvCxnSpPr>
          <p:cNvPr id="10" name="Straight Connector 9"/>
          <p:cNvCxnSpPr/>
          <p:nvPr/>
        </p:nvCxnSpPr>
        <p:spPr>
          <a:xfrm flipH="1" flipV="1">
            <a:off x="5258435" y="2371725"/>
            <a:ext cx="869951" cy="819151"/>
          </a:xfrm>
          <a:prstGeom prst="line">
            <a:avLst/>
          </a:prstGeom>
        </p:spPr>
        <p:style>
          <a:lnRef idx="2">
            <a:schemeClr val="dk1"/>
          </a:lnRef>
          <a:fillRef idx="0">
            <a:schemeClr val="dk1"/>
          </a:fillRef>
          <a:effectRef idx="1">
            <a:schemeClr val="dk1"/>
          </a:effectRef>
          <a:fontRef idx="minor">
            <a:schemeClr val="tx1"/>
          </a:fontRef>
        </p:style>
      </p:cxnSp>
      <p:sp>
        <p:nvSpPr>
          <p:cNvPr id="13" name="TextBox 12"/>
          <p:cNvSpPr txBox="1"/>
          <p:nvPr/>
        </p:nvSpPr>
        <p:spPr>
          <a:xfrm>
            <a:off x="651510" y="2295525"/>
            <a:ext cx="933269" cy="369332"/>
          </a:xfrm>
          <a:prstGeom prst="rect">
            <a:avLst/>
          </a:prstGeom>
          <a:noFill/>
        </p:spPr>
        <p:txBody>
          <a:bodyPr wrap="none" rtlCol="0">
            <a:spAutoFit/>
          </a:bodyPr>
          <a:lstStyle/>
          <a:p>
            <a:r>
              <a:rPr lang="en-ZA" dirty="0" smtClean="0"/>
              <a:t>1 in 200</a:t>
            </a:r>
            <a:endParaRPr lang="en-ZA" dirty="0"/>
          </a:p>
        </p:txBody>
      </p:sp>
      <p:sp>
        <p:nvSpPr>
          <p:cNvPr id="14" name="TextBox 13"/>
          <p:cNvSpPr txBox="1"/>
          <p:nvPr/>
        </p:nvSpPr>
        <p:spPr>
          <a:xfrm>
            <a:off x="1251585" y="2790825"/>
            <a:ext cx="933269" cy="369332"/>
          </a:xfrm>
          <a:prstGeom prst="rect">
            <a:avLst/>
          </a:prstGeom>
          <a:noFill/>
        </p:spPr>
        <p:txBody>
          <a:bodyPr wrap="none" rtlCol="0">
            <a:spAutoFit/>
          </a:bodyPr>
          <a:lstStyle/>
          <a:p>
            <a:r>
              <a:rPr lang="en-ZA" dirty="0" smtClean="0"/>
              <a:t>1 in 100</a:t>
            </a:r>
            <a:endParaRPr lang="en-ZA" dirty="0"/>
          </a:p>
        </p:txBody>
      </p:sp>
      <p:sp>
        <p:nvSpPr>
          <p:cNvPr id="15" name="TextBox 14"/>
          <p:cNvSpPr txBox="1"/>
          <p:nvPr/>
        </p:nvSpPr>
        <p:spPr>
          <a:xfrm>
            <a:off x="2566035" y="2590800"/>
            <a:ext cx="816249" cy="369332"/>
          </a:xfrm>
          <a:prstGeom prst="rect">
            <a:avLst/>
          </a:prstGeom>
          <a:noFill/>
        </p:spPr>
        <p:txBody>
          <a:bodyPr wrap="none" rtlCol="0">
            <a:spAutoFit/>
          </a:bodyPr>
          <a:lstStyle/>
          <a:p>
            <a:r>
              <a:rPr lang="en-ZA" dirty="0" smtClean="0"/>
              <a:t>1 in 20</a:t>
            </a:r>
            <a:endParaRPr lang="en-ZA" dirty="0"/>
          </a:p>
        </p:txBody>
      </p:sp>
      <p:sp>
        <p:nvSpPr>
          <p:cNvPr id="16" name="TextBox 15"/>
          <p:cNvSpPr txBox="1"/>
          <p:nvPr/>
        </p:nvSpPr>
        <p:spPr>
          <a:xfrm>
            <a:off x="4572000" y="2057400"/>
            <a:ext cx="699230" cy="369332"/>
          </a:xfrm>
          <a:prstGeom prst="rect">
            <a:avLst/>
          </a:prstGeom>
          <a:noFill/>
        </p:spPr>
        <p:txBody>
          <a:bodyPr wrap="none" rtlCol="0">
            <a:spAutoFit/>
          </a:bodyPr>
          <a:lstStyle/>
          <a:p>
            <a:r>
              <a:rPr lang="en-ZA" dirty="0" smtClean="0"/>
              <a:t>1 in 4</a:t>
            </a:r>
            <a:endParaRPr lang="en-ZA" dirty="0"/>
          </a:p>
        </p:txBody>
      </p:sp>
      <p:sp>
        <p:nvSpPr>
          <p:cNvPr id="3" name="TextBox 2"/>
          <p:cNvSpPr txBox="1"/>
          <p:nvPr/>
        </p:nvSpPr>
        <p:spPr>
          <a:xfrm>
            <a:off x="5074920" y="859596"/>
            <a:ext cx="1622047" cy="369332"/>
          </a:xfrm>
          <a:prstGeom prst="rect">
            <a:avLst/>
          </a:prstGeom>
          <a:noFill/>
        </p:spPr>
        <p:txBody>
          <a:bodyPr wrap="none" rtlCol="0">
            <a:spAutoFit/>
          </a:bodyPr>
          <a:lstStyle/>
          <a:p>
            <a:r>
              <a:rPr lang="en-ZA" dirty="0" smtClean="0"/>
              <a:t>(Lake Mzingazi)</a:t>
            </a:r>
            <a:endParaRPr lang="en-ZA" dirty="0"/>
          </a:p>
        </p:txBody>
      </p:sp>
      <p:sp>
        <p:nvSpPr>
          <p:cNvPr id="12" name="Rectangle 11"/>
          <p:cNvSpPr/>
          <p:nvPr/>
        </p:nvSpPr>
        <p:spPr>
          <a:xfrm>
            <a:off x="1481455" y="1228928"/>
            <a:ext cx="6382385" cy="43223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17" name="TextBox 16"/>
          <p:cNvSpPr txBox="1"/>
          <p:nvPr/>
        </p:nvSpPr>
        <p:spPr>
          <a:xfrm>
            <a:off x="8578489" y="2460391"/>
            <a:ext cx="583814" cy="307777"/>
          </a:xfrm>
          <a:prstGeom prst="rect">
            <a:avLst/>
          </a:prstGeom>
          <a:noFill/>
        </p:spPr>
        <p:txBody>
          <a:bodyPr wrap="none" rtlCol="0">
            <a:spAutoFit/>
          </a:bodyPr>
          <a:lstStyle/>
          <a:p>
            <a:r>
              <a:rPr lang="en-ZA" sz="1400" dirty="0" smtClean="0"/>
              <a:t>1 in 4</a:t>
            </a:r>
            <a:endParaRPr lang="en-ZA" sz="1400" dirty="0"/>
          </a:p>
        </p:txBody>
      </p:sp>
      <p:sp>
        <p:nvSpPr>
          <p:cNvPr id="18" name="TextBox 17"/>
          <p:cNvSpPr txBox="1"/>
          <p:nvPr/>
        </p:nvSpPr>
        <p:spPr>
          <a:xfrm>
            <a:off x="8529706" y="3186947"/>
            <a:ext cx="675185" cy="307777"/>
          </a:xfrm>
          <a:prstGeom prst="rect">
            <a:avLst/>
          </a:prstGeom>
          <a:noFill/>
        </p:spPr>
        <p:txBody>
          <a:bodyPr wrap="none" rtlCol="0">
            <a:spAutoFit/>
          </a:bodyPr>
          <a:lstStyle/>
          <a:p>
            <a:r>
              <a:rPr lang="en-ZA" sz="1400" dirty="0" smtClean="0"/>
              <a:t>1 in 20</a:t>
            </a:r>
            <a:endParaRPr lang="en-ZA" sz="1400" dirty="0"/>
          </a:p>
        </p:txBody>
      </p:sp>
      <p:sp>
        <p:nvSpPr>
          <p:cNvPr id="19" name="TextBox 18"/>
          <p:cNvSpPr txBox="1"/>
          <p:nvPr/>
        </p:nvSpPr>
        <p:spPr>
          <a:xfrm>
            <a:off x="8438300" y="4355510"/>
            <a:ext cx="766557" cy="307777"/>
          </a:xfrm>
          <a:prstGeom prst="rect">
            <a:avLst/>
          </a:prstGeom>
          <a:noFill/>
        </p:spPr>
        <p:txBody>
          <a:bodyPr wrap="none" rtlCol="0">
            <a:spAutoFit/>
          </a:bodyPr>
          <a:lstStyle/>
          <a:p>
            <a:r>
              <a:rPr lang="en-ZA" sz="1400" dirty="0" smtClean="0"/>
              <a:t>1 in 100</a:t>
            </a:r>
            <a:endParaRPr lang="en-ZA" sz="1400" dirty="0"/>
          </a:p>
        </p:txBody>
      </p:sp>
      <p:sp>
        <p:nvSpPr>
          <p:cNvPr id="20" name="TextBox 19"/>
          <p:cNvSpPr txBox="1"/>
          <p:nvPr/>
        </p:nvSpPr>
        <p:spPr>
          <a:xfrm>
            <a:off x="8399556" y="5370184"/>
            <a:ext cx="766557" cy="307777"/>
          </a:xfrm>
          <a:prstGeom prst="rect">
            <a:avLst/>
          </a:prstGeom>
          <a:noFill/>
        </p:spPr>
        <p:txBody>
          <a:bodyPr wrap="none" rtlCol="0">
            <a:spAutoFit/>
          </a:bodyPr>
          <a:lstStyle/>
          <a:p>
            <a:r>
              <a:rPr lang="en-ZA" sz="1400" dirty="0" smtClean="0"/>
              <a:t>1 in 200</a:t>
            </a:r>
            <a:endParaRPr lang="en-ZA" sz="1400" dirty="0"/>
          </a:p>
        </p:txBody>
      </p:sp>
    </p:spTree>
    <p:extLst>
      <p:ext uri="{BB962C8B-B14F-4D97-AF65-F5344CB8AC3E}">
        <p14:creationId xmlns:p14="http://schemas.microsoft.com/office/powerpoint/2010/main" val="4293169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724477"/>
            <a:ext cx="5506108" cy="3613524"/>
          </a:xfrm>
          <a:prstGeom prst="rect">
            <a:avLst/>
          </a:prstGeom>
        </p:spPr>
      </p:pic>
      <p:sp>
        <p:nvSpPr>
          <p:cNvPr id="2" name="Title 1"/>
          <p:cNvSpPr>
            <a:spLocks noGrp="1"/>
          </p:cNvSpPr>
          <p:nvPr>
            <p:ph type="ctrTitle"/>
          </p:nvPr>
        </p:nvSpPr>
        <p:spPr>
          <a:xfrm>
            <a:off x="900752" y="124071"/>
            <a:ext cx="8243248" cy="819809"/>
          </a:xfrm>
        </p:spPr>
        <p:txBody>
          <a:bodyPr/>
          <a:lstStyle/>
          <a:p>
            <a:r>
              <a:rPr lang="en-ZA" dirty="0" smtClean="0"/>
              <a:t>Model results</a:t>
            </a:r>
            <a:endParaRPr lang="en-ZA" sz="2800" b="1" dirty="0"/>
          </a:p>
        </p:txBody>
      </p:sp>
      <p:pic>
        <p:nvPicPr>
          <p:cNvPr id="5" name="Picture 4"/>
          <p:cNvPicPr>
            <a:picLocks noChangeAspect="1"/>
          </p:cNvPicPr>
          <p:nvPr/>
        </p:nvPicPr>
        <p:blipFill>
          <a:blip r:embed="rId4"/>
          <a:stretch>
            <a:fillRect/>
          </a:stretch>
        </p:blipFill>
        <p:spPr>
          <a:xfrm>
            <a:off x="5309081" y="30570"/>
            <a:ext cx="3834919" cy="2520000"/>
          </a:xfrm>
          <a:prstGeom prst="rect">
            <a:avLst/>
          </a:prstGeom>
        </p:spPr>
      </p:pic>
      <p:pic>
        <p:nvPicPr>
          <p:cNvPr id="6" name="Picture 5"/>
          <p:cNvPicPr>
            <a:picLocks noChangeAspect="1"/>
          </p:cNvPicPr>
          <p:nvPr/>
        </p:nvPicPr>
        <p:blipFill>
          <a:blip r:embed="rId5"/>
          <a:stretch>
            <a:fillRect/>
          </a:stretch>
        </p:blipFill>
        <p:spPr>
          <a:xfrm>
            <a:off x="5013961" y="4144070"/>
            <a:ext cx="4130040" cy="2713930"/>
          </a:xfrm>
          <a:prstGeom prst="rect">
            <a:avLst/>
          </a:prstGeom>
        </p:spPr>
      </p:pic>
      <p:pic>
        <p:nvPicPr>
          <p:cNvPr id="7" name="Picture 6"/>
          <p:cNvPicPr>
            <a:picLocks noChangeAspect="1"/>
          </p:cNvPicPr>
          <p:nvPr/>
        </p:nvPicPr>
        <p:blipFill>
          <a:blip r:embed="rId6"/>
          <a:stretch>
            <a:fillRect/>
          </a:stretch>
        </p:blipFill>
        <p:spPr>
          <a:xfrm>
            <a:off x="0" y="4338000"/>
            <a:ext cx="3834919" cy="2520000"/>
          </a:xfrm>
          <a:prstGeom prst="rect">
            <a:avLst/>
          </a:prstGeom>
        </p:spPr>
      </p:pic>
    </p:spTree>
    <p:extLst>
      <p:ext uri="{BB962C8B-B14F-4D97-AF65-F5344CB8AC3E}">
        <p14:creationId xmlns:p14="http://schemas.microsoft.com/office/powerpoint/2010/main" val="41821654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763689"/>
            <a:ext cx="9144000" cy="5094311"/>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grpSp>
        <p:nvGrpSpPr>
          <p:cNvPr id="25" name="Group 24"/>
          <p:cNvGrpSpPr/>
          <p:nvPr/>
        </p:nvGrpSpPr>
        <p:grpSpPr>
          <a:xfrm>
            <a:off x="1027387" y="943880"/>
            <a:ext cx="4507782" cy="738664"/>
            <a:chOff x="1027387" y="943880"/>
            <a:chExt cx="4507782" cy="738664"/>
          </a:xfrm>
        </p:grpSpPr>
        <p:sp>
          <p:nvSpPr>
            <p:cNvPr id="11" name="TextBox 10"/>
            <p:cNvSpPr txBox="1"/>
            <p:nvPr/>
          </p:nvSpPr>
          <p:spPr>
            <a:xfrm>
              <a:off x="1504642" y="943880"/>
              <a:ext cx="4030527" cy="738664"/>
            </a:xfrm>
            <a:prstGeom prst="rect">
              <a:avLst/>
            </a:prstGeom>
            <a:noFill/>
          </p:spPr>
          <p:txBody>
            <a:bodyPr wrap="none" rtlCol="0">
              <a:spAutoFit/>
            </a:bodyPr>
            <a:lstStyle/>
            <a:p>
              <a:r>
                <a:rPr lang="en-ZA" sz="1400" dirty="0"/>
                <a:t>High demand projection </a:t>
              </a:r>
              <a:r>
                <a:rPr lang="en-ZA" sz="1400" dirty="0" smtClean="0"/>
                <a:t>additional users</a:t>
              </a:r>
            </a:p>
            <a:p>
              <a:r>
                <a:rPr lang="en-ZA" sz="1400" dirty="0" smtClean="0"/>
                <a:t>High demand projection existing users</a:t>
              </a:r>
            </a:p>
            <a:p>
              <a:r>
                <a:rPr lang="en-ZA" sz="1400" dirty="0"/>
                <a:t>High demand projection existing </a:t>
              </a:r>
              <a:r>
                <a:rPr lang="en-ZA" sz="1400" dirty="0" smtClean="0"/>
                <a:t>users incl. WCWDM</a:t>
              </a:r>
            </a:p>
          </p:txBody>
        </p:sp>
        <p:cxnSp>
          <p:nvCxnSpPr>
            <p:cNvPr id="20" name="Straight Connector 19"/>
            <p:cNvCxnSpPr/>
            <p:nvPr/>
          </p:nvCxnSpPr>
          <p:spPr>
            <a:xfrm>
              <a:off x="1027387" y="1092200"/>
              <a:ext cx="477255" cy="0"/>
            </a:xfrm>
            <a:prstGeom prst="line">
              <a:avLst/>
            </a:prstGeom>
            <a:ln>
              <a:solidFill>
                <a:schemeClr val="bg1">
                  <a:lumMod val="65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1027387" y="1305560"/>
              <a:ext cx="477255" cy="0"/>
            </a:xfrm>
            <a:prstGeom prst="line">
              <a:avLst/>
            </a:prstGeom>
            <a:ln>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1032467" y="1521460"/>
              <a:ext cx="477255" cy="0"/>
            </a:xfrm>
            <a:prstGeom prst="line">
              <a:avLst/>
            </a:prstGeom>
            <a:ln>
              <a:solidFill>
                <a:srgbClr val="FF0000"/>
              </a:solidFill>
              <a:prstDash val="dash"/>
            </a:ln>
            <a:effectLst/>
          </p:spPr>
          <p:style>
            <a:lnRef idx="2">
              <a:schemeClr val="accent1"/>
            </a:lnRef>
            <a:fillRef idx="0">
              <a:schemeClr val="accent1"/>
            </a:fillRef>
            <a:effectRef idx="1">
              <a:schemeClr val="accent1"/>
            </a:effectRef>
            <a:fontRef idx="minor">
              <a:schemeClr val="tx1"/>
            </a:fontRef>
          </p:style>
        </p:cxnSp>
      </p:grpSp>
      <p:sp>
        <p:nvSpPr>
          <p:cNvPr id="27" name="Title 1"/>
          <p:cNvSpPr>
            <a:spLocks noGrp="1"/>
          </p:cNvSpPr>
          <p:nvPr>
            <p:ph type="ctrTitle"/>
          </p:nvPr>
        </p:nvSpPr>
        <p:spPr>
          <a:xfrm>
            <a:off x="1091241" y="137723"/>
            <a:ext cx="7772400" cy="819809"/>
          </a:xfrm>
        </p:spPr>
        <p:txBody>
          <a:bodyPr/>
          <a:lstStyle/>
          <a:p>
            <a:r>
              <a:rPr lang="en-ZA" dirty="0" smtClean="0"/>
              <a:t>Simplified water balance</a:t>
            </a:r>
            <a:endParaRPr lang="en-ZA" sz="2800" b="1" dirty="0"/>
          </a:p>
        </p:txBody>
      </p:sp>
      <p:sp>
        <p:nvSpPr>
          <p:cNvPr id="4" name="TextBox 3"/>
          <p:cNvSpPr txBox="1"/>
          <p:nvPr/>
        </p:nvSpPr>
        <p:spPr>
          <a:xfrm>
            <a:off x="4305141" y="6594334"/>
            <a:ext cx="672300" cy="369332"/>
          </a:xfrm>
          <a:prstGeom prst="rect">
            <a:avLst/>
          </a:prstGeom>
          <a:noFill/>
        </p:spPr>
        <p:txBody>
          <a:bodyPr wrap="none" rtlCol="0">
            <a:spAutoFit/>
          </a:bodyPr>
          <a:lstStyle/>
          <a:p>
            <a:r>
              <a:rPr lang="en-ZA" dirty="0" smtClean="0"/>
              <a:t>Years</a:t>
            </a:r>
            <a:endParaRPr lang="en-ZA" dirty="0"/>
          </a:p>
        </p:txBody>
      </p:sp>
      <p:sp>
        <p:nvSpPr>
          <p:cNvPr id="17" name="TextBox 16"/>
          <p:cNvSpPr txBox="1"/>
          <p:nvPr/>
        </p:nvSpPr>
        <p:spPr>
          <a:xfrm rot="16200000">
            <a:off x="-1176251" y="4170570"/>
            <a:ext cx="2836610" cy="369332"/>
          </a:xfrm>
          <a:prstGeom prst="rect">
            <a:avLst/>
          </a:prstGeom>
          <a:noFill/>
        </p:spPr>
        <p:txBody>
          <a:bodyPr wrap="none" rtlCol="0">
            <a:spAutoFit/>
          </a:bodyPr>
          <a:lstStyle/>
          <a:p>
            <a:r>
              <a:rPr lang="en-ZA" dirty="0" smtClean="0"/>
              <a:t>Volume (million m</a:t>
            </a:r>
            <a:r>
              <a:rPr lang="en-ZA" baseline="30000" dirty="0" smtClean="0"/>
              <a:t>3</a:t>
            </a:r>
            <a:r>
              <a:rPr lang="en-ZA" dirty="0" smtClean="0"/>
              <a:t>/annum)</a:t>
            </a:r>
            <a:endParaRPr lang="en-ZA" dirty="0"/>
          </a:p>
        </p:txBody>
      </p:sp>
      <p:pic>
        <p:nvPicPr>
          <p:cNvPr id="5" name="Picture 4"/>
          <p:cNvPicPr>
            <a:picLocks noChangeAspect="1"/>
          </p:cNvPicPr>
          <p:nvPr/>
        </p:nvPicPr>
        <p:blipFill>
          <a:blip r:embed="rId3"/>
          <a:stretch>
            <a:fillRect/>
          </a:stretch>
        </p:blipFill>
        <p:spPr>
          <a:xfrm>
            <a:off x="398740" y="1903760"/>
            <a:ext cx="8773241" cy="4860000"/>
          </a:xfrm>
          <a:prstGeom prst="rect">
            <a:avLst/>
          </a:prstGeom>
        </p:spPr>
      </p:pic>
      <p:sp>
        <p:nvSpPr>
          <p:cNvPr id="26" name="TextBox 25"/>
          <p:cNvSpPr txBox="1"/>
          <p:nvPr/>
        </p:nvSpPr>
        <p:spPr>
          <a:xfrm>
            <a:off x="8048788" y="1291736"/>
            <a:ext cx="1123193" cy="369332"/>
          </a:xfrm>
          <a:prstGeom prst="rect">
            <a:avLst/>
          </a:prstGeom>
          <a:noFill/>
        </p:spPr>
        <p:txBody>
          <a:bodyPr wrap="none" rtlCol="0">
            <a:spAutoFit/>
          </a:bodyPr>
          <a:lstStyle/>
          <a:p>
            <a:r>
              <a:rPr lang="en-ZA" dirty="0" smtClean="0"/>
              <a:t>Allocation</a:t>
            </a:r>
            <a:endParaRPr lang="en-ZA" dirty="0"/>
          </a:p>
        </p:txBody>
      </p:sp>
      <p:cxnSp>
        <p:nvCxnSpPr>
          <p:cNvPr id="12" name="Straight Arrow Connector 11"/>
          <p:cNvCxnSpPr/>
          <p:nvPr/>
        </p:nvCxnSpPr>
        <p:spPr>
          <a:xfrm>
            <a:off x="8756961" y="1682544"/>
            <a:ext cx="0" cy="125438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8405424" y="5898094"/>
            <a:ext cx="766557" cy="369332"/>
          </a:xfrm>
          <a:prstGeom prst="rect">
            <a:avLst/>
          </a:prstGeom>
          <a:noFill/>
        </p:spPr>
        <p:txBody>
          <a:bodyPr wrap="none" rtlCol="0">
            <a:spAutoFit/>
          </a:bodyPr>
          <a:lstStyle/>
          <a:p>
            <a:r>
              <a:rPr lang="en-ZA" dirty="0" smtClean="0"/>
              <a:t>Urban</a:t>
            </a:r>
            <a:endParaRPr lang="en-ZA" dirty="0"/>
          </a:p>
        </p:txBody>
      </p:sp>
      <p:sp>
        <p:nvSpPr>
          <p:cNvPr id="29" name="TextBox 28"/>
          <p:cNvSpPr txBox="1"/>
          <p:nvPr/>
        </p:nvSpPr>
        <p:spPr>
          <a:xfrm>
            <a:off x="8048788" y="4870982"/>
            <a:ext cx="1068562" cy="369332"/>
          </a:xfrm>
          <a:prstGeom prst="rect">
            <a:avLst/>
          </a:prstGeom>
          <a:noFill/>
        </p:spPr>
        <p:txBody>
          <a:bodyPr wrap="none" rtlCol="0">
            <a:spAutoFit/>
          </a:bodyPr>
          <a:lstStyle/>
          <a:p>
            <a:r>
              <a:rPr lang="en-ZA" dirty="0" smtClean="0"/>
              <a:t>Industrial</a:t>
            </a:r>
            <a:endParaRPr lang="en-ZA" dirty="0"/>
          </a:p>
        </p:txBody>
      </p:sp>
      <p:sp>
        <p:nvSpPr>
          <p:cNvPr id="30" name="TextBox 29"/>
          <p:cNvSpPr txBox="1"/>
          <p:nvPr/>
        </p:nvSpPr>
        <p:spPr>
          <a:xfrm>
            <a:off x="8101727" y="3594711"/>
            <a:ext cx="1042273" cy="369332"/>
          </a:xfrm>
          <a:prstGeom prst="rect">
            <a:avLst/>
          </a:prstGeom>
          <a:noFill/>
        </p:spPr>
        <p:txBody>
          <a:bodyPr wrap="none" rtlCol="0">
            <a:spAutoFit/>
          </a:bodyPr>
          <a:lstStyle/>
          <a:p>
            <a:r>
              <a:rPr lang="en-ZA" dirty="0" smtClean="0"/>
              <a:t>Irrigation</a:t>
            </a:r>
            <a:endParaRPr lang="en-ZA" dirty="0"/>
          </a:p>
        </p:txBody>
      </p:sp>
    </p:spTree>
    <p:extLst>
      <p:ext uri="{BB962C8B-B14F-4D97-AF65-F5344CB8AC3E}">
        <p14:creationId xmlns:p14="http://schemas.microsoft.com/office/powerpoint/2010/main" val="48926693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P spid="29" grpId="0"/>
      <p:bldP spid="30"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812043"/>
            <a:ext cx="9144000" cy="5045957"/>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grpSp>
        <p:nvGrpSpPr>
          <p:cNvPr id="25" name="Group 24"/>
          <p:cNvGrpSpPr/>
          <p:nvPr/>
        </p:nvGrpSpPr>
        <p:grpSpPr>
          <a:xfrm>
            <a:off x="1027387" y="943880"/>
            <a:ext cx="4507782" cy="738664"/>
            <a:chOff x="1027387" y="943880"/>
            <a:chExt cx="4507782" cy="738664"/>
          </a:xfrm>
        </p:grpSpPr>
        <p:sp>
          <p:nvSpPr>
            <p:cNvPr id="11" name="TextBox 10"/>
            <p:cNvSpPr txBox="1"/>
            <p:nvPr/>
          </p:nvSpPr>
          <p:spPr>
            <a:xfrm>
              <a:off x="1504642" y="943880"/>
              <a:ext cx="4030527" cy="738664"/>
            </a:xfrm>
            <a:prstGeom prst="rect">
              <a:avLst/>
            </a:prstGeom>
            <a:noFill/>
          </p:spPr>
          <p:txBody>
            <a:bodyPr wrap="none" rtlCol="0">
              <a:spAutoFit/>
            </a:bodyPr>
            <a:lstStyle/>
            <a:p>
              <a:r>
                <a:rPr lang="en-ZA" sz="1400" dirty="0"/>
                <a:t>High demand projection </a:t>
              </a:r>
              <a:r>
                <a:rPr lang="en-ZA" sz="1400" dirty="0" smtClean="0"/>
                <a:t>additional users</a:t>
              </a:r>
            </a:p>
            <a:p>
              <a:r>
                <a:rPr lang="en-ZA" sz="1400" dirty="0" smtClean="0"/>
                <a:t>High demand projection existing users</a:t>
              </a:r>
            </a:p>
            <a:p>
              <a:r>
                <a:rPr lang="en-ZA" sz="1400" dirty="0"/>
                <a:t>High demand projection existing </a:t>
              </a:r>
              <a:r>
                <a:rPr lang="en-ZA" sz="1400" dirty="0" smtClean="0"/>
                <a:t>users incl. WCWDM</a:t>
              </a:r>
            </a:p>
          </p:txBody>
        </p:sp>
        <p:cxnSp>
          <p:nvCxnSpPr>
            <p:cNvPr id="20" name="Straight Connector 19"/>
            <p:cNvCxnSpPr/>
            <p:nvPr/>
          </p:nvCxnSpPr>
          <p:spPr>
            <a:xfrm>
              <a:off x="1027387" y="1092200"/>
              <a:ext cx="477255" cy="0"/>
            </a:xfrm>
            <a:prstGeom prst="line">
              <a:avLst/>
            </a:prstGeom>
            <a:ln>
              <a:solidFill>
                <a:schemeClr val="bg1">
                  <a:lumMod val="65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1027387" y="1305560"/>
              <a:ext cx="477255" cy="0"/>
            </a:xfrm>
            <a:prstGeom prst="line">
              <a:avLst/>
            </a:prstGeom>
            <a:ln>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1032467" y="1521460"/>
              <a:ext cx="477255" cy="0"/>
            </a:xfrm>
            <a:prstGeom prst="line">
              <a:avLst/>
            </a:prstGeom>
            <a:ln>
              <a:solidFill>
                <a:srgbClr val="FF0000"/>
              </a:solidFill>
              <a:prstDash val="dash"/>
            </a:ln>
            <a:effectLst/>
          </p:spPr>
          <p:style>
            <a:lnRef idx="2">
              <a:schemeClr val="accent1"/>
            </a:lnRef>
            <a:fillRef idx="0">
              <a:schemeClr val="accent1"/>
            </a:fillRef>
            <a:effectRef idx="1">
              <a:schemeClr val="accent1"/>
            </a:effectRef>
            <a:fontRef idx="minor">
              <a:schemeClr val="tx1"/>
            </a:fontRef>
          </p:style>
        </p:cxnSp>
      </p:grpSp>
      <p:sp>
        <p:nvSpPr>
          <p:cNvPr id="27" name="Title 1"/>
          <p:cNvSpPr>
            <a:spLocks noGrp="1"/>
          </p:cNvSpPr>
          <p:nvPr>
            <p:ph type="ctrTitle"/>
          </p:nvPr>
        </p:nvSpPr>
        <p:spPr>
          <a:xfrm>
            <a:off x="1091241" y="137723"/>
            <a:ext cx="7772400" cy="819809"/>
          </a:xfrm>
        </p:spPr>
        <p:txBody>
          <a:bodyPr/>
          <a:lstStyle/>
          <a:p>
            <a:r>
              <a:rPr lang="en-ZA" dirty="0" smtClean="0"/>
              <a:t>Adjusted scale</a:t>
            </a:r>
            <a:endParaRPr lang="en-ZA" sz="2800" b="1" dirty="0"/>
          </a:p>
        </p:txBody>
      </p:sp>
      <p:sp>
        <p:nvSpPr>
          <p:cNvPr id="4" name="TextBox 3"/>
          <p:cNvSpPr txBox="1"/>
          <p:nvPr/>
        </p:nvSpPr>
        <p:spPr>
          <a:xfrm>
            <a:off x="4305141" y="6594334"/>
            <a:ext cx="672300" cy="369332"/>
          </a:xfrm>
          <a:prstGeom prst="rect">
            <a:avLst/>
          </a:prstGeom>
          <a:noFill/>
        </p:spPr>
        <p:txBody>
          <a:bodyPr wrap="none" rtlCol="0">
            <a:spAutoFit/>
          </a:bodyPr>
          <a:lstStyle/>
          <a:p>
            <a:r>
              <a:rPr lang="en-ZA" dirty="0" smtClean="0"/>
              <a:t>Years</a:t>
            </a:r>
            <a:endParaRPr lang="en-ZA" dirty="0"/>
          </a:p>
        </p:txBody>
      </p:sp>
      <p:sp>
        <p:nvSpPr>
          <p:cNvPr id="17" name="TextBox 16"/>
          <p:cNvSpPr txBox="1"/>
          <p:nvPr/>
        </p:nvSpPr>
        <p:spPr>
          <a:xfrm rot="16200000">
            <a:off x="-1176251" y="4170570"/>
            <a:ext cx="2836610" cy="369332"/>
          </a:xfrm>
          <a:prstGeom prst="rect">
            <a:avLst/>
          </a:prstGeom>
          <a:noFill/>
        </p:spPr>
        <p:txBody>
          <a:bodyPr wrap="none" rtlCol="0">
            <a:spAutoFit/>
          </a:bodyPr>
          <a:lstStyle/>
          <a:p>
            <a:r>
              <a:rPr lang="en-ZA" dirty="0" smtClean="0"/>
              <a:t>Volume (million m</a:t>
            </a:r>
            <a:r>
              <a:rPr lang="en-ZA" baseline="30000" dirty="0" smtClean="0"/>
              <a:t>3</a:t>
            </a:r>
            <a:r>
              <a:rPr lang="en-ZA" dirty="0" smtClean="0"/>
              <a:t>/annum)</a:t>
            </a:r>
            <a:endParaRPr lang="en-ZA" dirty="0"/>
          </a:p>
        </p:txBody>
      </p:sp>
      <p:pic>
        <p:nvPicPr>
          <p:cNvPr id="13" name="Picture 12"/>
          <p:cNvPicPr>
            <a:picLocks noChangeAspect="1"/>
          </p:cNvPicPr>
          <p:nvPr/>
        </p:nvPicPr>
        <p:blipFill>
          <a:blip r:embed="rId3"/>
          <a:stretch>
            <a:fillRect/>
          </a:stretch>
        </p:blipFill>
        <p:spPr>
          <a:xfrm>
            <a:off x="687266" y="1812043"/>
            <a:ext cx="8196188" cy="4860000"/>
          </a:xfrm>
          <a:prstGeom prst="rect">
            <a:avLst/>
          </a:prstGeom>
        </p:spPr>
      </p:pic>
    </p:spTree>
    <p:extLst>
      <p:ext uri="{BB962C8B-B14F-4D97-AF65-F5344CB8AC3E}">
        <p14:creationId xmlns:p14="http://schemas.microsoft.com/office/powerpoint/2010/main" val="303333718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812043"/>
            <a:ext cx="9144000" cy="5045957"/>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grpSp>
        <p:nvGrpSpPr>
          <p:cNvPr id="25" name="Group 24"/>
          <p:cNvGrpSpPr/>
          <p:nvPr/>
        </p:nvGrpSpPr>
        <p:grpSpPr>
          <a:xfrm>
            <a:off x="1027387" y="943880"/>
            <a:ext cx="4507782" cy="738664"/>
            <a:chOff x="1027387" y="943880"/>
            <a:chExt cx="4507782" cy="738664"/>
          </a:xfrm>
        </p:grpSpPr>
        <p:sp>
          <p:nvSpPr>
            <p:cNvPr id="11" name="TextBox 10"/>
            <p:cNvSpPr txBox="1"/>
            <p:nvPr/>
          </p:nvSpPr>
          <p:spPr>
            <a:xfrm>
              <a:off x="1504642" y="943880"/>
              <a:ext cx="4030527" cy="738664"/>
            </a:xfrm>
            <a:prstGeom prst="rect">
              <a:avLst/>
            </a:prstGeom>
            <a:noFill/>
          </p:spPr>
          <p:txBody>
            <a:bodyPr wrap="none" rtlCol="0">
              <a:spAutoFit/>
            </a:bodyPr>
            <a:lstStyle/>
            <a:p>
              <a:r>
                <a:rPr lang="en-ZA" sz="1400" dirty="0"/>
                <a:t>High demand projection </a:t>
              </a:r>
              <a:r>
                <a:rPr lang="en-ZA" sz="1400" dirty="0" smtClean="0"/>
                <a:t>additional users</a:t>
              </a:r>
            </a:p>
            <a:p>
              <a:r>
                <a:rPr lang="en-ZA" sz="1400" dirty="0" smtClean="0"/>
                <a:t>High demand projection existing users</a:t>
              </a:r>
            </a:p>
            <a:p>
              <a:r>
                <a:rPr lang="en-ZA" sz="1400" dirty="0"/>
                <a:t>High demand projection existing </a:t>
              </a:r>
              <a:r>
                <a:rPr lang="en-ZA" sz="1400" dirty="0" smtClean="0"/>
                <a:t>users incl. WCWDM</a:t>
              </a:r>
            </a:p>
          </p:txBody>
        </p:sp>
        <p:cxnSp>
          <p:nvCxnSpPr>
            <p:cNvPr id="20" name="Straight Connector 19"/>
            <p:cNvCxnSpPr/>
            <p:nvPr/>
          </p:nvCxnSpPr>
          <p:spPr>
            <a:xfrm>
              <a:off x="1027387" y="1092200"/>
              <a:ext cx="477255" cy="0"/>
            </a:xfrm>
            <a:prstGeom prst="line">
              <a:avLst/>
            </a:prstGeom>
            <a:ln>
              <a:solidFill>
                <a:schemeClr val="bg1">
                  <a:lumMod val="65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1027387" y="1305560"/>
              <a:ext cx="477255" cy="0"/>
            </a:xfrm>
            <a:prstGeom prst="line">
              <a:avLst/>
            </a:prstGeom>
            <a:ln>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1032467" y="1521460"/>
              <a:ext cx="477255" cy="0"/>
            </a:xfrm>
            <a:prstGeom prst="line">
              <a:avLst/>
            </a:prstGeom>
            <a:ln>
              <a:solidFill>
                <a:srgbClr val="FF0000"/>
              </a:solidFill>
              <a:prstDash val="dash"/>
            </a:ln>
            <a:effectLst/>
          </p:spPr>
          <p:style>
            <a:lnRef idx="2">
              <a:schemeClr val="accent1"/>
            </a:lnRef>
            <a:fillRef idx="0">
              <a:schemeClr val="accent1"/>
            </a:fillRef>
            <a:effectRef idx="1">
              <a:schemeClr val="accent1"/>
            </a:effectRef>
            <a:fontRef idx="minor">
              <a:schemeClr val="tx1"/>
            </a:fontRef>
          </p:style>
        </p:cxnSp>
      </p:grpSp>
      <p:sp>
        <p:nvSpPr>
          <p:cNvPr id="27" name="Title 1"/>
          <p:cNvSpPr>
            <a:spLocks noGrp="1"/>
          </p:cNvSpPr>
          <p:nvPr>
            <p:ph type="ctrTitle"/>
          </p:nvPr>
        </p:nvSpPr>
        <p:spPr>
          <a:xfrm>
            <a:off x="1091241" y="137723"/>
            <a:ext cx="7772400" cy="819809"/>
          </a:xfrm>
        </p:spPr>
        <p:txBody>
          <a:bodyPr/>
          <a:lstStyle/>
          <a:p>
            <a:r>
              <a:rPr lang="en-ZA" dirty="0"/>
              <a:t>Simplified water balance</a:t>
            </a:r>
            <a:endParaRPr lang="en-ZA" sz="2800" b="1" dirty="0"/>
          </a:p>
        </p:txBody>
      </p:sp>
      <p:sp>
        <p:nvSpPr>
          <p:cNvPr id="4" name="TextBox 3"/>
          <p:cNvSpPr txBox="1"/>
          <p:nvPr/>
        </p:nvSpPr>
        <p:spPr>
          <a:xfrm>
            <a:off x="4305141" y="6594334"/>
            <a:ext cx="672300" cy="369332"/>
          </a:xfrm>
          <a:prstGeom prst="rect">
            <a:avLst/>
          </a:prstGeom>
          <a:noFill/>
        </p:spPr>
        <p:txBody>
          <a:bodyPr wrap="none" rtlCol="0">
            <a:spAutoFit/>
          </a:bodyPr>
          <a:lstStyle/>
          <a:p>
            <a:r>
              <a:rPr lang="en-ZA" dirty="0" smtClean="0"/>
              <a:t>Years</a:t>
            </a:r>
            <a:endParaRPr lang="en-ZA" dirty="0"/>
          </a:p>
        </p:txBody>
      </p:sp>
      <p:sp>
        <p:nvSpPr>
          <p:cNvPr id="17" name="TextBox 16"/>
          <p:cNvSpPr txBox="1"/>
          <p:nvPr/>
        </p:nvSpPr>
        <p:spPr>
          <a:xfrm rot="16200000">
            <a:off x="-1176251" y="4170570"/>
            <a:ext cx="2836610" cy="369332"/>
          </a:xfrm>
          <a:prstGeom prst="rect">
            <a:avLst/>
          </a:prstGeom>
          <a:noFill/>
        </p:spPr>
        <p:txBody>
          <a:bodyPr wrap="none" rtlCol="0">
            <a:spAutoFit/>
          </a:bodyPr>
          <a:lstStyle/>
          <a:p>
            <a:r>
              <a:rPr lang="en-ZA" dirty="0" smtClean="0"/>
              <a:t>Volume (million m</a:t>
            </a:r>
            <a:r>
              <a:rPr lang="en-ZA" baseline="30000" dirty="0" smtClean="0"/>
              <a:t>3</a:t>
            </a:r>
            <a:r>
              <a:rPr lang="en-ZA" dirty="0" smtClean="0"/>
              <a:t>/annum)</a:t>
            </a:r>
            <a:endParaRPr lang="en-ZA" dirty="0"/>
          </a:p>
        </p:txBody>
      </p:sp>
      <p:pic>
        <p:nvPicPr>
          <p:cNvPr id="2" name="Picture 1"/>
          <p:cNvPicPr>
            <a:picLocks noChangeAspect="1"/>
          </p:cNvPicPr>
          <p:nvPr/>
        </p:nvPicPr>
        <p:blipFill>
          <a:blip r:embed="rId3"/>
          <a:stretch>
            <a:fillRect/>
          </a:stretch>
        </p:blipFill>
        <p:spPr>
          <a:xfrm>
            <a:off x="687266" y="1818556"/>
            <a:ext cx="8196188" cy="4860000"/>
          </a:xfrm>
          <a:prstGeom prst="rect">
            <a:avLst/>
          </a:prstGeom>
        </p:spPr>
      </p:pic>
      <p:sp>
        <p:nvSpPr>
          <p:cNvPr id="14" name="TextBox 13"/>
          <p:cNvSpPr txBox="1"/>
          <p:nvPr/>
        </p:nvSpPr>
        <p:spPr>
          <a:xfrm>
            <a:off x="2413268" y="5721974"/>
            <a:ext cx="4744184" cy="430887"/>
          </a:xfrm>
          <a:prstGeom prst="rect">
            <a:avLst/>
          </a:prstGeom>
          <a:noFill/>
        </p:spPr>
        <p:txBody>
          <a:bodyPr wrap="none" rtlCol="0">
            <a:spAutoFit/>
          </a:bodyPr>
          <a:lstStyle/>
          <a:p>
            <a:r>
              <a:rPr lang="en-ZA" sz="2200" dirty="0" smtClean="0"/>
              <a:t>Existing yield: including Thukela Phase 1</a:t>
            </a:r>
            <a:endParaRPr lang="en-ZA" sz="2200" dirty="0"/>
          </a:p>
        </p:txBody>
      </p:sp>
      <p:sp>
        <p:nvSpPr>
          <p:cNvPr id="15" name="TextBox 14"/>
          <p:cNvSpPr txBox="1"/>
          <p:nvPr/>
        </p:nvSpPr>
        <p:spPr>
          <a:xfrm>
            <a:off x="2978336" y="5015289"/>
            <a:ext cx="3406445" cy="430887"/>
          </a:xfrm>
          <a:prstGeom prst="rect">
            <a:avLst/>
          </a:prstGeom>
          <a:noFill/>
        </p:spPr>
        <p:txBody>
          <a:bodyPr wrap="none" rtlCol="0">
            <a:spAutoFit/>
          </a:bodyPr>
          <a:lstStyle/>
          <a:p>
            <a:r>
              <a:rPr lang="en-ZA" sz="2200" dirty="0" smtClean="0"/>
              <a:t>Including efficient operation</a:t>
            </a:r>
            <a:endParaRPr lang="en-ZA" sz="2200" dirty="0"/>
          </a:p>
        </p:txBody>
      </p:sp>
    </p:spTree>
    <p:extLst>
      <p:ext uri="{BB962C8B-B14F-4D97-AF65-F5344CB8AC3E}">
        <p14:creationId xmlns:p14="http://schemas.microsoft.com/office/powerpoint/2010/main" val="359532114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812043"/>
            <a:ext cx="9144000" cy="5045957"/>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pic>
        <p:nvPicPr>
          <p:cNvPr id="5" name="Picture 4"/>
          <p:cNvPicPr>
            <a:picLocks noChangeAspect="1"/>
          </p:cNvPicPr>
          <p:nvPr/>
        </p:nvPicPr>
        <p:blipFill>
          <a:blip r:embed="rId3"/>
          <a:stretch>
            <a:fillRect/>
          </a:stretch>
        </p:blipFill>
        <p:spPr>
          <a:xfrm>
            <a:off x="687266" y="1812043"/>
            <a:ext cx="8196188" cy="4860000"/>
          </a:xfrm>
          <a:prstGeom prst="rect">
            <a:avLst/>
          </a:prstGeom>
        </p:spPr>
      </p:pic>
      <p:grpSp>
        <p:nvGrpSpPr>
          <p:cNvPr id="25" name="Group 24"/>
          <p:cNvGrpSpPr/>
          <p:nvPr/>
        </p:nvGrpSpPr>
        <p:grpSpPr>
          <a:xfrm>
            <a:off x="1027387" y="943880"/>
            <a:ext cx="4507782" cy="738664"/>
            <a:chOff x="1027387" y="943880"/>
            <a:chExt cx="4507782" cy="738664"/>
          </a:xfrm>
        </p:grpSpPr>
        <p:sp>
          <p:nvSpPr>
            <p:cNvPr id="11" name="TextBox 10"/>
            <p:cNvSpPr txBox="1"/>
            <p:nvPr/>
          </p:nvSpPr>
          <p:spPr>
            <a:xfrm>
              <a:off x="1504642" y="943880"/>
              <a:ext cx="4030527" cy="738664"/>
            </a:xfrm>
            <a:prstGeom prst="rect">
              <a:avLst/>
            </a:prstGeom>
            <a:noFill/>
          </p:spPr>
          <p:txBody>
            <a:bodyPr wrap="none" rtlCol="0">
              <a:spAutoFit/>
            </a:bodyPr>
            <a:lstStyle/>
            <a:p>
              <a:r>
                <a:rPr lang="en-ZA" sz="1400" dirty="0"/>
                <a:t>High demand projection </a:t>
              </a:r>
              <a:r>
                <a:rPr lang="en-ZA" sz="1400" dirty="0" smtClean="0"/>
                <a:t>additional users</a:t>
              </a:r>
            </a:p>
            <a:p>
              <a:r>
                <a:rPr lang="en-ZA" sz="1400" dirty="0" smtClean="0"/>
                <a:t>High demand projection existing users</a:t>
              </a:r>
            </a:p>
            <a:p>
              <a:r>
                <a:rPr lang="en-ZA" sz="1400" dirty="0"/>
                <a:t>High demand projection existing </a:t>
              </a:r>
              <a:r>
                <a:rPr lang="en-ZA" sz="1400" dirty="0" smtClean="0"/>
                <a:t>users incl. WCWDM</a:t>
              </a:r>
            </a:p>
          </p:txBody>
        </p:sp>
        <p:cxnSp>
          <p:nvCxnSpPr>
            <p:cNvPr id="20" name="Straight Connector 19"/>
            <p:cNvCxnSpPr/>
            <p:nvPr/>
          </p:nvCxnSpPr>
          <p:spPr>
            <a:xfrm>
              <a:off x="1027387" y="1092200"/>
              <a:ext cx="477255" cy="0"/>
            </a:xfrm>
            <a:prstGeom prst="line">
              <a:avLst/>
            </a:prstGeom>
            <a:ln>
              <a:solidFill>
                <a:schemeClr val="bg1">
                  <a:lumMod val="65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1027387" y="1305560"/>
              <a:ext cx="477255" cy="0"/>
            </a:xfrm>
            <a:prstGeom prst="line">
              <a:avLst/>
            </a:prstGeom>
            <a:ln>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1032467" y="1521460"/>
              <a:ext cx="477255" cy="0"/>
            </a:xfrm>
            <a:prstGeom prst="line">
              <a:avLst/>
            </a:prstGeom>
            <a:ln>
              <a:solidFill>
                <a:srgbClr val="FF0000"/>
              </a:solidFill>
              <a:prstDash val="dash"/>
            </a:ln>
            <a:effectLst/>
          </p:spPr>
          <p:style>
            <a:lnRef idx="2">
              <a:schemeClr val="accent1"/>
            </a:lnRef>
            <a:fillRef idx="0">
              <a:schemeClr val="accent1"/>
            </a:fillRef>
            <a:effectRef idx="1">
              <a:schemeClr val="accent1"/>
            </a:effectRef>
            <a:fontRef idx="minor">
              <a:schemeClr val="tx1"/>
            </a:fontRef>
          </p:style>
        </p:cxnSp>
      </p:grpSp>
      <p:sp>
        <p:nvSpPr>
          <p:cNvPr id="27" name="Title 1"/>
          <p:cNvSpPr>
            <a:spLocks noGrp="1"/>
          </p:cNvSpPr>
          <p:nvPr>
            <p:ph type="ctrTitle"/>
          </p:nvPr>
        </p:nvSpPr>
        <p:spPr>
          <a:xfrm>
            <a:off x="1091241" y="137723"/>
            <a:ext cx="7772400" cy="819809"/>
          </a:xfrm>
        </p:spPr>
        <p:txBody>
          <a:bodyPr/>
          <a:lstStyle/>
          <a:p>
            <a:r>
              <a:rPr lang="en-ZA" dirty="0"/>
              <a:t>Simplified water balance</a:t>
            </a:r>
            <a:endParaRPr lang="en-ZA" sz="2800" b="1" dirty="0"/>
          </a:p>
        </p:txBody>
      </p:sp>
      <p:sp>
        <p:nvSpPr>
          <p:cNvPr id="4" name="TextBox 3"/>
          <p:cNvSpPr txBox="1"/>
          <p:nvPr/>
        </p:nvSpPr>
        <p:spPr>
          <a:xfrm>
            <a:off x="4305141" y="6594334"/>
            <a:ext cx="672300" cy="369332"/>
          </a:xfrm>
          <a:prstGeom prst="rect">
            <a:avLst/>
          </a:prstGeom>
          <a:noFill/>
        </p:spPr>
        <p:txBody>
          <a:bodyPr wrap="none" rtlCol="0">
            <a:spAutoFit/>
          </a:bodyPr>
          <a:lstStyle/>
          <a:p>
            <a:r>
              <a:rPr lang="en-ZA" dirty="0" smtClean="0"/>
              <a:t>Years</a:t>
            </a:r>
            <a:endParaRPr lang="en-ZA" dirty="0"/>
          </a:p>
        </p:txBody>
      </p:sp>
      <p:sp>
        <p:nvSpPr>
          <p:cNvPr id="17" name="TextBox 16"/>
          <p:cNvSpPr txBox="1"/>
          <p:nvPr/>
        </p:nvSpPr>
        <p:spPr>
          <a:xfrm rot="16200000">
            <a:off x="-1176251" y="4170570"/>
            <a:ext cx="2836610" cy="369332"/>
          </a:xfrm>
          <a:prstGeom prst="rect">
            <a:avLst/>
          </a:prstGeom>
          <a:noFill/>
        </p:spPr>
        <p:txBody>
          <a:bodyPr wrap="none" rtlCol="0">
            <a:spAutoFit/>
          </a:bodyPr>
          <a:lstStyle/>
          <a:p>
            <a:r>
              <a:rPr lang="en-ZA" dirty="0" smtClean="0"/>
              <a:t>Volume (million m</a:t>
            </a:r>
            <a:r>
              <a:rPr lang="en-ZA" baseline="30000" dirty="0" smtClean="0"/>
              <a:t>3</a:t>
            </a:r>
            <a:r>
              <a:rPr lang="en-ZA" dirty="0" smtClean="0"/>
              <a:t>/annum)</a:t>
            </a:r>
            <a:endParaRPr lang="en-ZA" dirty="0"/>
          </a:p>
        </p:txBody>
      </p:sp>
      <p:sp>
        <p:nvSpPr>
          <p:cNvPr id="14" name="TextBox 13"/>
          <p:cNvSpPr txBox="1"/>
          <p:nvPr/>
        </p:nvSpPr>
        <p:spPr>
          <a:xfrm>
            <a:off x="2413268" y="5721974"/>
            <a:ext cx="4744184" cy="430887"/>
          </a:xfrm>
          <a:prstGeom prst="rect">
            <a:avLst/>
          </a:prstGeom>
          <a:noFill/>
        </p:spPr>
        <p:txBody>
          <a:bodyPr wrap="none" rtlCol="0">
            <a:spAutoFit/>
          </a:bodyPr>
          <a:lstStyle/>
          <a:p>
            <a:r>
              <a:rPr lang="en-ZA" sz="2200" dirty="0" smtClean="0"/>
              <a:t>Existing yield: including Thukela Phase 1</a:t>
            </a:r>
            <a:endParaRPr lang="en-ZA" sz="2200" dirty="0"/>
          </a:p>
        </p:txBody>
      </p:sp>
      <p:sp>
        <p:nvSpPr>
          <p:cNvPr id="15" name="TextBox 14"/>
          <p:cNvSpPr txBox="1"/>
          <p:nvPr/>
        </p:nvSpPr>
        <p:spPr>
          <a:xfrm>
            <a:off x="2978336" y="5015289"/>
            <a:ext cx="3406445" cy="430887"/>
          </a:xfrm>
          <a:prstGeom prst="rect">
            <a:avLst/>
          </a:prstGeom>
          <a:noFill/>
        </p:spPr>
        <p:txBody>
          <a:bodyPr wrap="none" rtlCol="0">
            <a:spAutoFit/>
          </a:bodyPr>
          <a:lstStyle/>
          <a:p>
            <a:r>
              <a:rPr lang="en-ZA" sz="2200" dirty="0" smtClean="0"/>
              <a:t>Including efficient operation</a:t>
            </a:r>
            <a:endParaRPr lang="en-ZA" sz="2200" dirty="0"/>
          </a:p>
        </p:txBody>
      </p:sp>
      <p:sp>
        <p:nvSpPr>
          <p:cNvPr id="16" name="TextBox 15"/>
          <p:cNvSpPr txBox="1"/>
          <p:nvPr/>
        </p:nvSpPr>
        <p:spPr>
          <a:xfrm>
            <a:off x="6233728" y="4185512"/>
            <a:ext cx="2027030" cy="430887"/>
          </a:xfrm>
          <a:prstGeom prst="rect">
            <a:avLst/>
          </a:prstGeom>
          <a:noFill/>
        </p:spPr>
        <p:txBody>
          <a:bodyPr wrap="none" rtlCol="0">
            <a:spAutoFit/>
          </a:bodyPr>
          <a:lstStyle/>
          <a:p>
            <a:r>
              <a:rPr lang="en-ZA" sz="2200" dirty="0" smtClean="0"/>
              <a:t>Thukela Phase 2</a:t>
            </a:r>
            <a:endParaRPr lang="en-ZA" sz="2200" dirty="0"/>
          </a:p>
        </p:txBody>
      </p:sp>
    </p:spTree>
    <p:extLst>
      <p:ext uri="{BB962C8B-B14F-4D97-AF65-F5344CB8AC3E}">
        <p14:creationId xmlns:p14="http://schemas.microsoft.com/office/powerpoint/2010/main" val="416577885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p:cNvSpPr>
            <a:spLocks noGrp="1"/>
          </p:cNvSpPr>
          <p:nvPr>
            <p:ph type="ctrTitle"/>
          </p:nvPr>
        </p:nvSpPr>
        <p:spPr>
          <a:xfrm>
            <a:off x="1091241" y="137723"/>
            <a:ext cx="7772400" cy="819809"/>
          </a:xfrm>
        </p:spPr>
        <p:txBody>
          <a:bodyPr/>
          <a:lstStyle/>
          <a:p>
            <a:r>
              <a:rPr lang="en-ZA" dirty="0" smtClean="0"/>
              <a:t>Deficit summary</a:t>
            </a:r>
            <a:endParaRPr lang="en-ZA" sz="2800" b="1" dirty="0"/>
          </a:p>
        </p:txBody>
      </p:sp>
      <p:graphicFrame>
        <p:nvGraphicFramePr>
          <p:cNvPr id="3" name="Table 2"/>
          <p:cNvGraphicFramePr>
            <a:graphicFrameLocks noGrp="1"/>
          </p:cNvGraphicFramePr>
          <p:nvPr>
            <p:extLst>
              <p:ext uri="{D42A27DB-BD31-4B8C-83A1-F6EECF244321}">
                <p14:modId xmlns:p14="http://schemas.microsoft.com/office/powerpoint/2010/main" val="4205211813"/>
              </p:ext>
            </p:extLst>
          </p:nvPr>
        </p:nvGraphicFramePr>
        <p:xfrm>
          <a:off x="0" y="2262823"/>
          <a:ext cx="9144000" cy="1562100"/>
        </p:xfrm>
        <a:graphic>
          <a:graphicData uri="http://schemas.openxmlformats.org/drawingml/2006/table">
            <a:tbl>
              <a:tblPr>
                <a:tableStyleId>{5C22544A-7EE6-4342-B048-85BDC9FD1C3A}</a:tableStyleId>
              </a:tblPr>
              <a:tblGrid>
                <a:gridCol w="2995106"/>
                <a:gridCol w="3055174"/>
                <a:gridCol w="3093720"/>
              </a:tblGrid>
              <a:tr h="190500">
                <a:tc>
                  <a:txBody>
                    <a:bodyPr/>
                    <a:lstStyle/>
                    <a:p>
                      <a:pPr algn="ctr" fontAlgn="b"/>
                      <a:r>
                        <a:rPr lang="en-ZA" sz="2000" b="1" i="0" u="none" strike="noStrike" dirty="0" smtClean="0">
                          <a:solidFill>
                            <a:srgbClr val="000000"/>
                          </a:solidFill>
                          <a:effectLst/>
                          <a:latin typeface="Calibri" panose="020F0502020204030204" pitchFamily="34" charset="0"/>
                        </a:rPr>
                        <a:t>Demand projection</a:t>
                      </a:r>
                      <a:endParaRPr lang="en-ZA" sz="20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ZA" sz="2000" b="1" u="none" strike="noStrike" dirty="0" smtClean="0">
                          <a:effectLst/>
                        </a:rPr>
                        <a:t>Existing </a:t>
                      </a:r>
                      <a:r>
                        <a:rPr lang="en-ZA" sz="2000" b="1" u="none" strike="noStrike" dirty="0" err="1">
                          <a:effectLst/>
                        </a:rPr>
                        <a:t>incl</a:t>
                      </a:r>
                      <a:r>
                        <a:rPr lang="en-ZA" sz="2000" b="1" u="none" strike="noStrike" dirty="0">
                          <a:effectLst/>
                        </a:rPr>
                        <a:t> Thukela </a:t>
                      </a:r>
                      <a:r>
                        <a:rPr lang="en-ZA" sz="2000" b="1" u="none" strike="noStrike" dirty="0" err="1" smtClean="0">
                          <a:effectLst/>
                        </a:rPr>
                        <a:t>ph</a:t>
                      </a:r>
                      <a:r>
                        <a:rPr lang="en-ZA" sz="2000" b="1" u="none" strike="noStrike" dirty="0" smtClean="0">
                          <a:effectLst/>
                        </a:rPr>
                        <a:t> </a:t>
                      </a:r>
                      <a:r>
                        <a:rPr lang="en-ZA" sz="2000" b="1" u="none" strike="noStrike" dirty="0">
                          <a:effectLst/>
                        </a:rPr>
                        <a:t>1 efficient operation</a:t>
                      </a:r>
                      <a:endParaRPr lang="en-ZA" sz="20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ZA" sz="2000" b="1" u="none" strike="noStrike" dirty="0">
                          <a:effectLst/>
                        </a:rPr>
                        <a:t>Thukela </a:t>
                      </a:r>
                      <a:r>
                        <a:rPr lang="en-ZA" sz="2000" b="1" u="none" strike="noStrike" dirty="0" err="1">
                          <a:effectLst/>
                        </a:rPr>
                        <a:t>ph</a:t>
                      </a:r>
                      <a:r>
                        <a:rPr lang="en-ZA" sz="2000" b="1" u="none" strike="noStrike" dirty="0">
                          <a:effectLst/>
                        </a:rPr>
                        <a:t> 2 </a:t>
                      </a:r>
                      <a:r>
                        <a:rPr lang="en-ZA" sz="2000" b="1" u="none" strike="noStrike" dirty="0" smtClean="0">
                          <a:effectLst/>
                        </a:rPr>
                        <a:t>&amp;</a:t>
                      </a:r>
                    </a:p>
                    <a:p>
                      <a:pPr algn="ctr" fontAlgn="b"/>
                      <a:r>
                        <a:rPr lang="en-ZA" sz="2000" b="1" u="none" strike="noStrike" dirty="0" smtClean="0">
                          <a:effectLst/>
                        </a:rPr>
                        <a:t>efficient </a:t>
                      </a:r>
                      <a:r>
                        <a:rPr lang="en-ZA" sz="2000" b="1" u="none" strike="noStrike" dirty="0">
                          <a:effectLst/>
                        </a:rPr>
                        <a:t>operation</a:t>
                      </a:r>
                      <a:endParaRPr lang="en-ZA" sz="2000" b="1" i="0" u="none" strike="noStrike" dirty="0">
                        <a:solidFill>
                          <a:srgbClr val="000000"/>
                        </a:solidFill>
                        <a:effectLst/>
                        <a:latin typeface="Calibri" panose="020F0502020204030204" pitchFamily="34" charset="0"/>
                      </a:endParaRPr>
                    </a:p>
                  </a:txBody>
                  <a:tcPr marL="9525" marR="9525" marT="9525" marB="0" anchor="ctr"/>
                </a:tc>
              </a:tr>
              <a:tr h="190500">
                <a:tc>
                  <a:txBody>
                    <a:bodyPr/>
                    <a:lstStyle/>
                    <a:p>
                      <a:pPr algn="ctr" fontAlgn="b"/>
                      <a:r>
                        <a:rPr lang="en-ZA" sz="2000" u="none" strike="noStrike">
                          <a:effectLst/>
                        </a:rPr>
                        <a:t>High existing users</a:t>
                      </a:r>
                      <a:endParaRPr lang="en-ZA"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2000" u="none" strike="noStrike" dirty="0">
                          <a:effectLst/>
                        </a:rPr>
                        <a:t>2020</a:t>
                      </a:r>
                      <a:endParaRPr lang="en-ZA"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ZA" sz="2000" u="none" strike="noStrike">
                          <a:effectLst/>
                        </a:rPr>
                        <a:t>2043</a:t>
                      </a:r>
                      <a:endParaRPr lang="en-ZA" sz="2000" b="0" i="0" u="none" strike="noStrike">
                        <a:solidFill>
                          <a:srgbClr val="000000"/>
                        </a:solidFill>
                        <a:effectLst/>
                        <a:latin typeface="Calibri" panose="020F0502020204030204" pitchFamily="34" charset="0"/>
                      </a:endParaRPr>
                    </a:p>
                  </a:txBody>
                  <a:tcPr marL="9525" marR="9525" marT="9525" marB="0" anchor="b"/>
                </a:tc>
              </a:tr>
              <a:tr h="190500">
                <a:tc>
                  <a:txBody>
                    <a:bodyPr/>
                    <a:lstStyle/>
                    <a:p>
                      <a:pPr algn="ctr" fontAlgn="b"/>
                      <a:r>
                        <a:rPr lang="en-ZA" sz="2000" u="none" strike="noStrike">
                          <a:effectLst/>
                        </a:rPr>
                        <a:t>High additional users</a:t>
                      </a:r>
                      <a:endParaRPr lang="en-ZA"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2000" u="none" strike="noStrike">
                          <a:effectLst/>
                        </a:rPr>
                        <a:t>2020</a:t>
                      </a:r>
                      <a:endParaRPr lang="en-ZA"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2000" u="none" strike="noStrike" dirty="0">
                          <a:effectLst/>
                        </a:rPr>
                        <a:t>2033</a:t>
                      </a:r>
                      <a:endParaRPr lang="en-ZA" sz="2000" b="0" i="0" u="none" strike="noStrike" dirty="0">
                        <a:solidFill>
                          <a:srgbClr val="000000"/>
                        </a:solidFill>
                        <a:effectLst/>
                        <a:latin typeface="Calibri" panose="020F0502020204030204" pitchFamily="34" charset="0"/>
                      </a:endParaRPr>
                    </a:p>
                  </a:txBody>
                  <a:tcPr marL="9525" marR="9525" marT="9525" marB="0" anchor="b"/>
                </a:tc>
              </a:tr>
              <a:tr h="190500">
                <a:tc>
                  <a:txBody>
                    <a:bodyPr/>
                    <a:lstStyle/>
                    <a:p>
                      <a:pPr algn="ctr" fontAlgn="b"/>
                      <a:r>
                        <a:rPr lang="en-ZA" sz="2000" u="none" strike="noStrike">
                          <a:effectLst/>
                        </a:rPr>
                        <a:t>High existing with WCWDM</a:t>
                      </a:r>
                      <a:endParaRPr lang="en-ZA"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2000" u="none" strike="noStrike">
                          <a:effectLst/>
                        </a:rPr>
                        <a:t>2021</a:t>
                      </a:r>
                      <a:endParaRPr lang="en-ZA"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ZA" sz="2000" u="none" strike="noStrike" dirty="0">
                          <a:effectLst/>
                        </a:rPr>
                        <a:t>&gt;2045</a:t>
                      </a:r>
                      <a:endParaRPr lang="en-ZA" sz="2000" b="0" i="0" u="none" strike="noStrike" dirty="0">
                        <a:solidFill>
                          <a:srgbClr val="000000"/>
                        </a:solidFill>
                        <a:effectLst/>
                        <a:latin typeface="Calibri" panose="020F0502020204030204" pitchFamily="34" charset="0"/>
                      </a:endParaRPr>
                    </a:p>
                  </a:txBody>
                  <a:tcPr marL="9525" marR="9525" marT="9525" marB="0" anchor="b"/>
                </a:tc>
              </a:tr>
            </a:tbl>
          </a:graphicData>
        </a:graphic>
      </p:graphicFrame>
    </p:spTree>
    <p:extLst>
      <p:ext uri="{BB962C8B-B14F-4D97-AF65-F5344CB8AC3E}">
        <p14:creationId xmlns:p14="http://schemas.microsoft.com/office/powerpoint/2010/main" val="4776544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6495" t="16022" r="19323" b="6994"/>
          <a:stretch/>
        </p:blipFill>
        <p:spPr>
          <a:xfrm>
            <a:off x="-1" y="0"/>
            <a:ext cx="6318579" cy="3686629"/>
          </a:xfrm>
          <a:prstGeom prst="rect">
            <a:avLst/>
          </a:prstGeom>
        </p:spPr>
      </p:pic>
      <p:sp>
        <p:nvSpPr>
          <p:cNvPr id="6" name="TextBox 5"/>
          <p:cNvSpPr txBox="1"/>
          <p:nvPr/>
        </p:nvSpPr>
        <p:spPr>
          <a:xfrm>
            <a:off x="6611577" y="642985"/>
            <a:ext cx="2088713" cy="1200329"/>
          </a:xfrm>
          <a:prstGeom prst="rect">
            <a:avLst/>
          </a:prstGeom>
          <a:noFill/>
        </p:spPr>
        <p:txBody>
          <a:bodyPr wrap="none" rtlCol="0">
            <a:spAutoFit/>
          </a:bodyPr>
          <a:lstStyle/>
          <a:p>
            <a:pPr algn="ctr"/>
            <a:r>
              <a:rPr lang="en-ZA" sz="2400" dirty="0" smtClean="0"/>
              <a:t>Recon (2015)</a:t>
            </a:r>
          </a:p>
          <a:p>
            <a:pPr algn="ctr"/>
            <a:r>
              <a:rPr lang="en-ZA" sz="2400" dirty="0" smtClean="0"/>
              <a:t>vs </a:t>
            </a:r>
          </a:p>
          <a:p>
            <a:pPr algn="ctr"/>
            <a:r>
              <a:rPr lang="en-ZA" sz="2400" dirty="0" smtClean="0"/>
              <a:t>Current update</a:t>
            </a:r>
            <a:endParaRPr lang="en-ZA" sz="2400" dirty="0"/>
          </a:p>
        </p:txBody>
      </p:sp>
      <p:cxnSp>
        <p:nvCxnSpPr>
          <p:cNvPr id="9" name="Straight Connector 8"/>
          <p:cNvCxnSpPr/>
          <p:nvPr/>
        </p:nvCxnSpPr>
        <p:spPr>
          <a:xfrm flipV="1">
            <a:off x="2581275" y="1485900"/>
            <a:ext cx="3537739" cy="561975"/>
          </a:xfrm>
          <a:prstGeom prst="line">
            <a:avLst/>
          </a:prstGeom>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stretch>
            <a:fillRect/>
          </a:stretch>
        </p:blipFill>
        <p:spPr>
          <a:xfrm>
            <a:off x="3474719" y="3490042"/>
            <a:ext cx="5679919" cy="3367957"/>
          </a:xfrm>
          <a:prstGeom prst="rect">
            <a:avLst/>
          </a:prstGeom>
        </p:spPr>
      </p:pic>
      <p:sp>
        <p:nvSpPr>
          <p:cNvPr id="8" name="TextBox 7"/>
          <p:cNvSpPr txBox="1"/>
          <p:nvPr/>
        </p:nvSpPr>
        <p:spPr>
          <a:xfrm>
            <a:off x="4647129" y="6042014"/>
            <a:ext cx="3928896" cy="369332"/>
          </a:xfrm>
          <a:prstGeom prst="rect">
            <a:avLst/>
          </a:prstGeom>
          <a:noFill/>
        </p:spPr>
        <p:txBody>
          <a:bodyPr wrap="none" rtlCol="0">
            <a:spAutoFit/>
          </a:bodyPr>
          <a:lstStyle/>
          <a:p>
            <a:r>
              <a:rPr lang="en-ZA" dirty="0" smtClean="0"/>
              <a:t>Existing yield: including Thukela Phase 1</a:t>
            </a:r>
            <a:endParaRPr lang="en-ZA" dirty="0"/>
          </a:p>
        </p:txBody>
      </p:sp>
      <p:sp>
        <p:nvSpPr>
          <p:cNvPr id="10" name="TextBox 9"/>
          <p:cNvSpPr txBox="1"/>
          <p:nvPr/>
        </p:nvSpPr>
        <p:spPr>
          <a:xfrm>
            <a:off x="7005018" y="5148690"/>
            <a:ext cx="1695272" cy="369332"/>
          </a:xfrm>
          <a:prstGeom prst="rect">
            <a:avLst/>
          </a:prstGeom>
          <a:noFill/>
        </p:spPr>
        <p:txBody>
          <a:bodyPr wrap="none" rtlCol="0">
            <a:spAutoFit/>
          </a:bodyPr>
          <a:lstStyle/>
          <a:p>
            <a:r>
              <a:rPr lang="en-ZA" dirty="0" smtClean="0"/>
              <a:t>Thukela Phase 2</a:t>
            </a:r>
            <a:endParaRPr lang="en-ZA" dirty="0"/>
          </a:p>
        </p:txBody>
      </p:sp>
    </p:spTree>
    <p:extLst>
      <p:ext uri="{BB962C8B-B14F-4D97-AF65-F5344CB8AC3E}">
        <p14:creationId xmlns:p14="http://schemas.microsoft.com/office/powerpoint/2010/main" val="2859689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6898" y="400997"/>
            <a:ext cx="8428534" cy="612594"/>
          </a:xfrm>
        </p:spPr>
        <p:txBody>
          <a:bodyPr/>
          <a:lstStyle/>
          <a:p>
            <a:r>
              <a:rPr lang="en-ZA" dirty="0" smtClean="0">
                <a:solidFill>
                  <a:schemeClr val="accent3">
                    <a:lumMod val="75000"/>
                  </a:schemeClr>
                </a:solidFill>
              </a:rPr>
              <a:t>Why Continuation of a Strategy? (This Study)</a:t>
            </a:r>
            <a:endParaRPr lang="en-ZA" sz="2800" dirty="0"/>
          </a:p>
        </p:txBody>
      </p:sp>
      <p:sp>
        <p:nvSpPr>
          <p:cNvPr id="9" name="Content Placeholder 2"/>
          <p:cNvSpPr txBox="1">
            <a:spLocks/>
          </p:cNvSpPr>
          <p:nvPr/>
        </p:nvSpPr>
        <p:spPr>
          <a:xfrm>
            <a:off x="916898" y="1138958"/>
            <a:ext cx="8125502" cy="5562600"/>
          </a:xfrm>
          <a:prstGeom prst="rect">
            <a:avLst/>
          </a:prstGeom>
        </p:spPr>
        <p:txBody>
          <a:bodyPr/>
          <a:lstStyle>
            <a:lvl1pPr marL="0" indent="0" algn="l" defTabSz="457200" rtl="0" eaLnBrk="0" fontAlgn="base" hangingPunct="0">
              <a:spcBef>
                <a:spcPct val="20000"/>
              </a:spcBef>
              <a:spcAft>
                <a:spcPct val="0"/>
              </a:spcAft>
              <a:buFont typeface="Arial" pitchFamily="34" charset="0"/>
              <a:buNone/>
              <a:defRPr lang="en-US" sz="2000" kern="1200" dirty="0" smtClean="0">
                <a:solidFill>
                  <a:srgbClr val="A4B16F"/>
                </a:solidFill>
                <a:latin typeface="Gill Sans"/>
                <a:ea typeface="+mn-ea"/>
                <a:cs typeface="Gill Sans"/>
              </a:defRPr>
            </a:lvl1pPr>
            <a:lvl2pPr marL="457200" indent="0" algn="ctr" defTabSz="457200" rtl="0" eaLnBrk="0" fontAlgn="base" hangingPunct="0">
              <a:spcBef>
                <a:spcPct val="20000"/>
              </a:spcBef>
              <a:spcAft>
                <a:spcPct val="0"/>
              </a:spcAft>
              <a:buFont typeface="Arial" pitchFamily="34" charset="0"/>
              <a:buNone/>
              <a:defRPr sz="2800" kern="1200">
                <a:solidFill>
                  <a:schemeClr val="tx1">
                    <a:tint val="75000"/>
                  </a:schemeClr>
                </a:solidFill>
                <a:latin typeface="+mn-lt"/>
                <a:ea typeface="ＭＳ Ｐゴシック" charset="0"/>
                <a:cs typeface="+mn-cs"/>
              </a:defRPr>
            </a:lvl2pPr>
            <a:lvl3pPr marL="914400" indent="0" algn="ctr" defTabSz="457200" rtl="0" eaLnBrk="0" fontAlgn="base" hangingPunct="0">
              <a:spcBef>
                <a:spcPct val="20000"/>
              </a:spcBef>
              <a:spcAft>
                <a:spcPct val="0"/>
              </a:spcAft>
              <a:buFont typeface="Arial" pitchFamily="34" charset="0"/>
              <a:buNone/>
              <a:defRPr sz="2400" kern="1200">
                <a:solidFill>
                  <a:schemeClr val="tx1">
                    <a:tint val="75000"/>
                  </a:schemeClr>
                </a:solidFill>
                <a:latin typeface="+mn-lt"/>
                <a:ea typeface="ＭＳ Ｐゴシック" charset="0"/>
                <a:cs typeface="+mn-cs"/>
              </a:defRPr>
            </a:lvl3pPr>
            <a:lvl4pPr marL="1371600" indent="0" algn="ctr" defTabSz="457200" rtl="0" eaLnBrk="0" fontAlgn="base" hangingPunct="0">
              <a:spcBef>
                <a:spcPct val="20000"/>
              </a:spcBef>
              <a:spcAft>
                <a:spcPct val="0"/>
              </a:spcAft>
              <a:buFont typeface="Arial" pitchFamily="34" charset="0"/>
              <a:buNone/>
              <a:defRPr sz="2000" kern="1200">
                <a:solidFill>
                  <a:schemeClr val="tx1">
                    <a:tint val="75000"/>
                  </a:schemeClr>
                </a:solidFill>
                <a:latin typeface="+mn-lt"/>
                <a:ea typeface="ＭＳ Ｐゴシック" charset="0"/>
                <a:cs typeface="+mn-cs"/>
              </a:defRPr>
            </a:lvl4pPr>
            <a:lvl5pPr marL="1828800" indent="0" algn="ctr" defTabSz="457200" rtl="0" eaLnBrk="0" fontAlgn="base" hangingPunct="0">
              <a:spcBef>
                <a:spcPct val="20000"/>
              </a:spcBef>
              <a:spcAft>
                <a:spcPct val="0"/>
              </a:spcAft>
              <a:buFont typeface="Arial" pitchFamily="34" charset="0"/>
              <a:buNone/>
              <a:defRPr sz="2000" kern="1200">
                <a:solidFill>
                  <a:schemeClr val="tx1">
                    <a:tint val="75000"/>
                  </a:schemeClr>
                </a:solidFill>
                <a:latin typeface="+mn-lt"/>
                <a:ea typeface="ＭＳ Ｐゴシック" charset="0"/>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41313" lvl="1" indent="-342900" algn="l">
              <a:spcBef>
                <a:spcPts val="1200"/>
              </a:spcBef>
              <a:buFont typeface="Arial" charset="0"/>
              <a:buChar char="•"/>
              <a:defRPr/>
            </a:pPr>
            <a:r>
              <a:rPr lang="en-ZA" sz="2400" dirty="0">
                <a:solidFill>
                  <a:schemeClr val="tx1"/>
                </a:solidFill>
              </a:rPr>
              <a:t>Water balances need to be continuously monitored / investigated and the strategy regularly updated to remain technically relevant.</a:t>
            </a:r>
          </a:p>
          <a:p>
            <a:pPr marL="341313" lvl="1" indent="-342900" algn="l">
              <a:spcBef>
                <a:spcPts val="1200"/>
              </a:spcBef>
              <a:buFont typeface="Arial" charset="0"/>
              <a:buChar char="•"/>
              <a:defRPr/>
            </a:pPr>
            <a:r>
              <a:rPr lang="en-ZA" sz="2400" dirty="0">
                <a:solidFill>
                  <a:schemeClr val="tx1"/>
                </a:solidFill>
              </a:rPr>
              <a:t>Ensures that intervention planning can be implemented taking into account any changes that may impact on the projected water balance.</a:t>
            </a:r>
          </a:p>
          <a:p>
            <a:pPr marL="341313" lvl="1" indent="-342900" algn="l">
              <a:spcBef>
                <a:spcPts val="1200"/>
              </a:spcBef>
              <a:buFont typeface="Arial" charset="0"/>
              <a:buChar char="•"/>
              <a:defRPr/>
            </a:pPr>
            <a:r>
              <a:rPr lang="en-ZA" sz="2400" b="1" dirty="0">
                <a:solidFill>
                  <a:schemeClr val="tx1"/>
                </a:solidFill>
              </a:rPr>
              <a:t>Study Objective: </a:t>
            </a:r>
            <a:r>
              <a:rPr lang="en-ZA" sz="2400" dirty="0">
                <a:solidFill>
                  <a:schemeClr val="tx1"/>
                </a:solidFill>
              </a:rPr>
              <a:t>In-depth review, systematically update and improve the water resource reconciliation strategy so that it remains </a:t>
            </a:r>
            <a:r>
              <a:rPr lang="en-ZA" sz="2400" b="1" dirty="0">
                <a:solidFill>
                  <a:schemeClr val="tx1"/>
                </a:solidFill>
              </a:rPr>
              <a:t>relevant, technically sound, economically viable, socially acceptable and sustainable </a:t>
            </a:r>
            <a:r>
              <a:rPr lang="en-ZA" sz="2400" dirty="0">
                <a:solidFill>
                  <a:schemeClr val="tx1"/>
                </a:solidFill>
              </a:rPr>
              <a:t>and thus </a:t>
            </a:r>
            <a:r>
              <a:rPr lang="en-ZA" sz="2400" b="1" dirty="0">
                <a:solidFill>
                  <a:schemeClr val="tx1"/>
                </a:solidFill>
              </a:rPr>
              <a:t>enabling the implementation of the strategy by the relevant authorities</a:t>
            </a:r>
            <a:r>
              <a:rPr lang="en-ZA" sz="2400" dirty="0">
                <a:solidFill>
                  <a:schemeClr val="tx1"/>
                </a:solidFill>
              </a:rPr>
              <a:t>. </a:t>
            </a:r>
          </a:p>
        </p:txBody>
      </p:sp>
    </p:spTree>
    <p:extLst>
      <p:ext uri="{BB962C8B-B14F-4D97-AF65-F5344CB8AC3E}">
        <p14:creationId xmlns:p14="http://schemas.microsoft.com/office/powerpoint/2010/main" val="234182754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91241" y="366323"/>
            <a:ext cx="7772400" cy="819809"/>
          </a:xfrm>
        </p:spPr>
        <p:txBody>
          <a:bodyPr/>
          <a:lstStyle/>
          <a:p>
            <a:r>
              <a:rPr lang="en-ZA" dirty="0" smtClean="0"/>
              <a:t>Scenarios to be analysed &amp; way forward</a:t>
            </a:r>
            <a:endParaRPr lang="en-ZA" sz="2800" b="1" dirty="0"/>
          </a:p>
        </p:txBody>
      </p:sp>
      <p:sp>
        <p:nvSpPr>
          <p:cNvPr id="3" name="Content Placeholder 2"/>
          <p:cNvSpPr txBox="1">
            <a:spLocks/>
          </p:cNvSpPr>
          <p:nvPr/>
        </p:nvSpPr>
        <p:spPr>
          <a:xfrm>
            <a:off x="975360" y="1383210"/>
            <a:ext cx="8248883" cy="5562600"/>
          </a:xfrm>
          <a:prstGeom prst="rect">
            <a:avLst/>
          </a:prstGeom>
        </p:spPr>
        <p:txBody>
          <a:bodyPr/>
          <a:lstStyle>
            <a:lvl1pPr marL="0" indent="0" algn="l" defTabSz="457200" rtl="0" eaLnBrk="0" fontAlgn="base" hangingPunct="0">
              <a:spcBef>
                <a:spcPct val="20000"/>
              </a:spcBef>
              <a:spcAft>
                <a:spcPct val="0"/>
              </a:spcAft>
              <a:buFont typeface="Arial" pitchFamily="34" charset="0"/>
              <a:buNone/>
              <a:defRPr lang="en-US" sz="2000" kern="1200" dirty="0" smtClean="0">
                <a:solidFill>
                  <a:srgbClr val="A4B16F"/>
                </a:solidFill>
                <a:latin typeface="Gill Sans"/>
                <a:ea typeface="+mn-ea"/>
                <a:cs typeface="Gill Sans"/>
              </a:defRPr>
            </a:lvl1pPr>
            <a:lvl2pPr marL="457200" indent="0" algn="ctr" defTabSz="457200" rtl="0" eaLnBrk="0" fontAlgn="base" hangingPunct="0">
              <a:spcBef>
                <a:spcPct val="20000"/>
              </a:spcBef>
              <a:spcAft>
                <a:spcPct val="0"/>
              </a:spcAft>
              <a:buFont typeface="Arial" pitchFamily="34" charset="0"/>
              <a:buNone/>
              <a:defRPr sz="2800" kern="1200">
                <a:solidFill>
                  <a:schemeClr val="tx1">
                    <a:tint val="75000"/>
                  </a:schemeClr>
                </a:solidFill>
                <a:latin typeface="+mn-lt"/>
                <a:ea typeface="ＭＳ Ｐゴシック" charset="0"/>
                <a:cs typeface="+mn-cs"/>
              </a:defRPr>
            </a:lvl2pPr>
            <a:lvl3pPr marL="914400" indent="0" algn="ctr" defTabSz="457200" rtl="0" eaLnBrk="0" fontAlgn="base" hangingPunct="0">
              <a:spcBef>
                <a:spcPct val="20000"/>
              </a:spcBef>
              <a:spcAft>
                <a:spcPct val="0"/>
              </a:spcAft>
              <a:buFont typeface="Arial" pitchFamily="34" charset="0"/>
              <a:buNone/>
              <a:defRPr sz="2400" kern="1200">
                <a:solidFill>
                  <a:schemeClr val="tx1">
                    <a:tint val="75000"/>
                  </a:schemeClr>
                </a:solidFill>
                <a:latin typeface="+mn-lt"/>
                <a:ea typeface="ＭＳ Ｐゴシック" charset="0"/>
                <a:cs typeface="+mn-cs"/>
              </a:defRPr>
            </a:lvl3pPr>
            <a:lvl4pPr marL="1371600" indent="0" algn="ctr" defTabSz="457200" rtl="0" eaLnBrk="0" fontAlgn="base" hangingPunct="0">
              <a:spcBef>
                <a:spcPct val="20000"/>
              </a:spcBef>
              <a:spcAft>
                <a:spcPct val="0"/>
              </a:spcAft>
              <a:buFont typeface="Arial" pitchFamily="34" charset="0"/>
              <a:buNone/>
              <a:defRPr sz="2000" kern="1200">
                <a:solidFill>
                  <a:schemeClr val="tx1">
                    <a:tint val="75000"/>
                  </a:schemeClr>
                </a:solidFill>
                <a:latin typeface="+mn-lt"/>
                <a:ea typeface="ＭＳ Ｐゴシック" charset="0"/>
                <a:cs typeface="+mn-cs"/>
              </a:defRPr>
            </a:lvl4pPr>
            <a:lvl5pPr marL="1828800" indent="0" algn="ctr" defTabSz="457200" rtl="0" eaLnBrk="0" fontAlgn="base" hangingPunct="0">
              <a:spcBef>
                <a:spcPct val="20000"/>
              </a:spcBef>
              <a:spcAft>
                <a:spcPct val="0"/>
              </a:spcAft>
              <a:buFont typeface="Arial" pitchFamily="34" charset="0"/>
              <a:buNone/>
              <a:defRPr sz="2000" kern="1200">
                <a:solidFill>
                  <a:schemeClr val="tx1">
                    <a:tint val="75000"/>
                  </a:schemeClr>
                </a:solidFill>
                <a:latin typeface="+mn-lt"/>
                <a:ea typeface="ＭＳ Ｐゴシック" charset="0"/>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41313" lvl="1" indent="-342900" algn="l">
              <a:spcBef>
                <a:spcPts val="1200"/>
              </a:spcBef>
              <a:buFont typeface="Arial" charset="0"/>
              <a:buChar char="•"/>
              <a:defRPr/>
            </a:pPr>
            <a:r>
              <a:rPr lang="en-ZA" dirty="0" smtClean="0">
                <a:solidFill>
                  <a:schemeClr val="tx1"/>
                </a:solidFill>
              </a:rPr>
              <a:t>Assess individual users’ supply profiles</a:t>
            </a:r>
          </a:p>
          <a:p>
            <a:pPr marL="341313" lvl="1" indent="-342900" algn="l">
              <a:spcBef>
                <a:spcPts val="1200"/>
              </a:spcBef>
              <a:buFont typeface="Arial" charset="0"/>
              <a:buChar char="•"/>
              <a:defRPr/>
            </a:pPr>
            <a:r>
              <a:rPr lang="en-ZA" dirty="0" smtClean="0">
                <a:solidFill>
                  <a:schemeClr val="tx1"/>
                </a:solidFill>
              </a:rPr>
              <a:t>Additional augmentation/intervention options</a:t>
            </a:r>
          </a:p>
          <a:p>
            <a:pPr marL="341313" lvl="1" indent="-342900" algn="l">
              <a:spcBef>
                <a:spcPts val="1200"/>
              </a:spcBef>
              <a:buFont typeface="Arial" charset="0"/>
              <a:buChar char="•"/>
              <a:defRPr/>
            </a:pPr>
            <a:r>
              <a:rPr lang="en-ZA" dirty="0" smtClean="0">
                <a:solidFill>
                  <a:schemeClr val="tx1"/>
                </a:solidFill>
              </a:rPr>
              <a:t>Climate change impacts</a:t>
            </a:r>
          </a:p>
          <a:p>
            <a:pPr marL="341313" lvl="1" indent="-342900" algn="l">
              <a:spcBef>
                <a:spcPts val="1200"/>
              </a:spcBef>
              <a:buFont typeface="Arial" charset="0"/>
              <a:buChar char="•"/>
              <a:defRPr/>
            </a:pPr>
            <a:r>
              <a:rPr lang="en-ZA" dirty="0" smtClean="0">
                <a:solidFill>
                  <a:schemeClr val="tx1"/>
                </a:solidFill>
              </a:rPr>
              <a:t>Results from Lake assessment</a:t>
            </a:r>
          </a:p>
          <a:p>
            <a:pPr marL="341313" lvl="1" indent="-342900" algn="l">
              <a:spcBef>
                <a:spcPts val="1200"/>
              </a:spcBef>
              <a:buFont typeface="Arial" charset="0"/>
              <a:buChar char="•"/>
              <a:defRPr/>
            </a:pPr>
            <a:r>
              <a:rPr lang="en-ZA" dirty="0" smtClean="0">
                <a:solidFill>
                  <a:schemeClr val="tx1"/>
                </a:solidFill>
              </a:rPr>
              <a:t>Surrounding town’s water balances</a:t>
            </a:r>
          </a:p>
          <a:p>
            <a:pPr marL="341313" lvl="1" indent="-342900" algn="l">
              <a:spcBef>
                <a:spcPts val="1200"/>
              </a:spcBef>
              <a:buFont typeface="Arial" charset="0"/>
              <a:buChar char="•"/>
              <a:defRPr/>
            </a:pPr>
            <a:endParaRPr lang="en-ZA" dirty="0" smtClean="0">
              <a:solidFill>
                <a:schemeClr val="tx1"/>
              </a:solidFill>
            </a:endParaRPr>
          </a:p>
          <a:p>
            <a:pPr marL="341313" lvl="1" indent="-342900" algn="l">
              <a:spcBef>
                <a:spcPts val="1200"/>
              </a:spcBef>
              <a:buFont typeface="Arial" charset="0"/>
              <a:buChar char="•"/>
              <a:defRPr/>
            </a:pPr>
            <a:endParaRPr lang="en-ZA" dirty="0" smtClean="0">
              <a:solidFill>
                <a:schemeClr val="tx1"/>
              </a:solidFill>
            </a:endParaRPr>
          </a:p>
          <a:p>
            <a:pPr marL="341313" lvl="1" indent="-342900" algn="l">
              <a:spcBef>
                <a:spcPts val="1200"/>
              </a:spcBef>
              <a:buFont typeface="Arial" charset="0"/>
              <a:buChar char="•"/>
              <a:defRPr/>
            </a:pPr>
            <a:endParaRPr lang="en-ZA" dirty="0" smtClean="0">
              <a:solidFill>
                <a:schemeClr val="tx1"/>
              </a:solidFill>
            </a:endParaRPr>
          </a:p>
        </p:txBody>
      </p:sp>
    </p:spTree>
    <p:extLst>
      <p:ext uri="{BB962C8B-B14F-4D97-AF65-F5344CB8AC3E}">
        <p14:creationId xmlns:p14="http://schemas.microsoft.com/office/powerpoint/2010/main" val="46723439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6328" y="1908167"/>
            <a:ext cx="7077807" cy="1268051"/>
          </a:xfrm>
        </p:spPr>
        <p:txBody>
          <a:bodyPr/>
          <a:lstStyle/>
          <a:p>
            <a:r>
              <a:rPr lang="en-US" b="1" dirty="0"/>
              <a:t>IMPLEMENTATION AND MAINTENANCE OF THE WATER RECONCILIATION STRATEGY FOR RICHARDS BAY AND SURROUNDING TOWNS</a:t>
            </a:r>
            <a:r>
              <a:rPr lang="en-ZA" b="1" dirty="0">
                <a:solidFill>
                  <a:schemeClr val="bg1"/>
                </a:solidFill>
                <a:effectLst>
                  <a:outerShdw blurRad="38100" dist="38100" dir="2700000" algn="tl">
                    <a:srgbClr val="000000">
                      <a:alpha val="43137"/>
                    </a:srgbClr>
                  </a:outerShdw>
                </a:effectLst>
              </a:rPr>
              <a:t/>
            </a:r>
            <a:br>
              <a:rPr lang="en-ZA" b="1" dirty="0">
                <a:solidFill>
                  <a:schemeClr val="bg1"/>
                </a:solidFill>
                <a:effectLst>
                  <a:outerShdw blurRad="38100" dist="38100" dir="2700000" algn="tl">
                    <a:srgbClr val="000000">
                      <a:alpha val="43137"/>
                    </a:srgbClr>
                  </a:outerShdw>
                </a:effectLst>
              </a:rPr>
            </a:br>
            <a:r>
              <a:rPr lang="en-ZA" b="1" dirty="0" smtClean="0"/>
              <a:t/>
            </a:r>
            <a:br>
              <a:rPr lang="en-ZA" b="1" dirty="0" smtClean="0"/>
            </a:br>
            <a:r>
              <a:rPr lang="en-ZA" b="1" dirty="0" smtClean="0"/>
              <a:t>Strategy Steering Committee Meeting </a:t>
            </a:r>
            <a:br>
              <a:rPr lang="en-ZA" b="1" dirty="0" smtClean="0"/>
            </a:br>
            <a:r>
              <a:rPr lang="en-ZA" b="1" dirty="0" smtClean="0"/>
              <a:t>(</a:t>
            </a:r>
            <a:r>
              <a:rPr lang="en-ZA" b="1" dirty="0" err="1" smtClean="0"/>
              <a:t>StraSC</a:t>
            </a:r>
            <a:r>
              <a:rPr lang="en-ZA" b="1" dirty="0" smtClean="0"/>
              <a:t>) 3</a:t>
            </a:r>
            <a:r>
              <a:rPr dirty="0"/>
              <a:t/>
            </a:r>
            <a:br>
              <a:rPr dirty="0"/>
            </a:br>
            <a:r>
              <a:rPr lang="en-ZA" dirty="0" smtClean="0"/>
              <a:t/>
            </a:r>
            <a:br>
              <a:rPr lang="en-ZA" dirty="0" smtClean="0"/>
            </a:br>
            <a:r>
              <a:rPr lang="en-GB" sz="3200" b="1" dirty="0">
                <a:solidFill>
                  <a:schemeClr val="tx1"/>
                </a:solidFill>
              </a:rPr>
              <a:t>Item </a:t>
            </a:r>
            <a:r>
              <a:rPr lang="en-GB" sz="3200" b="1" dirty="0" smtClean="0">
                <a:solidFill>
                  <a:schemeClr val="tx1"/>
                </a:solidFill>
              </a:rPr>
              <a:t>9.3: </a:t>
            </a:r>
            <a:r>
              <a:rPr lang="en-ZA" sz="3200" b="1" dirty="0" smtClean="0">
                <a:solidFill>
                  <a:schemeClr val="tx1"/>
                </a:solidFill>
              </a:rPr>
              <a:t>Infrastructure &amp; Cost Assessment</a:t>
            </a:r>
            <a:r>
              <a:rPr lang="en-GB" sz="3200" dirty="0"/>
              <a:t/>
            </a:r>
            <a:br>
              <a:rPr lang="en-GB" sz="3200" dirty="0"/>
            </a:br>
            <a:r>
              <a:rPr lang="en-GB" sz="3200" dirty="0"/>
              <a:t/>
            </a:r>
            <a:br>
              <a:rPr lang="en-GB" sz="3200" dirty="0"/>
            </a:br>
            <a:endParaRPr lang="en-ZA" sz="3200" b="1" dirty="0"/>
          </a:p>
        </p:txBody>
      </p:sp>
    </p:spTree>
    <p:extLst>
      <p:ext uri="{BB962C8B-B14F-4D97-AF65-F5344CB8AC3E}">
        <p14:creationId xmlns:p14="http://schemas.microsoft.com/office/powerpoint/2010/main" val="114244682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 xmlns:a16="http://schemas.microsoft.com/office/drawing/2014/main" id="{8C936226-438C-4652-BCE5-8F9D4F659F5A}"/>
              </a:ext>
            </a:extLst>
          </p:cNvPr>
          <p:cNvSpPr>
            <a:spLocks noGrp="1"/>
          </p:cNvSpPr>
          <p:nvPr>
            <p:ph type="ctrTitle"/>
          </p:nvPr>
        </p:nvSpPr>
        <p:spPr>
          <a:xfrm>
            <a:off x="1488331" y="269507"/>
            <a:ext cx="7772400" cy="3869356"/>
          </a:xfrm>
        </p:spPr>
        <p:txBody>
          <a:bodyPr anchor="ctr" anchorCtr="0">
            <a:noAutofit/>
          </a:bodyPr>
          <a:lstStyle/>
          <a:p>
            <a:pPr algn="l">
              <a:spcBef>
                <a:spcPts val="0"/>
              </a:spcBef>
              <a:spcAft>
                <a:spcPts val="0"/>
              </a:spcAft>
            </a:pPr>
            <a:r>
              <a:rPr lang="en-US" sz="2200" b="1" cap="all" dirty="0">
                <a:solidFill>
                  <a:srgbClr val="000000"/>
                </a:solidFill>
                <a:latin typeface="Arial" panose="020B0604020202020204" pitchFamily="34" charset="0"/>
                <a:ea typeface="+mn-ea"/>
                <a:cs typeface="Arial" panose="020B0604020202020204" pitchFamily="34" charset="0"/>
              </a:rPr>
              <a:t>task 8: </a:t>
            </a:r>
            <a:r>
              <a:rPr lang="en-US" sz="2200" b="1" dirty="0">
                <a:latin typeface="Arial" panose="020B0604020202020204" pitchFamily="34" charset="0"/>
                <a:cs typeface="Arial" panose="020B0604020202020204" pitchFamily="34" charset="0"/>
              </a:rPr>
              <a:t>INFRASTRUCTURE AND COST ASSESSMENT</a:t>
            </a:r>
            <a:br>
              <a:rPr lang="en-US" sz="2200" b="1" dirty="0">
                <a:latin typeface="Arial" panose="020B0604020202020204" pitchFamily="34" charset="0"/>
                <a:cs typeface="Arial" panose="020B0604020202020204" pitchFamily="34" charset="0"/>
              </a:rPr>
            </a:br>
            <a:r>
              <a:rPr lang="en-US" sz="500" b="1" cap="all" dirty="0">
                <a:solidFill>
                  <a:srgbClr val="000000"/>
                </a:solidFill>
                <a:latin typeface="Arial" panose="020B0604020202020204" pitchFamily="34" charset="0"/>
                <a:ea typeface="+mn-ea"/>
                <a:cs typeface="Arial" panose="020B0604020202020204" pitchFamily="34" charset="0"/>
              </a:rPr>
              <a:t> </a:t>
            </a:r>
            <a:r>
              <a:rPr lang="en-US" sz="2200" b="1" cap="all" dirty="0">
                <a:solidFill>
                  <a:srgbClr val="000000"/>
                </a:solidFill>
                <a:latin typeface="Arial" panose="020B0604020202020204" pitchFamily="34" charset="0"/>
                <a:ea typeface="+mn-ea"/>
                <a:cs typeface="Arial" panose="020B0604020202020204" pitchFamily="34" charset="0"/>
              </a:rPr>
              <a:t> </a:t>
            </a:r>
            <a:r>
              <a:rPr lang="en-US" sz="2800" b="1" cap="all" dirty="0">
                <a:solidFill>
                  <a:srgbClr val="000000"/>
                </a:solidFill>
                <a:latin typeface="Arial" panose="020B0604020202020204" pitchFamily="34" charset="0"/>
                <a:ea typeface="+mn-ea"/>
                <a:cs typeface="Arial" panose="020B0604020202020204" pitchFamily="34" charset="0"/>
              </a:rPr>
              <a:t/>
            </a:r>
            <a:br>
              <a:rPr lang="en-US" sz="2800" b="1" cap="all" dirty="0">
                <a:solidFill>
                  <a:srgbClr val="000000"/>
                </a:solidFill>
                <a:latin typeface="Arial" panose="020B0604020202020204" pitchFamily="34" charset="0"/>
                <a:ea typeface="+mn-ea"/>
                <a:cs typeface="Arial" panose="020B0604020202020204" pitchFamily="34" charset="0"/>
              </a:rPr>
            </a:br>
            <a:r>
              <a:rPr lang="en-US" sz="2000" dirty="0">
                <a:latin typeface="Arial" panose="020B0604020202020204" pitchFamily="34" charset="0"/>
                <a:ea typeface="+mn-ea"/>
                <a:cs typeface="Arial" panose="020B0604020202020204" pitchFamily="34" charset="0"/>
              </a:rPr>
              <a:t>Task 8 relates to the </a:t>
            </a:r>
            <a:r>
              <a:rPr lang="en-US" sz="2000" b="1" dirty="0">
                <a:latin typeface="Arial" panose="020B0604020202020204" pitchFamily="34" charset="0"/>
                <a:ea typeface="+mn-ea"/>
                <a:cs typeface="Arial" panose="020B0604020202020204" pitchFamily="34" charset="0"/>
              </a:rPr>
              <a:t>infrastructure</a:t>
            </a:r>
            <a:r>
              <a:rPr lang="en-US" sz="2000" dirty="0">
                <a:latin typeface="Arial" panose="020B0604020202020204" pitchFamily="34" charset="0"/>
                <a:ea typeface="+mn-ea"/>
                <a:cs typeface="Arial" panose="020B0604020202020204" pitchFamily="34" charset="0"/>
              </a:rPr>
              <a:t> of the </a:t>
            </a:r>
            <a:r>
              <a:rPr lang="en-US" sz="2000" b="1" dirty="0">
                <a:latin typeface="Arial" panose="020B0604020202020204" pitchFamily="34" charset="0"/>
                <a:ea typeface="+mn-ea"/>
                <a:cs typeface="Arial" panose="020B0604020202020204" pitchFamily="34" charset="0"/>
              </a:rPr>
              <a:t>intervention options </a:t>
            </a:r>
            <a:r>
              <a:rPr lang="en-US" sz="2000" dirty="0">
                <a:latin typeface="Arial" panose="020B0604020202020204" pitchFamily="34" charset="0"/>
                <a:ea typeface="+mn-ea"/>
                <a:cs typeface="Arial" panose="020B0604020202020204" pitchFamily="34" charset="0"/>
              </a:rPr>
              <a:t>identified during the previous Reconciliation Strategy, including the </a:t>
            </a:r>
            <a:r>
              <a:rPr lang="en-US" sz="2000" b="1" dirty="0">
                <a:latin typeface="Arial" panose="020B0604020202020204" pitchFamily="34" charset="0"/>
                <a:ea typeface="+mn-ea"/>
                <a:cs typeface="Arial" panose="020B0604020202020204" pitchFamily="34" charset="0"/>
              </a:rPr>
              <a:t>related financial implications</a:t>
            </a:r>
            <a:r>
              <a:rPr lang="en-US" sz="2000" dirty="0">
                <a:latin typeface="Arial" panose="020B0604020202020204" pitchFamily="34" charset="0"/>
                <a:ea typeface="+mn-ea"/>
                <a:cs typeface="Arial" panose="020B0604020202020204" pitchFamily="34" charset="0"/>
              </a:rPr>
              <a:t>. </a:t>
            </a:r>
            <a:r>
              <a:rPr lang="en-US" sz="1800" dirty="0">
                <a:latin typeface="Arial" panose="020B0604020202020204" pitchFamily="34" charset="0"/>
                <a:ea typeface="+mn-ea"/>
                <a:cs typeface="Arial" panose="020B0604020202020204" pitchFamily="34" charset="0"/>
              </a:rPr>
              <a:t/>
            </a:r>
            <a:br>
              <a:rPr lang="en-US" sz="1800" dirty="0">
                <a:latin typeface="Arial" panose="020B0604020202020204" pitchFamily="34" charset="0"/>
                <a:ea typeface="+mn-ea"/>
                <a:cs typeface="Arial" panose="020B0604020202020204" pitchFamily="34" charset="0"/>
              </a:rPr>
            </a:br>
            <a:r>
              <a:rPr lang="en-US" sz="1800" dirty="0">
                <a:latin typeface="Arial" panose="020B0604020202020204" pitchFamily="34" charset="0"/>
                <a:ea typeface="+mn-ea"/>
                <a:cs typeface="Arial" panose="020B0604020202020204" pitchFamily="34" charset="0"/>
              </a:rPr>
              <a:t/>
            </a:r>
            <a:br>
              <a:rPr lang="en-US" sz="1800" dirty="0">
                <a:latin typeface="Arial" panose="020B0604020202020204" pitchFamily="34" charset="0"/>
                <a:ea typeface="+mn-ea"/>
                <a:cs typeface="Arial" panose="020B0604020202020204" pitchFamily="34" charset="0"/>
              </a:rPr>
            </a:br>
            <a:r>
              <a:rPr lang="en-US" sz="2000" dirty="0">
                <a:latin typeface="Arial" panose="020B0604020202020204" pitchFamily="34" charset="0"/>
                <a:cs typeface="Arial" panose="020B0604020202020204" pitchFamily="34" charset="0"/>
              </a:rPr>
              <a:t>The Task has been divided into three subtasks with deliverables:</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
            </a:r>
            <a:br>
              <a:rPr lang="en-US" sz="2000" dirty="0">
                <a:latin typeface="Arial" panose="020B0604020202020204" pitchFamily="34" charset="0"/>
                <a:cs typeface="Arial" panose="020B0604020202020204" pitchFamily="34" charset="0"/>
              </a:rPr>
            </a:br>
            <a:endParaRPr lang="en-ZA" sz="1800" b="1"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 xmlns:a16="http://schemas.microsoft.com/office/drawing/2014/main" id="{687C4E1C-0785-4873-B6E8-FA43133DE56D}"/>
              </a:ext>
            </a:extLst>
          </p:cNvPr>
          <p:cNvPicPr>
            <a:picLocks noChangeAspect="1"/>
          </p:cNvPicPr>
          <p:nvPr/>
        </p:nvPicPr>
        <p:blipFill>
          <a:blip r:embed="rId3"/>
          <a:stretch>
            <a:fillRect/>
          </a:stretch>
        </p:blipFill>
        <p:spPr>
          <a:xfrm>
            <a:off x="1488331" y="2765572"/>
            <a:ext cx="7632000" cy="3393893"/>
          </a:xfrm>
          <a:prstGeom prst="rect">
            <a:avLst/>
          </a:prstGeom>
        </p:spPr>
      </p:pic>
    </p:spTree>
    <p:extLst>
      <p:ext uri="{BB962C8B-B14F-4D97-AF65-F5344CB8AC3E}">
        <p14:creationId xmlns:p14="http://schemas.microsoft.com/office/powerpoint/2010/main" val="97905721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 xmlns:a16="http://schemas.microsoft.com/office/drawing/2014/main" id="{8C936226-438C-4652-BCE5-8F9D4F659F5A}"/>
              </a:ext>
            </a:extLst>
          </p:cNvPr>
          <p:cNvSpPr>
            <a:spLocks noGrp="1"/>
          </p:cNvSpPr>
          <p:nvPr>
            <p:ph type="ctrTitle"/>
          </p:nvPr>
        </p:nvSpPr>
        <p:spPr>
          <a:xfrm>
            <a:off x="1642336" y="375384"/>
            <a:ext cx="7078154" cy="5101391"/>
          </a:xfrm>
        </p:spPr>
        <p:txBody>
          <a:bodyPr anchor="ctr" anchorCtr="0">
            <a:noAutofit/>
          </a:bodyPr>
          <a:lstStyle/>
          <a:p>
            <a:pPr algn="l">
              <a:lnSpc>
                <a:spcPct val="120000"/>
              </a:lnSpc>
              <a:spcBef>
                <a:spcPts val="0"/>
              </a:spcBef>
              <a:spcAft>
                <a:spcPts val="0"/>
              </a:spcAft>
            </a:pPr>
            <a:r>
              <a:rPr lang="en-US" sz="500" b="1" cap="all" dirty="0">
                <a:solidFill>
                  <a:srgbClr val="000000"/>
                </a:solidFill>
                <a:latin typeface="Arial" panose="020B0604020202020204" pitchFamily="34" charset="0"/>
                <a:ea typeface="+mn-ea"/>
                <a:cs typeface="Arial" panose="020B0604020202020204" pitchFamily="34" charset="0"/>
              </a:rPr>
              <a:t> </a:t>
            </a:r>
            <a:r>
              <a:rPr lang="en-US" sz="2200" b="1" dirty="0">
                <a:solidFill>
                  <a:srgbClr val="008000"/>
                </a:solidFill>
                <a:latin typeface="Arial" panose="020B0604020202020204" pitchFamily="34" charset="0"/>
                <a:cs typeface="Arial" panose="020B0604020202020204" pitchFamily="34" charset="0"/>
              </a:rPr>
              <a:t>Deliverable 8.1:  Infrastructure / Intervention Status Quo Assessment Module</a:t>
            </a:r>
            <a:r>
              <a:rPr lang="en-US" sz="2000" b="1" dirty="0">
                <a:solidFill>
                  <a:srgbClr val="009900"/>
                </a:solidFill>
                <a:latin typeface="Arial" panose="020B0604020202020204" pitchFamily="34" charset="0"/>
                <a:cs typeface="Arial" panose="020B0604020202020204" pitchFamily="34" charset="0"/>
              </a:rPr>
              <a:t/>
            </a:r>
            <a:br>
              <a:rPr lang="en-US" sz="2000" b="1" dirty="0">
                <a:solidFill>
                  <a:srgbClr val="009900"/>
                </a:solidFill>
                <a:latin typeface="Arial" panose="020B0604020202020204" pitchFamily="34" charset="0"/>
                <a:cs typeface="Arial" panose="020B0604020202020204" pitchFamily="34" charset="0"/>
              </a:rPr>
            </a:br>
            <a:r>
              <a:rPr lang="en-US" sz="2000" b="1" dirty="0">
                <a:solidFill>
                  <a:srgbClr val="009900"/>
                </a:solidFill>
                <a:latin typeface="Arial" panose="020B0604020202020204" pitchFamily="34" charset="0"/>
                <a:cs typeface="Arial" panose="020B0604020202020204" pitchFamily="34" charset="0"/>
              </a:rPr>
              <a:t/>
            </a:r>
            <a:br>
              <a:rPr lang="en-US" sz="2000" b="1" dirty="0">
                <a:solidFill>
                  <a:srgbClr val="009900"/>
                </a:solidFill>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Potential interventions were identified in the Previous Richards Bay Reconciliation Strategy, which could contribute to meeting the future water requirements of the Richards Bay WSS.</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This module addresses the findings of the </a:t>
            </a:r>
            <a:r>
              <a:rPr lang="en-US" sz="2000" b="1" dirty="0">
                <a:latin typeface="Arial" panose="020B0604020202020204" pitchFamily="34" charset="0"/>
                <a:cs typeface="Arial" panose="020B0604020202020204" pitchFamily="34" charset="0"/>
              </a:rPr>
              <a:t>status quo assessment </a:t>
            </a:r>
            <a:r>
              <a:rPr lang="en-US" sz="2000" dirty="0">
                <a:latin typeface="Arial" panose="020B0604020202020204" pitchFamily="34" charset="0"/>
                <a:cs typeface="Arial" panose="020B0604020202020204" pitchFamily="34" charset="0"/>
              </a:rPr>
              <a:t>carried out for the </a:t>
            </a:r>
            <a:r>
              <a:rPr lang="en-US" sz="2000" b="1" dirty="0">
                <a:latin typeface="Arial" panose="020B0604020202020204" pitchFamily="34" charset="0"/>
                <a:cs typeface="Arial" panose="020B0604020202020204" pitchFamily="34" charset="0"/>
              </a:rPr>
              <a:t>intervention options </a:t>
            </a:r>
            <a:r>
              <a:rPr lang="en-US" sz="2000" dirty="0">
                <a:latin typeface="Arial" panose="020B0604020202020204" pitchFamily="34" charset="0"/>
                <a:cs typeface="Arial" panose="020B0604020202020204" pitchFamily="34" charset="0"/>
              </a:rPr>
              <a:t>identified in the Richards Bay and Surrounding Towns Study Area.</a:t>
            </a:r>
            <a:r>
              <a:rPr lang="en-ZA" sz="2000" dirty="0">
                <a:latin typeface="Arial" panose="020B0604020202020204" pitchFamily="34" charset="0"/>
                <a:cs typeface="Arial" panose="020B0604020202020204" pitchFamily="34" charset="0"/>
              </a:rPr>
              <a:t/>
            </a:r>
            <a:br>
              <a:rPr lang="en-ZA"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
            </a:r>
            <a:br>
              <a:rPr lang="en-US" sz="2000" dirty="0">
                <a:latin typeface="Arial" panose="020B0604020202020204" pitchFamily="34" charset="0"/>
                <a:cs typeface="Arial" panose="020B0604020202020204" pitchFamily="34" charset="0"/>
              </a:rPr>
            </a:br>
            <a:endParaRPr lang="en-ZA"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6759981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3B20BFDE-48FC-4C2A-B5BE-BD77C5D1D496}"/>
              </a:ext>
            </a:extLst>
          </p:cNvPr>
          <p:cNvSpPr/>
          <p:nvPr/>
        </p:nvSpPr>
        <p:spPr>
          <a:xfrm>
            <a:off x="1573731" y="386634"/>
            <a:ext cx="7358514" cy="3734356"/>
          </a:xfrm>
          <a:prstGeom prst="rect">
            <a:avLst/>
          </a:prstGeom>
        </p:spPr>
        <p:txBody>
          <a:bodyPr wrap="square">
            <a:spAutoFit/>
          </a:bodyPr>
          <a:lstStyle/>
          <a:p>
            <a:pPr algn="just">
              <a:lnSpc>
                <a:spcPct val="150000"/>
              </a:lnSpc>
              <a:spcBef>
                <a:spcPts val="600"/>
              </a:spcBef>
              <a:spcAft>
                <a:spcPts val="600"/>
              </a:spcAft>
            </a:pPr>
            <a:r>
              <a:rPr lang="en-US" sz="2200" b="1" dirty="0">
                <a:solidFill>
                  <a:srgbClr val="008000"/>
                </a:solidFill>
                <a:latin typeface="Arial" panose="020B0604020202020204" pitchFamily="34" charset="0"/>
                <a:ea typeface="Times New Roman" panose="02020603050405020304" pitchFamily="18" charset="0"/>
                <a:cs typeface="Times New Roman" panose="02020603050405020304" pitchFamily="18" charset="0"/>
              </a:rPr>
              <a:t>Interventions</a:t>
            </a:r>
          </a:p>
          <a:p>
            <a:pPr algn="just">
              <a:lnSpc>
                <a:spcPct val="150000"/>
              </a:lnSpc>
              <a:spcBef>
                <a:spcPts val="600"/>
              </a:spcBef>
              <a:spcAft>
                <a:spcPts val="600"/>
              </a:spcAft>
            </a:pPr>
            <a:r>
              <a:rPr lang="en-US"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An intervention can be any measure that could potentially make additional water available i.e. that improves the water balance of the Richards Bay WSS. </a:t>
            </a:r>
          </a:p>
          <a:p>
            <a:pPr algn="just">
              <a:lnSpc>
                <a:spcPct val="150000"/>
              </a:lnSpc>
              <a:spcBef>
                <a:spcPts val="600"/>
              </a:spcBef>
              <a:spcAft>
                <a:spcPts val="600"/>
              </a:spcAft>
            </a:pPr>
            <a:r>
              <a:rPr lang="en-US"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It can therefore be demand-side (lowering water requirements) or supply side (increasing the water supply) focused.</a:t>
            </a:r>
            <a:endParaRPr lang="en-ZA"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endParaRPr>
          </a:p>
          <a:p>
            <a:pPr algn="just">
              <a:lnSpc>
                <a:spcPct val="150000"/>
              </a:lnSpc>
              <a:spcBef>
                <a:spcPts val="600"/>
              </a:spcBef>
              <a:spcAft>
                <a:spcPts val="600"/>
              </a:spcAft>
            </a:pPr>
            <a:endParaRPr lang="en-ZA" dirty="0">
              <a:solidFill>
                <a:prstClr val="black"/>
              </a:solidFill>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8425063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3B20BFDE-48FC-4C2A-B5BE-BD77C5D1D496}"/>
              </a:ext>
            </a:extLst>
          </p:cNvPr>
          <p:cNvSpPr/>
          <p:nvPr/>
        </p:nvSpPr>
        <p:spPr>
          <a:xfrm>
            <a:off x="1607419" y="242256"/>
            <a:ext cx="7267073" cy="5736892"/>
          </a:xfrm>
          <a:prstGeom prst="rect">
            <a:avLst/>
          </a:prstGeom>
        </p:spPr>
        <p:txBody>
          <a:bodyPr wrap="square">
            <a:spAutoFit/>
          </a:bodyPr>
          <a:lstStyle/>
          <a:p>
            <a:pPr algn="just">
              <a:lnSpc>
                <a:spcPct val="110000"/>
              </a:lnSpc>
              <a:spcBef>
                <a:spcPts val="600"/>
              </a:spcBef>
              <a:spcAft>
                <a:spcPts val="1200"/>
              </a:spcAft>
            </a:pPr>
            <a:r>
              <a:rPr lang="en-US"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The following </a:t>
            </a:r>
            <a:r>
              <a:rPr lang="en-US" sz="2000" b="1" dirty="0">
                <a:solidFill>
                  <a:srgbClr val="008000"/>
                </a:solidFill>
                <a:latin typeface="Arial" panose="020B0604020202020204" pitchFamily="34" charset="0"/>
                <a:ea typeface="Times New Roman" panose="02020603050405020304" pitchFamily="18" charset="0"/>
                <a:cs typeface="Times New Roman" panose="02020603050405020304" pitchFamily="18" charset="0"/>
              </a:rPr>
              <a:t>potential augmentation options</a:t>
            </a:r>
            <a:r>
              <a:rPr lang="en-US"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have been selected during the previous study for further evaluation:</a:t>
            </a:r>
            <a:endParaRPr lang="en-ZA"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endParaRPr>
          </a:p>
          <a:p>
            <a:pPr marL="342900" indent="-342900">
              <a:lnSpc>
                <a:spcPct val="120000"/>
              </a:lnSpc>
              <a:spcBef>
                <a:spcPts val="600"/>
              </a:spcBef>
              <a:spcAft>
                <a:spcPts val="600"/>
              </a:spcAft>
              <a:buFont typeface="Symbol" panose="05050102010706020507" pitchFamily="18" charset="2"/>
              <a:buChar char=""/>
            </a:pPr>
            <a:r>
              <a:rPr lang="en-US"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Raising </a:t>
            </a:r>
            <a:r>
              <a:rPr lang="en-US" sz="20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Goedertrouw</a:t>
            </a:r>
            <a:r>
              <a:rPr lang="en-US"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Dam</a:t>
            </a:r>
            <a:endParaRPr lang="en-ZA"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endParaRPr>
          </a:p>
          <a:p>
            <a:pPr marL="342900" indent="-342900">
              <a:lnSpc>
                <a:spcPct val="120000"/>
              </a:lnSpc>
              <a:spcBef>
                <a:spcPts val="600"/>
              </a:spcBef>
              <a:spcAft>
                <a:spcPts val="600"/>
              </a:spcAft>
              <a:buFont typeface="Symbol" panose="05050102010706020507" pitchFamily="18" charset="2"/>
              <a:buChar char=""/>
            </a:pPr>
            <a:r>
              <a:rPr lang="en-US"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Dam on the </a:t>
            </a:r>
            <a:r>
              <a:rPr lang="en-US" sz="20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Nseleni</a:t>
            </a:r>
            <a:r>
              <a:rPr lang="en-US"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River</a:t>
            </a:r>
            <a:endParaRPr lang="en-ZA"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endParaRPr>
          </a:p>
          <a:p>
            <a:pPr marL="342900" indent="-342900">
              <a:lnSpc>
                <a:spcPct val="120000"/>
              </a:lnSpc>
              <a:spcBef>
                <a:spcPts val="600"/>
              </a:spcBef>
              <a:spcAft>
                <a:spcPts val="600"/>
              </a:spcAft>
              <a:buFont typeface="Symbol" panose="05050102010706020507" pitchFamily="18" charset="2"/>
              <a:buChar char=""/>
            </a:pPr>
            <a:r>
              <a:rPr lang="en-US"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Bulk industrial and Urban water conservation and water demand management</a:t>
            </a:r>
            <a:endParaRPr lang="en-ZA"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endParaRPr>
          </a:p>
          <a:p>
            <a:pPr marL="342900" indent="-342900">
              <a:lnSpc>
                <a:spcPct val="120000"/>
              </a:lnSpc>
              <a:spcBef>
                <a:spcPts val="600"/>
              </a:spcBef>
              <a:spcAft>
                <a:spcPts val="600"/>
              </a:spcAft>
              <a:buFont typeface="Symbol" panose="05050102010706020507" pitchFamily="18" charset="2"/>
              <a:buChar char=""/>
            </a:pPr>
            <a:r>
              <a:rPr lang="en-US"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Increased capacity of the Thukela-</a:t>
            </a:r>
            <a:r>
              <a:rPr lang="en-US" sz="20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Mhlathuze</a:t>
            </a:r>
            <a:r>
              <a:rPr lang="en-US"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Transfer Scheme (</a:t>
            </a:r>
            <a:r>
              <a:rPr lang="en-US" sz="20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Middledrift</a:t>
            </a:r>
            <a:r>
              <a:rPr lang="en-US"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Transfer Scheme)</a:t>
            </a:r>
            <a:endParaRPr lang="en-ZA"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endParaRPr>
          </a:p>
          <a:p>
            <a:pPr marL="342900" indent="-342900">
              <a:lnSpc>
                <a:spcPct val="120000"/>
              </a:lnSpc>
              <a:spcBef>
                <a:spcPts val="600"/>
              </a:spcBef>
              <a:spcAft>
                <a:spcPts val="600"/>
              </a:spcAft>
              <a:buFont typeface="Symbol" panose="05050102010706020507" pitchFamily="18" charset="2"/>
              <a:buChar char=""/>
            </a:pPr>
            <a:r>
              <a:rPr lang="en-US"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Coastal pipeline from the lower Thukela River</a:t>
            </a:r>
            <a:endParaRPr lang="en-ZA"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endParaRPr>
          </a:p>
          <a:p>
            <a:pPr marL="342900" indent="-342900">
              <a:lnSpc>
                <a:spcPct val="120000"/>
              </a:lnSpc>
              <a:spcBef>
                <a:spcPts val="600"/>
              </a:spcBef>
              <a:spcAft>
                <a:spcPts val="600"/>
              </a:spcAft>
              <a:buFont typeface="Symbol" panose="05050102010706020507" pitchFamily="18" charset="2"/>
              <a:buChar char=""/>
            </a:pPr>
            <a:r>
              <a:rPr lang="en-US"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Off-channel transfer scheme/s from the </a:t>
            </a:r>
            <a:r>
              <a:rPr lang="en-US" sz="20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Mfolozi</a:t>
            </a:r>
            <a:r>
              <a:rPr lang="en-US"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River</a:t>
            </a:r>
            <a:endParaRPr lang="en-ZA"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endParaRPr>
          </a:p>
          <a:p>
            <a:pPr marL="342900" indent="-342900">
              <a:lnSpc>
                <a:spcPct val="120000"/>
              </a:lnSpc>
              <a:spcBef>
                <a:spcPts val="600"/>
              </a:spcBef>
              <a:spcAft>
                <a:spcPts val="600"/>
              </a:spcAft>
              <a:buFont typeface="Symbol" panose="05050102010706020507" pitchFamily="18" charset="2"/>
              <a:buChar char=""/>
            </a:pPr>
            <a:r>
              <a:rPr lang="en-US"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Desalination of seawater, and</a:t>
            </a:r>
            <a:endParaRPr lang="en-ZA"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endParaRPr>
          </a:p>
          <a:p>
            <a:pPr marL="342900" indent="-342900">
              <a:lnSpc>
                <a:spcPct val="120000"/>
              </a:lnSpc>
              <a:spcBef>
                <a:spcPts val="600"/>
              </a:spcBef>
              <a:spcAft>
                <a:spcPts val="600"/>
              </a:spcAft>
              <a:buFont typeface="Symbol" panose="05050102010706020507" pitchFamily="18" charset="2"/>
              <a:buChar char=""/>
            </a:pPr>
            <a:r>
              <a:rPr lang="en-US"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Arboretum Effluent Reuse Scheme.</a:t>
            </a:r>
            <a:endParaRPr lang="en-ZA" sz="2000" dirty="0">
              <a:solidFill>
                <a:prstClr val="black"/>
              </a:solidFill>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65422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5FD70A64-939F-4884-8529-BE3FC98039A3}"/>
              </a:ext>
            </a:extLst>
          </p:cNvPr>
          <p:cNvPicPr>
            <a:picLocks noChangeAspect="1"/>
          </p:cNvPicPr>
          <p:nvPr/>
        </p:nvPicPr>
        <p:blipFill>
          <a:blip r:embed="rId3"/>
          <a:stretch>
            <a:fillRect/>
          </a:stretch>
        </p:blipFill>
        <p:spPr>
          <a:xfrm>
            <a:off x="0" y="246363"/>
            <a:ext cx="9144000" cy="5845510"/>
          </a:xfrm>
          <a:prstGeom prst="rect">
            <a:avLst/>
          </a:prstGeom>
        </p:spPr>
      </p:pic>
      <p:sp>
        <p:nvSpPr>
          <p:cNvPr id="4" name="Rectangle 3">
            <a:extLst>
              <a:ext uri="{FF2B5EF4-FFF2-40B4-BE49-F238E27FC236}">
                <a16:creationId xmlns="" xmlns:a16="http://schemas.microsoft.com/office/drawing/2014/main" id="{18D02C01-C932-4FF4-9A19-3943F3219554}"/>
              </a:ext>
            </a:extLst>
          </p:cNvPr>
          <p:cNvSpPr/>
          <p:nvPr/>
        </p:nvSpPr>
        <p:spPr>
          <a:xfrm>
            <a:off x="1118396" y="2757259"/>
            <a:ext cx="1682555" cy="246221"/>
          </a:xfrm>
          <a:prstGeom prst="rect">
            <a:avLst/>
          </a:prstGeom>
          <a:solidFill>
            <a:schemeClr val="bg1"/>
          </a:solidFill>
        </p:spPr>
        <p:txBody>
          <a:bodyPr wrap="square">
            <a:spAutoFit/>
          </a:bodyPr>
          <a:lstStyle/>
          <a:p>
            <a:pPr>
              <a:spcBef>
                <a:spcPts val="300"/>
              </a:spcBef>
              <a:spcAft>
                <a:spcPts val="300"/>
              </a:spcAft>
            </a:pPr>
            <a:r>
              <a:rPr lang="en-US" sz="1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Raising </a:t>
            </a:r>
            <a:r>
              <a:rPr lang="en-US" sz="10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Goedertrouw</a:t>
            </a:r>
            <a:r>
              <a:rPr lang="en-US" sz="1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Dam</a:t>
            </a:r>
            <a:endParaRPr lang="en-ZA" sz="1000" dirty="0">
              <a:solidFill>
                <a:prstClr val="black"/>
              </a:solidFill>
              <a:latin typeface="Arial" panose="020B0604020202020204" pitchFamily="34" charset="0"/>
              <a:ea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 xmlns:a16="http://schemas.microsoft.com/office/drawing/2014/main" id="{A0A0D5C1-BC4F-47A7-90EC-FBC3CF54B5C3}"/>
              </a:ext>
            </a:extLst>
          </p:cNvPr>
          <p:cNvSpPr/>
          <p:nvPr/>
        </p:nvSpPr>
        <p:spPr>
          <a:xfrm>
            <a:off x="3429467" y="2364064"/>
            <a:ext cx="1457294" cy="246221"/>
          </a:xfrm>
          <a:prstGeom prst="rect">
            <a:avLst/>
          </a:prstGeom>
          <a:solidFill>
            <a:schemeClr val="bg1"/>
          </a:solidFill>
        </p:spPr>
        <p:txBody>
          <a:bodyPr wrap="square">
            <a:spAutoFit/>
          </a:bodyPr>
          <a:lstStyle/>
          <a:p>
            <a:pPr>
              <a:spcBef>
                <a:spcPts val="300"/>
              </a:spcBef>
              <a:spcAft>
                <a:spcPts val="300"/>
              </a:spcAft>
            </a:pPr>
            <a:r>
              <a:rPr lang="en-US" sz="1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Dam on </a:t>
            </a:r>
            <a:r>
              <a:rPr lang="en-US" sz="10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Nseleni</a:t>
            </a:r>
            <a:r>
              <a:rPr lang="en-US" sz="1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River</a:t>
            </a:r>
            <a:endParaRPr lang="en-ZA" sz="1000" dirty="0">
              <a:solidFill>
                <a:prstClr val="black"/>
              </a:solidFill>
              <a:latin typeface="Arial" panose="020B0604020202020204" pitchFamily="34" charset="0"/>
              <a:ea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 xmlns:a16="http://schemas.microsoft.com/office/drawing/2014/main" id="{CCC5D61C-B370-42BD-953F-7C3A59A5DB41}"/>
              </a:ext>
            </a:extLst>
          </p:cNvPr>
          <p:cNvSpPr/>
          <p:nvPr/>
        </p:nvSpPr>
        <p:spPr>
          <a:xfrm>
            <a:off x="1530420" y="4215589"/>
            <a:ext cx="2589195" cy="246221"/>
          </a:xfrm>
          <a:prstGeom prst="rect">
            <a:avLst/>
          </a:prstGeom>
          <a:solidFill>
            <a:schemeClr val="bg1"/>
          </a:solidFill>
        </p:spPr>
        <p:txBody>
          <a:bodyPr wrap="square">
            <a:spAutoFit/>
          </a:bodyPr>
          <a:lstStyle/>
          <a:p>
            <a:pPr>
              <a:spcBef>
                <a:spcPts val="300"/>
              </a:spcBef>
              <a:spcAft>
                <a:spcPts val="300"/>
              </a:spcAft>
            </a:pPr>
            <a:r>
              <a:rPr lang="en-US" sz="1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Coastal Pipeline from Lower Thukela River</a:t>
            </a:r>
            <a:endParaRPr lang="en-ZA" sz="1000" dirty="0">
              <a:solidFill>
                <a:prstClr val="black"/>
              </a:solidFill>
              <a:latin typeface="Arial" panose="020B0604020202020204" pitchFamily="34" charset="0"/>
              <a:ea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 xmlns:a16="http://schemas.microsoft.com/office/drawing/2014/main" id="{D2666E63-4E8C-4CA8-B33B-5AFA4BAB27C8}"/>
              </a:ext>
            </a:extLst>
          </p:cNvPr>
          <p:cNvSpPr/>
          <p:nvPr/>
        </p:nvSpPr>
        <p:spPr>
          <a:xfrm>
            <a:off x="6572452" y="3130728"/>
            <a:ext cx="1618648" cy="246221"/>
          </a:xfrm>
          <a:prstGeom prst="rect">
            <a:avLst/>
          </a:prstGeom>
          <a:solidFill>
            <a:schemeClr val="bg1"/>
          </a:solidFill>
        </p:spPr>
        <p:txBody>
          <a:bodyPr wrap="square">
            <a:spAutoFit/>
          </a:bodyPr>
          <a:lstStyle/>
          <a:p>
            <a:pPr>
              <a:spcBef>
                <a:spcPts val="300"/>
              </a:spcBef>
              <a:spcAft>
                <a:spcPts val="300"/>
              </a:spcAft>
            </a:pPr>
            <a:r>
              <a:rPr lang="en-US" sz="1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Desalination of Seawater</a:t>
            </a:r>
            <a:endParaRPr lang="en-ZA" sz="1000" dirty="0">
              <a:solidFill>
                <a:prstClr val="black"/>
              </a:solidFill>
              <a:latin typeface="Arial" panose="020B0604020202020204" pitchFamily="34" charset="0"/>
              <a:ea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 xmlns:a16="http://schemas.microsoft.com/office/drawing/2014/main" id="{0F60A4FA-0B22-47B8-BF88-6FF642E8D534}"/>
              </a:ext>
            </a:extLst>
          </p:cNvPr>
          <p:cNvSpPr/>
          <p:nvPr/>
        </p:nvSpPr>
        <p:spPr>
          <a:xfrm>
            <a:off x="6205086" y="2586024"/>
            <a:ext cx="1682555" cy="246221"/>
          </a:xfrm>
          <a:prstGeom prst="rect">
            <a:avLst/>
          </a:prstGeom>
          <a:solidFill>
            <a:schemeClr val="bg1"/>
          </a:solidFill>
        </p:spPr>
        <p:txBody>
          <a:bodyPr wrap="square">
            <a:spAutoFit/>
          </a:bodyPr>
          <a:lstStyle/>
          <a:p>
            <a:pPr>
              <a:spcBef>
                <a:spcPts val="300"/>
              </a:spcBef>
              <a:spcAft>
                <a:spcPts val="300"/>
              </a:spcAft>
            </a:pPr>
            <a:r>
              <a:rPr lang="en-US" sz="1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Reuse of Treated Effluent</a:t>
            </a:r>
            <a:endParaRPr lang="en-ZA" sz="1000" dirty="0">
              <a:solidFill>
                <a:prstClr val="black"/>
              </a:solidFill>
              <a:latin typeface="Arial" panose="020B0604020202020204" pitchFamily="34" charset="0"/>
              <a:ea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 xmlns:a16="http://schemas.microsoft.com/office/drawing/2014/main" id="{E12664F3-73E6-4C9A-895D-F5227FAD7402}"/>
              </a:ext>
            </a:extLst>
          </p:cNvPr>
          <p:cNvSpPr/>
          <p:nvPr/>
        </p:nvSpPr>
        <p:spPr>
          <a:xfrm>
            <a:off x="6460418" y="798573"/>
            <a:ext cx="1618649" cy="246221"/>
          </a:xfrm>
          <a:prstGeom prst="rect">
            <a:avLst/>
          </a:prstGeom>
          <a:solidFill>
            <a:schemeClr val="bg1"/>
          </a:solidFill>
        </p:spPr>
        <p:txBody>
          <a:bodyPr wrap="square">
            <a:spAutoFit/>
          </a:bodyPr>
          <a:lstStyle/>
          <a:p>
            <a:pPr>
              <a:spcBef>
                <a:spcPts val="300"/>
              </a:spcBef>
              <a:spcAft>
                <a:spcPts val="300"/>
              </a:spcAft>
            </a:pPr>
            <a:r>
              <a:rPr lang="en-US" sz="10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Mfolozi</a:t>
            </a:r>
            <a:r>
              <a:rPr lang="en-US" sz="1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Off-Channel Dam</a:t>
            </a:r>
            <a:endParaRPr lang="en-ZA" sz="1000" dirty="0">
              <a:solidFill>
                <a:prstClr val="black"/>
              </a:solidFill>
              <a:latin typeface="Arial" panose="020B0604020202020204" pitchFamily="34" charset="0"/>
              <a:ea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 xmlns:a16="http://schemas.microsoft.com/office/drawing/2014/main" id="{0905EA0D-B7EE-4477-8558-B0F634AB19BD}"/>
              </a:ext>
            </a:extLst>
          </p:cNvPr>
          <p:cNvSpPr/>
          <p:nvPr/>
        </p:nvSpPr>
        <p:spPr>
          <a:xfrm>
            <a:off x="1193793" y="3709164"/>
            <a:ext cx="1790038" cy="246221"/>
          </a:xfrm>
          <a:prstGeom prst="rect">
            <a:avLst/>
          </a:prstGeom>
          <a:solidFill>
            <a:schemeClr val="bg1"/>
          </a:solidFill>
        </p:spPr>
        <p:txBody>
          <a:bodyPr wrap="square">
            <a:spAutoFit/>
          </a:bodyPr>
          <a:lstStyle/>
          <a:p>
            <a:pPr>
              <a:spcBef>
                <a:spcPts val="300"/>
              </a:spcBef>
              <a:spcAft>
                <a:spcPts val="300"/>
              </a:spcAft>
            </a:pPr>
            <a:r>
              <a:rPr lang="en-US" sz="10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Middledrift</a:t>
            </a:r>
            <a:r>
              <a:rPr lang="en-US" sz="1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Transfer Scheme</a:t>
            </a:r>
            <a:endParaRPr lang="en-ZA" sz="1000" dirty="0">
              <a:solidFill>
                <a:prstClr val="black"/>
              </a:solidFill>
              <a:latin typeface="Arial" panose="020B0604020202020204" pitchFamily="34" charset="0"/>
              <a:ea typeface="Times New Roman" panose="02020603050405020304" pitchFamily="18" charset="0"/>
              <a:cs typeface="Times New Roman" panose="02020603050405020304" pitchFamily="18" charset="0"/>
            </a:endParaRPr>
          </a:p>
        </p:txBody>
      </p:sp>
      <p:sp>
        <p:nvSpPr>
          <p:cNvPr id="5" name="Arrow: Down 4">
            <a:extLst>
              <a:ext uri="{FF2B5EF4-FFF2-40B4-BE49-F238E27FC236}">
                <a16:creationId xmlns="" xmlns:a16="http://schemas.microsoft.com/office/drawing/2014/main" id="{6EF04C7D-FE9E-4919-9862-696284482871}"/>
              </a:ext>
            </a:extLst>
          </p:cNvPr>
          <p:cNvSpPr/>
          <p:nvPr/>
        </p:nvSpPr>
        <p:spPr>
          <a:xfrm rot="20339385">
            <a:off x="2733574" y="2897411"/>
            <a:ext cx="134753" cy="246221"/>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solidFill>
                <a:prstClr val="white"/>
              </a:solidFill>
            </a:endParaRPr>
          </a:p>
        </p:txBody>
      </p:sp>
      <p:sp>
        <p:nvSpPr>
          <p:cNvPr id="13" name="Arrow: Down 12">
            <a:extLst>
              <a:ext uri="{FF2B5EF4-FFF2-40B4-BE49-F238E27FC236}">
                <a16:creationId xmlns="" xmlns:a16="http://schemas.microsoft.com/office/drawing/2014/main" id="{40C7803F-027E-47C4-8BAF-39AEDDEFD5D4}"/>
              </a:ext>
            </a:extLst>
          </p:cNvPr>
          <p:cNvSpPr/>
          <p:nvPr/>
        </p:nvSpPr>
        <p:spPr>
          <a:xfrm rot="7845096">
            <a:off x="1051019" y="3685803"/>
            <a:ext cx="134753" cy="246221"/>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solidFill>
                <a:prstClr val="white"/>
              </a:solidFill>
            </a:endParaRPr>
          </a:p>
        </p:txBody>
      </p:sp>
      <p:sp>
        <p:nvSpPr>
          <p:cNvPr id="14" name="Arrow: Down 13">
            <a:extLst>
              <a:ext uri="{FF2B5EF4-FFF2-40B4-BE49-F238E27FC236}">
                <a16:creationId xmlns="" xmlns:a16="http://schemas.microsoft.com/office/drawing/2014/main" id="{1723F034-494B-43CF-9F68-7CC3781BEEDE}"/>
              </a:ext>
            </a:extLst>
          </p:cNvPr>
          <p:cNvSpPr/>
          <p:nvPr/>
        </p:nvSpPr>
        <p:spPr>
          <a:xfrm rot="19379255">
            <a:off x="4090738" y="4301458"/>
            <a:ext cx="134753" cy="246221"/>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solidFill>
                <a:prstClr val="white"/>
              </a:solidFill>
            </a:endParaRPr>
          </a:p>
        </p:txBody>
      </p:sp>
      <p:sp>
        <p:nvSpPr>
          <p:cNvPr id="15" name="Arrow: Down 14">
            <a:extLst>
              <a:ext uri="{FF2B5EF4-FFF2-40B4-BE49-F238E27FC236}">
                <a16:creationId xmlns="" xmlns:a16="http://schemas.microsoft.com/office/drawing/2014/main" id="{57F1D96F-0E50-4DBA-9081-028CBC96165A}"/>
              </a:ext>
            </a:extLst>
          </p:cNvPr>
          <p:cNvSpPr/>
          <p:nvPr/>
        </p:nvSpPr>
        <p:spPr>
          <a:xfrm rot="4874033">
            <a:off x="6415955" y="3178064"/>
            <a:ext cx="134753" cy="246221"/>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solidFill>
                <a:prstClr val="white"/>
              </a:solidFill>
            </a:endParaRPr>
          </a:p>
        </p:txBody>
      </p:sp>
      <p:sp>
        <p:nvSpPr>
          <p:cNvPr id="16" name="Arrow: Down 15">
            <a:extLst>
              <a:ext uri="{FF2B5EF4-FFF2-40B4-BE49-F238E27FC236}">
                <a16:creationId xmlns="" xmlns:a16="http://schemas.microsoft.com/office/drawing/2014/main" id="{486B939A-8B85-4736-B4CF-0EF97D094D9C}"/>
              </a:ext>
            </a:extLst>
          </p:cNvPr>
          <p:cNvSpPr/>
          <p:nvPr/>
        </p:nvSpPr>
        <p:spPr>
          <a:xfrm rot="3804171">
            <a:off x="6284015" y="845956"/>
            <a:ext cx="134753" cy="246221"/>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solidFill>
                <a:prstClr val="white"/>
              </a:solidFill>
            </a:endParaRPr>
          </a:p>
        </p:txBody>
      </p:sp>
      <p:sp>
        <p:nvSpPr>
          <p:cNvPr id="17" name="Rectangle 16">
            <a:extLst>
              <a:ext uri="{FF2B5EF4-FFF2-40B4-BE49-F238E27FC236}">
                <a16:creationId xmlns="" xmlns:a16="http://schemas.microsoft.com/office/drawing/2014/main" id="{47156C27-F25B-4CC8-AD7F-E3B583F8D0F7}"/>
              </a:ext>
            </a:extLst>
          </p:cNvPr>
          <p:cNvSpPr/>
          <p:nvPr/>
        </p:nvSpPr>
        <p:spPr>
          <a:xfrm>
            <a:off x="6709071" y="1589007"/>
            <a:ext cx="1106644" cy="246221"/>
          </a:xfrm>
          <a:prstGeom prst="rect">
            <a:avLst/>
          </a:prstGeom>
          <a:solidFill>
            <a:schemeClr val="bg1"/>
          </a:solidFill>
        </p:spPr>
        <p:txBody>
          <a:bodyPr wrap="square">
            <a:spAutoFit/>
          </a:bodyPr>
          <a:lstStyle/>
          <a:p>
            <a:pPr>
              <a:spcBef>
                <a:spcPts val="300"/>
              </a:spcBef>
              <a:spcAft>
                <a:spcPts val="300"/>
              </a:spcAft>
            </a:pPr>
            <a:r>
              <a:rPr lang="en-US" sz="10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Mfolozi</a:t>
            </a:r>
            <a:r>
              <a:rPr lang="en-US" sz="1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Scheme</a:t>
            </a:r>
            <a:endParaRPr lang="en-ZA" sz="1000" dirty="0">
              <a:solidFill>
                <a:prstClr val="black"/>
              </a:solidFill>
              <a:latin typeface="Arial" panose="020B0604020202020204" pitchFamily="34" charset="0"/>
              <a:ea typeface="Times New Roman" panose="02020603050405020304" pitchFamily="18" charset="0"/>
              <a:cs typeface="Times New Roman" panose="02020603050405020304" pitchFamily="18" charset="0"/>
            </a:endParaRPr>
          </a:p>
        </p:txBody>
      </p:sp>
      <p:sp>
        <p:nvSpPr>
          <p:cNvPr id="18" name="Arrow: Down 17">
            <a:extLst>
              <a:ext uri="{FF2B5EF4-FFF2-40B4-BE49-F238E27FC236}">
                <a16:creationId xmlns="" xmlns:a16="http://schemas.microsoft.com/office/drawing/2014/main" id="{7DDDCF26-B4E7-456F-B037-02CDFE766DDD}"/>
              </a:ext>
            </a:extLst>
          </p:cNvPr>
          <p:cNvSpPr/>
          <p:nvPr/>
        </p:nvSpPr>
        <p:spPr>
          <a:xfrm rot="4314763">
            <a:off x="6547896" y="1623050"/>
            <a:ext cx="134753" cy="246221"/>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solidFill>
                <a:prstClr val="white"/>
              </a:solidFill>
            </a:endParaRPr>
          </a:p>
        </p:txBody>
      </p:sp>
      <p:sp>
        <p:nvSpPr>
          <p:cNvPr id="21" name="Rectangle 20">
            <a:extLst>
              <a:ext uri="{FF2B5EF4-FFF2-40B4-BE49-F238E27FC236}">
                <a16:creationId xmlns="" xmlns:a16="http://schemas.microsoft.com/office/drawing/2014/main" id="{54654FDE-DA5A-4857-A921-243DCCCFBEFA}"/>
              </a:ext>
            </a:extLst>
          </p:cNvPr>
          <p:cNvSpPr/>
          <p:nvPr/>
        </p:nvSpPr>
        <p:spPr>
          <a:xfrm>
            <a:off x="2693914" y="5947357"/>
            <a:ext cx="3941545" cy="537391"/>
          </a:xfrm>
          <a:prstGeom prst="rect">
            <a:avLst/>
          </a:prstGeom>
        </p:spPr>
        <p:txBody>
          <a:bodyPr wrap="square">
            <a:spAutoFit/>
          </a:bodyPr>
          <a:lstStyle/>
          <a:p>
            <a:pPr algn="just">
              <a:lnSpc>
                <a:spcPct val="150000"/>
              </a:lnSpc>
              <a:spcBef>
                <a:spcPts val="600"/>
              </a:spcBef>
              <a:spcAft>
                <a:spcPts val="600"/>
              </a:spcAft>
            </a:pPr>
            <a:r>
              <a:rPr lang="en-US" sz="2200" b="1" dirty="0">
                <a:solidFill>
                  <a:srgbClr val="008000"/>
                </a:solidFill>
                <a:latin typeface="Arial" panose="020B0604020202020204" pitchFamily="34" charset="0"/>
                <a:ea typeface="Times New Roman" panose="02020603050405020304" pitchFamily="18" charset="0"/>
                <a:cs typeface="Times New Roman" panose="02020603050405020304" pitchFamily="18" charset="0"/>
              </a:rPr>
              <a:t>Locality Plan – All Schemes</a:t>
            </a:r>
            <a:endParaRPr lang="en-ZA" dirty="0">
              <a:solidFill>
                <a:prstClr val="black"/>
              </a:solidFill>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0992796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19C726AA-0889-47B9-A16C-93D0E83D7B5F}"/>
              </a:ext>
            </a:extLst>
          </p:cNvPr>
          <p:cNvSpPr/>
          <p:nvPr/>
        </p:nvSpPr>
        <p:spPr>
          <a:xfrm>
            <a:off x="1508810" y="148150"/>
            <a:ext cx="7538937" cy="5813836"/>
          </a:xfrm>
          <a:prstGeom prst="rect">
            <a:avLst/>
          </a:prstGeom>
        </p:spPr>
        <p:txBody>
          <a:bodyPr wrap="square">
            <a:spAutoFit/>
          </a:bodyPr>
          <a:lstStyle/>
          <a:p>
            <a:pPr>
              <a:spcAft>
                <a:spcPts val="600"/>
              </a:spcAft>
            </a:pPr>
            <a:r>
              <a:rPr lang="en-US" sz="2200" b="1" dirty="0">
                <a:solidFill>
                  <a:srgbClr val="008000"/>
                </a:solidFill>
                <a:latin typeface="Arial" panose="020B0604020202020204" pitchFamily="34" charset="0"/>
                <a:ea typeface="Calibri" panose="020F0502020204030204" pitchFamily="34" charset="0"/>
                <a:cs typeface="Arial" panose="020B0604020202020204" pitchFamily="34" charset="0"/>
              </a:rPr>
              <a:t>Baseline Interventions</a:t>
            </a:r>
          </a:p>
          <a:p>
            <a:pPr>
              <a:lnSpc>
                <a:spcPct val="120000"/>
              </a:lnSpc>
              <a:spcAft>
                <a:spcPts val="1200"/>
              </a:spcAft>
            </a:pPr>
            <a:r>
              <a:rPr lang="en-US" sz="2000" dirty="0">
                <a:solidFill>
                  <a:prstClr val="black"/>
                </a:solidFill>
                <a:latin typeface="Arial" panose="020B0604020202020204" pitchFamily="34" charset="0"/>
                <a:cs typeface="Arial" panose="020B0604020202020204" pitchFamily="34" charset="0"/>
              </a:rPr>
              <a:t>Four small attractive options have been identified that can provide </a:t>
            </a:r>
            <a:r>
              <a:rPr lang="en-US" sz="2000" b="1" dirty="0">
                <a:solidFill>
                  <a:prstClr val="black"/>
                </a:solidFill>
                <a:latin typeface="Arial" panose="020B0604020202020204" pitchFamily="34" charset="0"/>
                <a:cs typeface="Arial" panose="020B0604020202020204" pitchFamily="34" charset="0"/>
              </a:rPr>
              <a:t>smaller yields </a:t>
            </a:r>
            <a:r>
              <a:rPr lang="en-US" sz="2000" dirty="0">
                <a:solidFill>
                  <a:prstClr val="black"/>
                </a:solidFill>
                <a:latin typeface="Arial" panose="020B0604020202020204" pitchFamily="34" charset="0"/>
                <a:cs typeface="Arial" panose="020B0604020202020204" pitchFamily="34" charset="0"/>
              </a:rPr>
              <a:t>to </a:t>
            </a:r>
            <a:r>
              <a:rPr lang="en-US" sz="2000" b="1" dirty="0">
                <a:solidFill>
                  <a:prstClr val="black"/>
                </a:solidFill>
                <a:latin typeface="Arial" panose="020B0604020202020204" pitchFamily="34" charset="0"/>
                <a:cs typeface="Arial" panose="020B0604020202020204" pitchFamily="34" charset="0"/>
              </a:rPr>
              <a:t>increase</a:t>
            </a:r>
            <a:r>
              <a:rPr lang="en-US" sz="2000" dirty="0">
                <a:solidFill>
                  <a:prstClr val="black"/>
                </a:solidFill>
                <a:latin typeface="Arial" panose="020B0604020202020204" pitchFamily="34" charset="0"/>
                <a:cs typeface="Arial" panose="020B0604020202020204" pitchFamily="34" charset="0"/>
              </a:rPr>
              <a:t> the</a:t>
            </a:r>
            <a:r>
              <a:rPr lang="en-US" sz="2000" b="1" dirty="0">
                <a:solidFill>
                  <a:prstClr val="black"/>
                </a:solidFill>
                <a:latin typeface="Arial" panose="020B0604020202020204" pitchFamily="34" charset="0"/>
                <a:cs typeface="Arial" panose="020B0604020202020204" pitchFamily="34" charset="0"/>
              </a:rPr>
              <a:t> water availability </a:t>
            </a:r>
            <a:r>
              <a:rPr lang="en-US" sz="2000" dirty="0">
                <a:solidFill>
                  <a:prstClr val="black"/>
                </a:solidFill>
                <a:latin typeface="Arial" panose="020B0604020202020204" pitchFamily="34" charset="0"/>
                <a:cs typeface="Arial" panose="020B0604020202020204" pitchFamily="34" charset="0"/>
              </a:rPr>
              <a:t>of the region. These so-called baseline interventions, which are </a:t>
            </a:r>
            <a:r>
              <a:rPr lang="en-US" sz="2000" b="1" dirty="0">
                <a:solidFill>
                  <a:prstClr val="black"/>
                </a:solidFill>
                <a:latin typeface="Arial" panose="020B0604020202020204" pitchFamily="34" charset="0"/>
                <a:cs typeface="Arial" panose="020B0604020202020204" pitchFamily="34" charset="0"/>
              </a:rPr>
              <a:t>recommended</a:t>
            </a:r>
            <a:r>
              <a:rPr lang="en-US" sz="2000" dirty="0">
                <a:solidFill>
                  <a:prstClr val="black"/>
                </a:solidFill>
                <a:latin typeface="Arial" panose="020B0604020202020204" pitchFamily="34" charset="0"/>
                <a:cs typeface="Arial" panose="020B0604020202020204" pitchFamily="34" charset="0"/>
              </a:rPr>
              <a:t> for all </a:t>
            </a:r>
            <a:r>
              <a:rPr lang="en-US" sz="2000" b="1" dirty="0">
                <a:solidFill>
                  <a:prstClr val="black"/>
                </a:solidFill>
                <a:latin typeface="Arial" panose="020B0604020202020204" pitchFamily="34" charset="0"/>
                <a:cs typeface="Arial" panose="020B0604020202020204" pitchFamily="34" charset="0"/>
              </a:rPr>
              <a:t>water balance scenarios </a:t>
            </a:r>
            <a:r>
              <a:rPr lang="en-US" sz="2000" dirty="0">
                <a:solidFill>
                  <a:prstClr val="black"/>
                </a:solidFill>
                <a:latin typeface="Arial" panose="020B0604020202020204" pitchFamily="34" charset="0"/>
                <a:cs typeface="Arial" panose="020B0604020202020204" pitchFamily="34" charset="0"/>
              </a:rPr>
              <a:t>are:</a:t>
            </a:r>
            <a:endParaRPr lang="en-ZA" sz="2000" dirty="0">
              <a:solidFill>
                <a:prstClr val="black"/>
              </a:solidFill>
              <a:latin typeface="Arial" panose="020B0604020202020204" pitchFamily="34" charset="0"/>
              <a:cs typeface="Arial" panose="020B0604020202020204" pitchFamily="34" charset="0"/>
            </a:endParaRPr>
          </a:p>
          <a:p>
            <a:pPr marL="342900" indent="-342900">
              <a:lnSpc>
                <a:spcPct val="120000"/>
              </a:lnSpc>
              <a:spcAft>
                <a:spcPts val="600"/>
              </a:spcAft>
              <a:buFont typeface="Wingdings" panose="05000000000000000000" pitchFamily="2" charset="2"/>
              <a:buChar char="Ø"/>
            </a:pPr>
            <a:r>
              <a:rPr lang="en-US" sz="2000" b="1" dirty="0">
                <a:solidFill>
                  <a:prstClr val="white">
                    <a:lumMod val="50000"/>
                  </a:prstClr>
                </a:solidFill>
                <a:latin typeface="Arial" panose="020B0604020202020204" pitchFamily="34" charset="0"/>
                <a:cs typeface="Arial" panose="020B0604020202020204" pitchFamily="34" charset="0"/>
              </a:rPr>
              <a:t>Raising of </a:t>
            </a:r>
            <a:r>
              <a:rPr lang="en-US" sz="2000" b="1" dirty="0" err="1">
                <a:solidFill>
                  <a:prstClr val="white">
                    <a:lumMod val="50000"/>
                  </a:prstClr>
                </a:solidFill>
                <a:latin typeface="Arial" panose="020B0604020202020204" pitchFamily="34" charset="0"/>
                <a:cs typeface="Arial" panose="020B0604020202020204" pitchFamily="34" charset="0"/>
              </a:rPr>
              <a:t>Goedertrouw</a:t>
            </a:r>
            <a:r>
              <a:rPr lang="en-US" sz="2000" b="1" dirty="0">
                <a:solidFill>
                  <a:prstClr val="white">
                    <a:lumMod val="50000"/>
                  </a:prstClr>
                </a:solidFill>
                <a:latin typeface="Arial" panose="020B0604020202020204" pitchFamily="34" charset="0"/>
                <a:cs typeface="Arial" panose="020B0604020202020204" pitchFamily="34" charset="0"/>
              </a:rPr>
              <a:t> Dam:</a:t>
            </a:r>
          </a:p>
          <a:p>
            <a:pPr>
              <a:lnSpc>
                <a:spcPct val="120000"/>
              </a:lnSpc>
              <a:spcAft>
                <a:spcPts val="600"/>
              </a:spcAft>
            </a:pPr>
            <a:r>
              <a:rPr lang="en-US" sz="2000" dirty="0">
                <a:solidFill>
                  <a:prstClr val="black"/>
                </a:solidFill>
                <a:latin typeface="Arial" panose="020B0604020202020204" pitchFamily="34" charset="0"/>
                <a:cs typeface="Arial" panose="020B0604020202020204" pitchFamily="34" charset="0"/>
              </a:rPr>
              <a:t>Seems very promising as it can be implemented fairly quickly, apart from being very cost effective. </a:t>
            </a:r>
          </a:p>
          <a:p>
            <a:pPr marL="342900" indent="-342900">
              <a:lnSpc>
                <a:spcPct val="120000"/>
              </a:lnSpc>
              <a:spcAft>
                <a:spcPts val="600"/>
              </a:spcAft>
              <a:buFont typeface="Wingdings" panose="05000000000000000000" pitchFamily="2" charset="2"/>
              <a:buChar char="Ø"/>
            </a:pPr>
            <a:r>
              <a:rPr lang="en-US" sz="2000" b="1" dirty="0">
                <a:solidFill>
                  <a:prstClr val="white">
                    <a:lumMod val="50000"/>
                  </a:prstClr>
                </a:solidFill>
                <a:latin typeface="Arial" panose="020B0604020202020204" pitchFamily="34" charset="0"/>
                <a:cs typeface="Arial" panose="020B0604020202020204" pitchFamily="34" charset="0"/>
              </a:rPr>
              <a:t>New Dam on the Lower </a:t>
            </a:r>
            <a:r>
              <a:rPr lang="en-US" sz="2000" b="1" dirty="0" err="1">
                <a:solidFill>
                  <a:prstClr val="white">
                    <a:lumMod val="50000"/>
                  </a:prstClr>
                </a:solidFill>
                <a:latin typeface="Arial" panose="020B0604020202020204" pitchFamily="34" charset="0"/>
                <a:cs typeface="Arial" panose="020B0604020202020204" pitchFamily="34" charset="0"/>
              </a:rPr>
              <a:t>Nseleni</a:t>
            </a:r>
            <a:r>
              <a:rPr lang="en-US" sz="2000" b="1" dirty="0">
                <a:solidFill>
                  <a:prstClr val="white">
                    <a:lumMod val="50000"/>
                  </a:prstClr>
                </a:solidFill>
                <a:latin typeface="Arial" panose="020B0604020202020204" pitchFamily="34" charset="0"/>
                <a:cs typeface="Arial" panose="020B0604020202020204" pitchFamily="34" charset="0"/>
              </a:rPr>
              <a:t> River</a:t>
            </a:r>
          </a:p>
          <a:p>
            <a:pPr>
              <a:lnSpc>
                <a:spcPct val="120000"/>
              </a:lnSpc>
              <a:spcAft>
                <a:spcPts val="600"/>
              </a:spcAft>
            </a:pPr>
            <a:r>
              <a:rPr lang="en-US" sz="2000" dirty="0">
                <a:solidFill>
                  <a:prstClr val="black"/>
                </a:solidFill>
                <a:latin typeface="Arial" panose="020B0604020202020204" pitchFamily="34" charset="0"/>
                <a:cs typeface="Arial" panose="020B0604020202020204" pitchFamily="34" charset="0"/>
              </a:rPr>
              <a:t>Beneficial from a cost perspective. It could further offer operational benefits, but could likely not be implemented quickly. </a:t>
            </a:r>
          </a:p>
          <a:p>
            <a:pPr marL="342900" indent="-342900">
              <a:lnSpc>
                <a:spcPct val="120000"/>
              </a:lnSpc>
              <a:spcAft>
                <a:spcPts val="600"/>
              </a:spcAft>
              <a:buFont typeface="Wingdings" panose="05000000000000000000" pitchFamily="2" charset="2"/>
              <a:buChar char="Ø"/>
            </a:pPr>
            <a:r>
              <a:rPr lang="en-US" sz="2000" b="1" dirty="0">
                <a:solidFill>
                  <a:prstClr val="white">
                    <a:lumMod val="50000"/>
                  </a:prstClr>
                </a:solidFill>
                <a:latin typeface="Arial" panose="020B0604020202020204" pitchFamily="34" charset="0"/>
                <a:cs typeface="Arial" panose="020B0604020202020204" pitchFamily="34" charset="0"/>
              </a:rPr>
              <a:t>Bulk Industrial and Urban WC/WDM </a:t>
            </a:r>
          </a:p>
          <a:p>
            <a:pPr>
              <a:lnSpc>
                <a:spcPct val="120000"/>
              </a:lnSpc>
              <a:spcAft>
                <a:spcPts val="600"/>
              </a:spcAft>
            </a:pPr>
            <a:r>
              <a:rPr lang="en-US" sz="2000" dirty="0">
                <a:solidFill>
                  <a:prstClr val="black"/>
                </a:solidFill>
                <a:latin typeface="Arial" panose="020B0604020202020204" pitchFamily="34" charset="0"/>
                <a:cs typeface="Arial" panose="020B0604020202020204" pitchFamily="34" charset="0"/>
              </a:rPr>
              <a:t>Initiatives should continue and water efficiency should be improved.</a:t>
            </a:r>
            <a:endParaRPr lang="en-ZA" sz="20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1686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19C726AA-0889-47B9-A16C-93D0E83D7B5F}"/>
              </a:ext>
            </a:extLst>
          </p:cNvPr>
          <p:cNvSpPr/>
          <p:nvPr/>
        </p:nvSpPr>
        <p:spPr>
          <a:xfrm>
            <a:off x="1605063" y="456159"/>
            <a:ext cx="7538937" cy="430887"/>
          </a:xfrm>
          <a:prstGeom prst="rect">
            <a:avLst/>
          </a:prstGeom>
        </p:spPr>
        <p:txBody>
          <a:bodyPr wrap="square">
            <a:spAutoFit/>
          </a:bodyPr>
          <a:lstStyle/>
          <a:p>
            <a:pPr>
              <a:spcAft>
                <a:spcPts val="600"/>
              </a:spcAft>
            </a:pPr>
            <a:r>
              <a:rPr lang="en-US" sz="2200" b="1" dirty="0">
                <a:solidFill>
                  <a:srgbClr val="008000"/>
                </a:solidFill>
                <a:latin typeface="Arial" panose="020B0604020202020204" pitchFamily="34" charset="0"/>
                <a:ea typeface="Calibri" panose="020F0502020204030204" pitchFamily="34" charset="0"/>
                <a:cs typeface="Arial" panose="020B0604020202020204" pitchFamily="34" charset="0"/>
              </a:rPr>
              <a:t>Status Quo:</a:t>
            </a:r>
            <a:r>
              <a:rPr lang="en-US" sz="2200" b="1" dirty="0">
                <a:solidFill>
                  <a:prstClr val="white">
                    <a:lumMod val="50000"/>
                  </a:prstClr>
                </a:solidFill>
                <a:latin typeface="Arial" panose="020B0604020202020204" pitchFamily="34" charset="0"/>
                <a:ea typeface="Calibri" panose="020F0502020204030204" pitchFamily="34" charset="0"/>
                <a:cs typeface="Arial" panose="020B0604020202020204" pitchFamily="34" charset="0"/>
              </a:rPr>
              <a:t> Baseline Interventions</a:t>
            </a:r>
          </a:p>
        </p:txBody>
      </p:sp>
      <p:pic>
        <p:nvPicPr>
          <p:cNvPr id="3" name="Picture 2">
            <a:extLst>
              <a:ext uri="{FF2B5EF4-FFF2-40B4-BE49-F238E27FC236}">
                <a16:creationId xmlns="" xmlns:a16="http://schemas.microsoft.com/office/drawing/2014/main" id="{731573B8-4B83-4CE7-BAB5-53D1F74B39B9}"/>
              </a:ext>
            </a:extLst>
          </p:cNvPr>
          <p:cNvPicPr>
            <a:picLocks noChangeAspect="1"/>
          </p:cNvPicPr>
          <p:nvPr/>
        </p:nvPicPr>
        <p:blipFill>
          <a:blip r:embed="rId3"/>
          <a:stretch>
            <a:fillRect/>
          </a:stretch>
        </p:blipFill>
        <p:spPr>
          <a:xfrm>
            <a:off x="19050" y="992104"/>
            <a:ext cx="9124950" cy="5162550"/>
          </a:xfrm>
          <a:prstGeom prst="rect">
            <a:avLst/>
          </a:prstGeom>
        </p:spPr>
      </p:pic>
    </p:spTree>
    <p:extLst>
      <p:ext uri="{BB962C8B-B14F-4D97-AF65-F5344CB8AC3E}">
        <p14:creationId xmlns:p14="http://schemas.microsoft.com/office/powerpoint/2010/main" val="266436315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19C726AA-0889-47B9-A16C-93D0E83D7B5F}"/>
              </a:ext>
            </a:extLst>
          </p:cNvPr>
          <p:cNvSpPr/>
          <p:nvPr/>
        </p:nvSpPr>
        <p:spPr>
          <a:xfrm>
            <a:off x="335281" y="-30480"/>
            <a:ext cx="8808720" cy="7189661"/>
          </a:xfrm>
          <a:prstGeom prst="rect">
            <a:avLst/>
          </a:prstGeom>
        </p:spPr>
        <p:txBody>
          <a:bodyPr wrap="square">
            <a:spAutoFit/>
          </a:bodyPr>
          <a:lstStyle/>
          <a:p>
            <a:pPr>
              <a:spcAft>
                <a:spcPts val="1200"/>
              </a:spcAft>
            </a:pPr>
            <a:r>
              <a:rPr lang="en-US" sz="2200" b="1" dirty="0">
                <a:solidFill>
                  <a:srgbClr val="008000"/>
                </a:solidFill>
                <a:latin typeface="Arial" panose="020B0604020202020204" pitchFamily="34" charset="0"/>
                <a:ea typeface="Calibri" panose="020F0502020204030204" pitchFamily="34" charset="0"/>
                <a:cs typeface="Arial" panose="020B0604020202020204" pitchFamily="34" charset="0"/>
              </a:rPr>
              <a:t>Key Interventions</a:t>
            </a:r>
          </a:p>
          <a:p>
            <a:r>
              <a:rPr lang="en-US" sz="2400" dirty="0">
                <a:solidFill>
                  <a:prstClr val="black"/>
                </a:solidFill>
                <a:latin typeface="Arial" panose="020B0604020202020204" pitchFamily="34" charset="0"/>
                <a:cs typeface="Arial" panose="020B0604020202020204" pitchFamily="34" charset="0"/>
              </a:rPr>
              <a:t>Three significant schemes (that would make </a:t>
            </a:r>
            <a:r>
              <a:rPr lang="en-US" sz="2400" b="1" dirty="0">
                <a:solidFill>
                  <a:prstClr val="black"/>
                </a:solidFill>
                <a:latin typeface="Arial" panose="020B0604020202020204" pitchFamily="34" charset="0"/>
                <a:cs typeface="Arial" panose="020B0604020202020204" pitchFamily="34" charset="0"/>
              </a:rPr>
              <a:t>large quantities </a:t>
            </a:r>
            <a:r>
              <a:rPr lang="en-US" sz="2400" dirty="0">
                <a:solidFill>
                  <a:prstClr val="black"/>
                </a:solidFill>
                <a:latin typeface="Arial" panose="020B0604020202020204" pitchFamily="34" charset="0"/>
                <a:cs typeface="Arial" panose="020B0604020202020204" pitchFamily="34" charset="0"/>
              </a:rPr>
              <a:t>of </a:t>
            </a:r>
            <a:r>
              <a:rPr lang="en-US" sz="2400" b="1" dirty="0">
                <a:solidFill>
                  <a:prstClr val="black"/>
                </a:solidFill>
                <a:latin typeface="Arial" panose="020B0604020202020204" pitchFamily="34" charset="0"/>
                <a:cs typeface="Arial" panose="020B0604020202020204" pitchFamily="34" charset="0"/>
              </a:rPr>
              <a:t>water available</a:t>
            </a:r>
            <a:r>
              <a:rPr lang="en-US" sz="2400" dirty="0">
                <a:solidFill>
                  <a:prstClr val="black"/>
                </a:solidFill>
                <a:latin typeface="Arial" panose="020B0604020202020204" pitchFamily="34" charset="0"/>
                <a:cs typeface="Arial" panose="020B0604020202020204" pitchFamily="34" charset="0"/>
              </a:rPr>
              <a:t>) have been identified to meet the future water requirements of the Richards Bay WSS. </a:t>
            </a:r>
          </a:p>
          <a:p>
            <a:endParaRPr lang="en-US" sz="2400" dirty="0">
              <a:solidFill>
                <a:prstClr val="black"/>
              </a:solidFill>
              <a:latin typeface="Arial" panose="020B0604020202020204" pitchFamily="34" charset="0"/>
              <a:cs typeface="Arial" panose="020B0604020202020204" pitchFamily="34" charset="0"/>
            </a:endParaRPr>
          </a:p>
          <a:p>
            <a:pPr marL="342900" indent="-342900">
              <a:lnSpc>
                <a:spcPct val="120000"/>
              </a:lnSpc>
              <a:spcBef>
                <a:spcPts val="600"/>
              </a:spcBef>
              <a:spcAft>
                <a:spcPts val="600"/>
              </a:spcAft>
              <a:buFont typeface="Symbol" panose="05050102010706020507" pitchFamily="18" charset="2"/>
              <a:buChar char=""/>
            </a:pPr>
            <a:r>
              <a:rPr lang="en-US" sz="2400" dirty="0">
                <a:solidFill>
                  <a:prstClr val="white">
                    <a:lumMod val="50000"/>
                  </a:prstClr>
                </a:solidFill>
                <a:latin typeface="Arial" panose="020B0604020202020204" pitchFamily="34" charset="0"/>
                <a:ea typeface="Times New Roman" panose="02020603050405020304" pitchFamily="18" charset="0"/>
                <a:cs typeface="Times New Roman" panose="02020603050405020304" pitchFamily="18" charset="0"/>
              </a:rPr>
              <a:t>Thukela-</a:t>
            </a:r>
            <a:r>
              <a:rPr lang="en-US" sz="2400" dirty="0" err="1">
                <a:solidFill>
                  <a:prstClr val="white">
                    <a:lumMod val="50000"/>
                  </a:prstClr>
                </a:solidFill>
                <a:latin typeface="Arial" panose="020B0604020202020204" pitchFamily="34" charset="0"/>
                <a:ea typeface="Times New Roman" panose="02020603050405020304" pitchFamily="18" charset="0"/>
                <a:cs typeface="Times New Roman" panose="02020603050405020304" pitchFamily="18" charset="0"/>
              </a:rPr>
              <a:t>Mhlathuze</a:t>
            </a:r>
            <a:r>
              <a:rPr lang="en-US" sz="2400" dirty="0">
                <a:solidFill>
                  <a:prstClr val="white">
                    <a:lumMod val="50000"/>
                  </a:prstClr>
                </a:solidFill>
                <a:latin typeface="Arial" panose="020B0604020202020204" pitchFamily="34" charset="0"/>
                <a:ea typeface="Times New Roman" panose="02020603050405020304" pitchFamily="18" charset="0"/>
                <a:cs typeface="Times New Roman" panose="02020603050405020304" pitchFamily="18" charset="0"/>
              </a:rPr>
              <a:t> Transfer Scheme (</a:t>
            </a:r>
            <a:r>
              <a:rPr lang="en-US" sz="2400" dirty="0" err="1">
                <a:solidFill>
                  <a:prstClr val="white">
                    <a:lumMod val="50000"/>
                  </a:prstClr>
                </a:solidFill>
                <a:latin typeface="Arial" panose="020B0604020202020204" pitchFamily="34" charset="0"/>
                <a:ea typeface="Times New Roman" panose="02020603050405020304" pitchFamily="18" charset="0"/>
                <a:cs typeface="Times New Roman" panose="02020603050405020304" pitchFamily="18" charset="0"/>
              </a:rPr>
              <a:t>Middledrift</a:t>
            </a:r>
            <a:r>
              <a:rPr lang="en-US" sz="2400" dirty="0">
                <a:solidFill>
                  <a:prstClr val="white">
                    <a:lumMod val="50000"/>
                  </a:prstClr>
                </a:solidFill>
                <a:latin typeface="Arial" panose="020B0604020202020204" pitchFamily="34" charset="0"/>
                <a:ea typeface="Times New Roman" panose="02020603050405020304" pitchFamily="18" charset="0"/>
                <a:cs typeface="Times New Roman" panose="02020603050405020304" pitchFamily="18" charset="0"/>
              </a:rPr>
              <a:t> Transfer Scheme)</a:t>
            </a:r>
            <a:endParaRPr lang="en-ZA" sz="2400" dirty="0">
              <a:solidFill>
                <a:prstClr val="white">
                  <a:lumMod val="50000"/>
                </a:prstClr>
              </a:solidFill>
              <a:latin typeface="Arial" panose="020B0604020202020204" pitchFamily="34" charset="0"/>
              <a:ea typeface="Times New Roman" panose="02020603050405020304" pitchFamily="18" charset="0"/>
              <a:cs typeface="Times New Roman" panose="02020603050405020304" pitchFamily="18" charset="0"/>
            </a:endParaRPr>
          </a:p>
          <a:p>
            <a:pPr marL="342900" indent="-342900">
              <a:lnSpc>
                <a:spcPct val="120000"/>
              </a:lnSpc>
              <a:spcBef>
                <a:spcPts val="600"/>
              </a:spcBef>
              <a:spcAft>
                <a:spcPts val="600"/>
              </a:spcAft>
              <a:buFont typeface="Symbol" panose="05050102010706020507" pitchFamily="18" charset="2"/>
              <a:buChar char=""/>
            </a:pPr>
            <a:r>
              <a:rPr lang="en-US" sz="2400" dirty="0">
                <a:solidFill>
                  <a:prstClr val="white">
                    <a:lumMod val="50000"/>
                  </a:prstClr>
                </a:solidFill>
                <a:latin typeface="Arial" panose="020B0604020202020204" pitchFamily="34" charset="0"/>
                <a:ea typeface="Times New Roman" panose="02020603050405020304" pitchFamily="18" charset="0"/>
                <a:cs typeface="Times New Roman" panose="02020603050405020304" pitchFamily="18" charset="0"/>
              </a:rPr>
              <a:t>Lower Thukela 55Mℓ/d Coastal Pipeline</a:t>
            </a:r>
          </a:p>
          <a:p>
            <a:pPr marL="342900" indent="-342900">
              <a:lnSpc>
                <a:spcPct val="120000"/>
              </a:lnSpc>
              <a:spcBef>
                <a:spcPts val="600"/>
              </a:spcBef>
              <a:spcAft>
                <a:spcPts val="600"/>
              </a:spcAft>
              <a:buFont typeface="Symbol" panose="05050102010706020507" pitchFamily="18" charset="2"/>
              <a:buChar char=""/>
            </a:pPr>
            <a:r>
              <a:rPr lang="en-US" sz="2400" dirty="0">
                <a:solidFill>
                  <a:prstClr val="white">
                    <a:lumMod val="50000"/>
                  </a:prstClr>
                </a:solidFill>
                <a:latin typeface="Arial" panose="020B0604020202020204" pitchFamily="34" charset="0"/>
                <a:ea typeface="Times New Roman" panose="02020603050405020304" pitchFamily="18" charset="0"/>
                <a:cs typeface="Times New Roman" panose="02020603050405020304" pitchFamily="18" charset="0"/>
              </a:rPr>
              <a:t>A transfer scheme from an off-channel dam situated close to the </a:t>
            </a:r>
            <a:r>
              <a:rPr lang="en-US" sz="2400" dirty="0" err="1">
                <a:solidFill>
                  <a:prstClr val="white">
                    <a:lumMod val="50000"/>
                  </a:prstClr>
                </a:solidFill>
                <a:latin typeface="Arial" panose="020B0604020202020204" pitchFamily="34" charset="0"/>
                <a:ea typeface="Times New Roman" panose="02020603050405020304" pitchFamily="18" charset="0"/>
                <a:cs typeface="Times New Roman" panose="02020603050405020304" pitchFamily="18" charset="0"/>
              </a:rPr>
              <a:t>Mfolozi</a:t>
            </a:r>
            <a:r>
              <a:rPr lang="en-US" sz="2400" dirty="0">
                <a:solidFill>
                  <a:prstClr val="white">
                    <a:lumMod val="50000"/>
                  </a:prstClr>
                </a:solidFill>
                <a:latin typeface="Arial" panose="020B0604020202020204" pitchFamily="34" charset="0"/>
                <a:ea typeface="Times New Roman" panose="02020603050405020304" pitchFamily="18" charset="0"/>
                <a:cs typeface="Times New Roman" panose="02020603050405020304" pitchFamily="18" charset="0"/>
              </a:rPr>
              <a:t> River </a:t>
            </a:r>
          </a:p>
          <a:p>
            <a:pPr marL="342900" indent="-342900">
              <a:lnSpc>
                <a:spcPct val="120000"/>
              </a:lnSpc>
              <a:spcBef>
                <a:spcPts val="600"/>
              </a:spcBef>
              <a:spcAft>
                <a:spcPts val="600"/>
              </a:spcAft>
              <a:buFont typeface="Symbol" panose="05050102010706020507" pitchFamily="18" charset="2"/>
              <a:buChar char=""/>
            </a:pPr>
            <a:r>
              <a:rPr lang="en-US" sz="2400" dirty="0">
                <a:solidFill>
                  <a:prstClr val="white">
                    <a:lumMod val="50000"/>
                  </a:prstClr>
                </a:solidFill>
                <a:latin typeface="Arial" panose="020B0604020202020204" pitchFamily="34" charset="0"/>
                <a:ea typeface="Times New Roman" panose="02020603050405020304" pitchFamily="18" charset="0"/>
                <a:cs typeface="Times New Roman" panose="02020603050405020304" pitchFamily="18" charset="0"/>
              </a:rPr>
              <a:t>Desalination of seawater</a:t>
            </a:r>
            <a:endParaRPr lang="en-ZA" sz="2400" dirty="0">
              <a:solidFill>
                <a:prstClr val="white">
                  <a:lumMod val="50000"/>
                </a:prstClr>
              </a:solidFill>
              <a:latin typeface="Arial" panose="020B0604020202020204" pitchFamily="34" charset="0"/>
              <a:ea typeface="Times New Roman" panose="02020603050405020304" pitchFamily="18" charset="0"/>
              <a:cs typeface="Times New Roman" panose="02020603050405020304" pitchFamily="18" charset="0"/>
            </a:endParaRPr>
          </a:p>
          <a:p>
            <a:pPr>
              <a:lnSpc>
                <a:spcPct val="120000"/>
              </a:lnSpc>
              <a:spcBef>
                <a:spcPts val="600"/>
              </a:spcBef>
              <a:spcAft>
                <a:spcPts val="600"/>
              </a:spcAft>
            </a:pPr>
            <a:r>
              <a:rPr lang="en-US" sz="2400" dirty="0">
                <a:solidFill>
                  <a:prstClr val="black"/>
                </a:solidFill>
                <a:latin typeface="Arial" panose="020B0604020202020204" pitchFamily="34" charset="0"/>
                <a:cs typeface="Arial" panose="020B0604020202020204" pitchFamily="34" charset="0"/>
              </a:rPr>
              <a:t>A medium-sized scheme that seems promising and should be compared with the three schemes is the </a:t>
            </a:r>
            <a:r>
              <a:rPr lang="en-US" sz="2400" b="1"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Arboretum Effluent Reuse Scheme.</a:t>
            </a:r>
            <a:endParaRPr lang="en-US" sz="2400" b="1" dirty="0">
              <a:solidFill>
                <a:prstClr val="black"/>
              </a:solidFill>
              <a:latin typeface="Arial" panose="020B0604020202020204" pitchFamily="34" charset="0"/>
              <a:cs typeface="Arial" panose="020B0604020202020204" pitchFamily="34" charset="0"/>
            </a:endParaRPr>
          </a:p>
          <a:p>
            <a:pPr>
              <a:lnSpc>
                <a:spcPct val="120000"/>
              </a:lnSpc>
              <a:spcAft>
                <a:spcPts val="1200"/>
              </a:spcAft>
            </a:pPr>
            <a:endParaRPr lang="en-ZA" sz="20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0203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63116" y="366707"/>
            <a:ext cx="7772400" cy="612594"/>
          </a:xfrm>
        </p:spPr>
        <p:txBody>
          <a:bodyPr/>
          <a:lstStyle/>
          <a:p>
            <a:r>
              <a:rPr lang="en-ZA" dirty="0" smtClean="0">
                <a:solidFill>
                  <a:schemeClr val="accent3">
                    <a:lumMod val="75000"/>
                  </a:schemeClr>
                </a:solidFill>
              </a:rPr>
              <a:t>Purpose of the Meeting</a:t>
            </a:r>
            <a:endParaRPr lang="en-ZA" sz="2800" dirty="0"/>
          </a:p>
        </p:txBody>
      </p:sp>
      <p:sp>
        <p:nvSpPr>
          <p:cNvPr id="9" name="Content Placeholder 2"/>
          <p:cNvSpPr txBox="1">
            <a:spLocks/>
          </p:cNvSpPr>
          <p:nvPr/>
        </p:nvSpPr>
        <p:spPr>
          <a:xfrm>
            <a:off x="963116" y="1295400"/>
            <a:ext cx="8058964" cy="5562600"/>
          </a:xfrm>
          <a:prstGeom prst="rect">
            <a:avLst/>
          </a:prstGeom>
        </p:spPr>
        <p:txBody>
          <a:bodyPr/>
          <a:lstStyle>
            <a:lvl1pPr marL="0" indent="0" algn="l" defTabSz="457200" rtl="0" eaLnBrk="0" fontAlgn="base" hangingPunct="0">
              <a:spcBef>
                <a:spcPct val="20000"/>
              </a:spcBef>
              <a:spcAft>
                <a:spcPct val="0"/>
              </a:spcAft>
              <a:buFont typeface="Arial" pitchFamily="34" charset="0"/>
              <a:buNone/>
              <a:defRPr lang="en-US" sz="2000" kern="1200" dirty="0" smtClean="0">
                <a:solidFill>
                  <a:srgbClr val="A4B16F"/>
                </a:solidFill>
                <a:latin typeface="Gill Sans"/>
                <a:ea typeface="+mn-ea"/>
                <a:cs typeface="Gill Sans"/>
              </a:defRPr>
            </a:lvl1pPr>
            <a:lvl2pPr marL="457200" indent="0" algn="ctr" defTabSz="457200" rtl="0" eaLnBrk="0" fontAlgn="base" hangingPunct="0">
              <a:spcBef>
                <a:spcPct val="20000"/>
              </a:spcBef>
              <a:spcAft>
                <a:spcPct val="0"/>
              </a:spcAft>
              <a:buFont typeface="Arial" pitchFamily="34" charset="0"/>
              <a:buNone/>
              <a:defRPr sz="2800" kern="1200">
                <a:solidFill>
                  <a:schemeClr val="tx1">
                    <a:tint val="75000"/>
                  </a:schemeClr>
                </a:solidFill>
                <a:latin typeface="+mn-lt"/>
                <a:ea typeface="ＭＳ Ｐゴシック" charset="0"/>
                <a:cs typeface="+mn-cs"/>
              </a:defRPr>
            </a:lvl2pPr>
            <a:lvl3pPr marL="914400" indent="0" algn="ctr" defTabSz="457200" rtl="0" eaLnBrk="0" fontAlgn="base" hangingPunct="0">
              <a:spcBef>
                <a:spcPct val="20000"/>
              </a:spcBef>
              <a:spcAft>
                <a:spcPct val="0"/>
              </a:spcAft>
              <a:buFont typeface="Arial" pitchFamily="34" charset="0"/>
              <a:buNone/>
              <a:defRPr sz="2400" kern="1200">
                <a:solidFill>
                  <a:schemeClr val="tx1">
                    <a:tint val="75000"/>
                  </a:schemeClr>
                </a:solidFill>
                <a:latin typeface="+mn-lt"/>
                <a:ea typeface="ＭＳ Ｐゴシック" charset="0"/>
                <a:cs typeface="+mn-cs"/>
              </a:defRPr>
            </a:lvl3pPr>
            <a:lvl4pPr marL="1371600" indent="0" algn="ctr" defTabSz="457200" rtl="0" eaLnBrk="0" fontAlgn="base" hangingPunct="0">
              <a:spcBef>
                <a:spcPct val="20000"/>
              </a:spcBef>
              <a:spcAft>
                <a:spcPct val="0"/>
              </a:spcAft>
              <a:buFont typeface="Arial" pitchFamily="34" charset="0"/>
              <a:buNone/>
              <a:defRPr sz="2000" kern="1200">
                <a:solidFill>
                  <a:schemeClr val="tx1">
                    <a:tint val="75000"/>
                  </a:schemeClr>
                </a:solidFill>
                <a:latin typeface="+mn-lt"/>
                <a:ea typeface="ＭＳ Ｐゴシック" charset="0"/>
                <a:cs typeface="+mn-cs"/>
              </a:defRPr>
            </a:lvl4pPr>
            <a:lvl5pPr marL="1828800" indent="0" algn="ctr" defTabSz="457200" rtl="0" eaLnBrk="0" fontAlgn="base" hangingPunct="0">
              <a:spcBef>
                <a:spcPct val="20000"/>
              </a:spcBef>
              <a:spcAft>
                <a:spcPct val="0"/>
              </a:spcAft>
              <a:buFont typeface="Arial" pitchFamily="34" charset="0"/>
              <a:buNone/>
              <a:defRPr sz="2000" kern="1200">
                <a:solidFill>
                  <a:schemeClr val="tx1">
                    <a:tint val="75000"/>
                  </a:schemeClr>
                </a:solidFill>
                <a:latin typeface="+mn-lt"/>
                <a:ea typeface="ＭＳ Ｐゴシック" charset="0"/>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41313" lvl="1" indent="-342900" algn="l">
              <a:spcBef>
                <a:spcPts val="1200"/>
              </a:spcBef>
              <a:buFont typeface="Arial" charset="0"/>
              <a:buChar char="•"/>
              <a:defRPr/>
            </a:pPr>
            <a:r>
              <a:rPr lang="en-ZA" dirty="0" smtClean="0">
                <a:solidFill>
                  <a:schemeClr val="tx1"/>
                </a:solidFill>
              </a:rPr>
              <a:t>Overview </a:t>
            </a:r>
            <a:r>
              <a:rPr lang="en-ZA" dirty="0">
                <a:solidFill>
                  <a:schemeClr val="tx1"/>
                </a:solidFill>
              </a:rPr>
              <a:t>of study activities </a:t>
            </a:r>
            <a:r>
              <a:rPr lang="en-ZA" dirty="0" smtClean="0">
                <a:solidFill>
                  <a:schemeClr val="tx1"/>
                </a:solidFill>
              </a:rPr>
              <a:t>since </a:t>
            </a:r>
            <a:r>
              <a:rPr lang="en-ZA" dirty="0" err="1" smtClean="0">
                <a:solidFill>
                  <a:schemeClr val="tx1"/>
                </a:solidFill>
              </a:rPr>
              <a:t>StraSC</a:t>
            </a:r>
            <a:r>
              <a:rPr lang="en-ZA" dirty="0" smtClean="0">
                <a:solidFill>
                  <a:schemeClr val="tx1"/>
                </a:solidFill>
              </a:rPr>
              <a:t> Meeting 2 (4 Dec 2018)</a:t>
            </a:r>
            <a:endParaRPr lang="en-ZA" dirty="0">
              <a:solidFill>
                <a:schemeClr val="tx1"/>
              </a:solidFill>
            </a:endParaRPr>
          </a:p>
          <a:p>
            <a:pPr marL="341313" lvl="1" indent="-342900" algn="l">
              <a:spcBef>
                <a:spcPts val="1200"/>
              </a:spcBef>
              <a:buFont typeface="Arial" charset="0"/>
              <a:buChar char="•"/>
              <a:defRPr/>
            </a:pPr>
            <a:r>
              <a:rPr lang="en-ZA" dirty="0">
                <a:solidFill>
                  <a:schemeClr val="tx1"/>
                </a:solidFill>
              </a:rPr>
              <a:t>Feedback on Strategy </a:t>
            </a:r>
            <a:r>
              <a:rPr lang="en-ZA" dirty="0" smtClean="0">
                <a:solidFill>
                  <a:schemeClr val="tx1"/>
                </a:solidFill>
              </a:rPr>
              <a:t>interventions</a:t>
            </a:r>
            <a:endParaRPr lang="en-ZA" dirty="0">
              <a:solidFill>
                <a:schemeClr val="tx1"/>
              </a:solidFill>
            </a:endParaRPr>
          </a:p>
        </p:txBody>
      </p:sp>
    </p:spTree>
    <p:extLst>
      <p:ext uri="{BB962C8B-B14F-4D97-AF65-F5344CB8AC3E}">
        <p14:creationId xmlns:p14="http://schemas.microsoft.com/office/powerpoint/2010/main" val="374312083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7AC402EE-53C3-4720-A3B6-A114E580EA76}"/>
              </a:ext>
            </a:extLst>
          </p:cNvPr>
          <p:cNvSpPr/>
          <p:nvPr/>
        </p:nvSpPr>
        <p:spPr>
          <a:xfrm>
            <a:off x="1605063" y="205902"/>
            <a:ext cx="7538937" cy="430887"/>
          </a:xfrm>
          <a:prstGeom prst="rect">
            <a:avLst/>
          </a:prstGeom>
        </p:spPr>
        <p:txBody>
          <a:bodyPr wrap="square">
            <a:spAutoFit/>
          </a:bodyPr>
          <a:lstStyle/>
          <a:p>
            <a:pPr>
              <a:spcAft>
                <a:spcPts val="600"/>
              </a:spcAft>
            </a:pPr>
            <a:r>
              <a:rPr lang="en-US" sz="2200" b="1" dirty="0">
                <a:solidFill>
                  <a:srgbClr val="008000"/>
                </a:solidFill>
                <a:latin typeface="Arial" panose="020B0604020202020204" pitchFamily="34" charset="0"/>
                <a:ea typeface="Calibri" panose="020F0502020204030204" pitchFamily="34" charset="0"/>
                <a:cs typeface="Arial" panose="020B0604020202020204" pitchFamily="34" charset="0"/>
              </a:rPr>
              <a:t>Status Quo:</a:t>
            </a:r>
            <a:r>
              <a:rPr lang="en-US" sz="2200" b="1" dirty="0">
                <a:solidFill>
                  <a:prstClr val="white">
                    <a:lumMod val="50000"/>
                  </a:prstClr>
                </a:solidFill>
                <a:latin typeface="Arial" panose="020B0604020202020204" pitchFamily="34" charset="0"/>
                <a:ea typeface="Calibri" panose="020F0502020204030204" pitchFamily="34" charset="0"/>
                <a:cs typeface="Arial" panose="020B0604020202020204" pitchFamily="34" charset="0"/>
              </a:rPr>
              <a:t> Key Interventions (1 of 2)</a:t>
            </a:r>
          </a:p>
        </p:txBody>
      </p:sp>
      <p:pic>
        <p:nvPicPr>
          <p:cNvPr id="4" name="Picture 3">
            <a:extLst>
              <a:ext uri="{FF2B5EF4-FFF2-40B4-BE49-F238E27FC236}">
                <a16:creationId xmlns="" xmlns:a16="http://schemas.microsoft.com/office/drawing/2014/main" id="{DADFC670-04E9-4F15-832C-4BEA4BC5E9FD}"/>
              </a:ext>
            </a:extLst>
          </p:cNvPr>
          <p:cNvPicPr>
            <a:picLocks noChangeAspect="1"/>
          </p:cNvPicPr>
          <p:nvPr/>
        </p:nvPicPr>
        <p:blipFill>
          <a:blip r:embed="rId3"/>
          <a:stretch>
            <a:fillRect/>
          </a:stretch>
        </p:blipFill>
        <p:spPr>
          <a:xfrm>
            <a:off x="0" y="737780"/>
            <a:ext cx="9144000" cy="5748199"/>
          </a:xfrm>
          <a:prstGeom prst="rect">
            <a:avLst/>
          </a:prstGeom>
        </p:spPr>
      </p:pic>
    </p:spTree>
    <p:extLst>
      <p:ext uri="{BB962C8B-B14F-4D97-AF65-F5344CB8AC3E}">
        <p14:creationId xmlns:p14="http://schemas.microsoft.com/office/powerpoint/2010/main" val="40906518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7AC402EE-53C3-4720-A3B6-A114E580EA76}"/>
              </a:ext>
            </a:extLst>
          </p:cNvPr>
          <p:cNvSpPr/>
          <p:nvPr/>
        </p:nvSpPr>
        <p:spPr>
          <a:xfrm>
            <a:off x="1605063" y="205902"/>
            <a:ext cx="7538937" cy="430887"/>
          </a:xfrm>
          <a:prstGeom prst="rect">
            <a:avLst/>
          </a:prstGeom>
        </p:spPr>
        <p:txBody>
          <a:bodyPr wrap="square">
            <a:spAutoFit/>
          </a:bodyPr>
          <a:lstStyle/>
          <a:p>
            <a:pPr>
              <a:spcAft>
                <a:spcPts val="600"/>
              </a:spcAft>
            </a:pPr>
            <a:r>
              <a:rPr lang="en-US" sz="2200" b="1" dirty="0">
                <a:solidFill>
                  <a:srgbClr val="008000"/>
                </a:solidFill>
                <a:latin typeface="Arial" panose="020B0604020202020204" pitchFamily="34" charset="0"/>
                <a:ea typeface="Calibri" panose="020F0502020204030204" pitchFamily="34" charset="0"/>
                <a:cs typeface="Arial" panose="020B0604020202020204" pitchFamily="34" charset="0"/>
              </a:rPr>
              <a:t>Status Quo:</a:t>
            </a:r>
            <a:r>
              <a:rPr lang="en-US" sz="2200" b="1" dirty="0">
                <a:solidFill>
                  <a:prstClr val="white">
                    <a:lumMod val="50000"/>
                  </a:prstClr>
                </a:solidFill>
                <a:latin typeface="Arial" panose="020B0604020202020204" pitchFamily="34" charset="0"/>
                <a:ea typeface="Calibri" panose="020F0502020204030204" pitchFamily="34" charset="0"/>
                <a:cs typeface="Arial" panose="020B0604020202020204" pitchFamily="34" charset="0"/>
              </a:rPr>
              <a:t> Key Interventions (2 of 2)</a:t>
            </a:r>
          </a:p>
        </p:txBody>
      </p:sp>
      <p:pic>
        <p:nvPicPr>
          <p:cNvPr id="4" name="Picture 3">
            <a:extLst>
              <a:ext uri="{FF2B5EF4-FFF2-40B4-BE49-F238E27FC236}">
                <a16:creationId xmlns="" xmlns:a16="http://schemas.microsoft.com/office/drawing/2014/main" id="{3DEE8FAE-42EA-4093-9702-5F8DD4DF52F2}"/>
              </a:ext>
            </a:extLst>
          </p:cNvPr>
          <p:cNvPicPr>
            <a:picLocks noChangeAspect="1"/>
          </p:cNvPicPr>
          <p:nvPr/>
        </p:nvPicPr>
        <p:blipFill>
          <a:blip r:embed="rId3"/>
          <a:stretch>
            <a:fillRect/>
          </a:stretch>
        </p:blipFill>
        <p:spPr>
          <a:xfrm>
            <a:off x="0" y="591084"/>
            <a:ext cx="9144000" cy="6266916"/>
          </a:xfrm>
          <a:prstGeom prst="rect">
            <a:avLst/>
          </a:prstGeom>
        </p:spPr>
      </p:pic>
    </p:spTree>
    <p:extLst>
      <p:ext uri="{BB962C8B-B14F-4D97-AF65-F5344CB8AC3E}">
        <p14:creationId xmlns:p14="http://schemas.microsoft.com/office/powerpoint/2010/main" val="123845166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7AC402EE-53C3-4720-A3B6-A114E580EA76}"/>
              </a:ext>
            </a:extLst>
          </p:cNvPr>
          <p:cNvSpPr/>
          <p:nvPr/>
        </p:nvSpPr>
        <p:spPr>
          <a:xfrm>
            <a:off x="4153711" y="2735094"/>
            <a:ext cx="1896894" cy="430887"/>
          </a:xfrm>
          <a:prstGeom prst="rect">
            <a:avLst/>
          </a:prstGeom>
        </p:spPr>
        <p:txBody>
          <a:bodyPr wrap="square">
            <a:spAutoFit/>
          </a:bodyPr>
          <a:lstStyle/>
          <a:p>
            <a:pPr>
              <a:spcAft>
                <a:spcPts val="600"/>
              </a:spcAft>
            </a:pPr>
            <a:r>
              <a:rPr lang="en-US" sz="2200" b="1" dirty="0">
                <a:solidFill>
                  <a:srgbClr val="008000"/>
                </a:solidFill>
                <a:latin typeface="Arial" panose="020B0604020202020204" pitchFamily="34" charset="0"/>
                <a:ea typeface="Calibri" panose="020F0502020204030204" pitchFamily="34" charset="0"/>
                <a:cs typeface="Arial" panose="020B0604020202020204" pitchFamily="34" charset="0"/>
              </a:rPr>
              <a:t>Questions?</a:t>
            </a:r>
            <a:endParaRPr lang="en-US" sz="2200" b="1" dirty="0">
              <a:solidFill>
                <a:prstClr val="white">
                  <a:lumMod val="50000"/>
                </a:prstClr>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84205324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6328" y="1908167"/>
            <a:ext cx="7077807" cy="1268051"/>
          </a:xfrm>
        </p:spPr>
        <p:txBody>
          <a:bodyPr/>
          <a:lstStyle/>
          <a:p>
            <a:r>
              <a:rPr lang="en-US" b="1" dirty="0"/>
              <a:t>IMPLEMENTATION AND MAINTENANCE OF THE WATER RECONCILIATION STRATEGY FOR RICHARDS BAY AND SURROUNDING TOWNS</a:t>
            </a:r>
            <a:r>
              <a:rPr lang="en-ZA" b="1" dirty="0">
                <a:solidFill>
                  <a:schemeClr val="bg1"/>
                </a:solidFill>
                <a:effectLst>
                  <a:outerShdw blurRad="38100" dist="38100" dir="2700000" algn="tl">
                    <a:srgbClr val="000000">
                      <a:alpha val="43137"/>
                    </a:srgbClr>
                  </a:outerShdw>
                </a:effectLst>
              </a:rPr>
              <a:t/>
            </a:r>
            <a:br>
              <a:rPr lang="en-ZA" b="1" dirty="0">
                <a:solidFill>
                  <a:schemeClr val="bg1"/>
                </a:solidFill>
                <a:effectLst>
                  <a:outerShdw blurRad="38100" dist="38100" dir="2700000" algn="tl">
                    <a:srgbClr val="000000">
                      <a:alpha val="43137"/>
                    </a:srgbClr>
                  </a:outerShdw>
                </a:effectLst>
              </a:rPr>
            </a:br>
            <a:r>
              <a:rPr lang="en-ZA" b="1" dirty="0" smtClean="0"/>
              <a:t/>
            </a:r>
            <a:br>
              <a:rPr lang="en-ZA" b="1" dirty="0" smtClean="0"/>
            </a:br>
            <a:r>
              <a:rPr lang="en-ZA" b="1" dirty="0" smtClean="0"/>
              <a:t>Technical Support Group Meeting </a:t>
            </a:r>
            <a:br>
              <a:rPr lang="en-ZA" b="1" dirty="0" smtClean="0"/>
            </a:br>
            <a:r>
              <a:rPr lang="en-ZA" b="1" dirty="0" smtClean="0"/>
              <a:t>(TSG) </a:t>
            </a:r>
            <a:r>
              <a:rPr lang="en-ZA" b="1" dirty="0"/>
              <a:t>6</a:t>
            </a:r>
            <a:r>
              <a:rPr dirty="0"/>
              <a:t/>
            </a:r>
            <a:br>
              <a:rPr dirty="0"/>
            </a:br>
            <a:r>
              <a:rPr lang="en-ZA" dirty="0" smtClean="0"/>
              <a:t/>
            </a:r>
            <a:br>
              <a:rPr lang="en-ZA" dirty="0" smtClean="0"/>
            </a:br>
            <a:r>
              <a:rPr lang="en-ZA" sz="3200" b="1" dirty="0">
                <a:solidFill>
                  <a:schemeClr val="tx1"/>
                </a:solidFill>
              </a:rPr>
              <a:t>Item </a:t>
            </a:r>
            <a:r>
              <a:rPr lang="en-ZA" sz="3200" b="1" dirty="0" smtClean="0">
                <a:solidFill>
                  <a:schemeClr val="tx1"/>
                </a:solidFill>
              </a:rPr>
              <a:t>10: Discussion and Comments</a:t>
            </a:r>
            <a:r>
              <a:rPr lang="en-GB" sz="3200" dirty="0"/>
              <a:t/>
            </a:r>
            <a:br>
              <a:rPr lang="en-GB" sz="3200" dirty="0"/>
            </a:br>
            <a:r>
              <a:rPr lang="en-GB" sz="3200" dirty="0"/>
              <a:t/>
            </a:r>
            <a:br>
              <a:rPr lang="en-GB" sz="3200" dirty="0"/>
            </a:br>
            <a:endParaRPr lang="en-ZA" sz="3200" b="1" dirty="0"/>
          </a:p>
        </p:txBody>
      </p:sp>
    </p:spTree>
    <p:extLst>
      <p:ext uri="{BB962C8B-B14F-4D97-AF65-F5344CB8AC3E}">
        <p14:creationId xmlns:p14="http://schemas.microsoft.com/office/powerpoint/2010/main" val="18028009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29390" y="137723"/>
            <a:ext cx="7934251" cy="819809"/>
          </a:xfrm>
        </p:spPr>
        <p:txBody>
          <a:bodyPr/>
          <a:lstStyle/>
          <a:p>
            <a:r>
              <a:rPr lang="en-US" dirty="0" smtClean="0">
                <a:solidFill>
                  <a:schemeClr val="accent3">
                    <a:lumMod val="75000"/>
                  </a:schemeClr>
                </a:solidFill>
              </a:rPr>
              <a:t>Matters Arising: Action list</a:t>
            </a:r>
            <a:endParaRPr lang="en-ZA" sz="2800" b="1" dirty="0">
              <a:solidFill>
                <a:schemeClr val="accent3">
                  <a:lumMod val="75000"/>
                </a:schemeClr>
              </a:solidFill>
            </a:endParaRPr>
          </a:p>
        </p:txBody>
      </p:sp>
      <p:pic>
        <p:nvPicPr>
          <p:cNvPr id="5" name="Picture 4"/>
          <p:cNvPicPr>
            <a:picLocks noChangeAspect="1"/>
          </p:cNvPicPr>
          <p:nvPr/>
        </p:nvPicPr>
        <p:blipFill>
          <a:blip r:embed="rId2"/>
          <a:stretch>
            <a:fillRect/>
          </a:stretch>
        </p:blipFill>
        <p:spPr>
          <a:xfrm>
            <a:off x="435921" y="845314"/>
            <a:ext cx="8427720" cy="6012686"/>
          </a:xfrm>
          <a:prstGeom prst="rect">
            <a:avLst/>
          </a:prstGeom>
        </p:spPr>
      </p:pic>
      <p:pic>
        <p:nvPicPr>
          <p:cNvPr id="1032" name="Picture 8" descr="Image result for tick transparen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48015" y="4237355"/>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Image result for tick transparen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63255" y="4816475"/>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Image result for tick transparen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5655" y="5426075"/>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Image result for tick transparen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39455" y="5989955"/>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Image result for tick transparen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39455" y="1536652"/>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Image result for tick transparen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39455" y="1051012"/>
            <a:ext cx="720000" cy="7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6520672"/>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40533</TotalTime>
  <Words>2924</Words>
  <Application>Microsoft Office PowerPoint</Application>
  <PresentationFormat>On-screen Show (4:3)</PresentationFormat>
  <Paragraphs>595</Paragraphs>
  <Slides>83</Slides>
  <Notes>49</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83</vt:i4>
      </vt:variant>
    </vt:vector>
  </HeadingPairs>
  <TitlesOfParts>
    <vt:vector size="97" baseType="lpstr">
      <vt:lpstr>ＭＳ Ｐゴシック</vt:lpstr>
      <vt:lpstr>Arial</vt:lpstr>
      <vt:lpstr>Arial Narrow</vt:lpstr>
      <vt:lpstr>Calibri</vt:lpstr>
      <vt:lpstr>Courier New</vt:lpstr>
      <vt:lpstr>Gill Sans</vt:lpstr>
      <vt:lpstr>Gill Snas</vt:lpstr>
      <vt:lpstr>Symbol</vt:lpstr>
      <vt:lpstr>Tahoma</vt:lpstr>
      <vt:lpstr>Times New Roman</vt:lpstr>
      <vt:lpstr>Wingdings</vt:lpstr>
      <vt:lpstr>1_Office Theme</vt:lpstr>
      <vt:lpstr>2_Office Theme</vt:lpstr>
      <vt:lpstr>Office Theme</vt:lpstr>
      <vt:lpstr>IMPLEMENTATION AND MAINTENANCE OF THE WATER RECONCILIATION STRATEGY FOR RICHARDS BAY AND SURROUNDING TOWNS  Strategy Steering Committee Meeting  (StraSC) 3  Wednesday, 4 September 2019</vt:lpstr>
      <vt:lpstr>Agenda</vt:lpstr>
      <vt:lpstr>IMPLEMENTATION AND MAINTENANCE OF THE WATER RECONCILIATION STRATEGY FOR RICHARDS BAY AND SURROUNDING TOWNS  Strategy Steering Committee Meeting  (StraSC) 3  Item 4: Purpose of the  Meeting</vt:lpstr>
      <vt:lpstr>ROLE OF THE STRATEGY STEERING COMMITTEE</vt:lpstr>
      <vt:lpstr>Background to this Assignment</vt:lpstr>
      <vt:lpstr>Outcomes of previous assignment</vt:lpstr>
      <vt:lpstr>Why Continuation of a Strategy? (This Study)</vt:lpstr>
      <vt:lpstr>Purpose of the Meeting</vt:lpstr>
      <vt:lpstr>Matters Arising: Action list</vt:lpstr>
      <vt:lpstr>Matters Arising: Action list</vt:lpstr>
      <vt:lpstr>IMPLEMENTATION AND MAINTENANCE OF THE WATER RECONCILIATION STRATEGY FOR RICHARDS BAY AND SURROUNDING TOWNS  Strategy Steering Committee Meeting  (StraSC) 3  Item 7: Status of Strategy (2015) Interventions  </vt:lpstr>
      <vt:lpstr>7.1 INFRASTRUCTURE</vt:lpstr>
      <vt:lpstr>7.2 LANDCARE</vt:lpstr>
      <vt:lpstr>Afforestation Review</vt:lpstr>
      <vt:lpstr>History</vt:lpstr>
      <vt:lpstr>MWAAS Afforestation (aerial photographs)</vt:lpstr>
      <vt:lpstr>PowerPoint Presentation</vt:lpstr>
      <vt:lpstr>PowerPoint Presentation</vt:lpstr>
      <vt:lpstr>Question?</vt:lpstr>
      <vt:lpstr>Result</vt:lpstr>
      <vt:lpstr>Eg. Around Lake Nhlabane</vt:lpstr>
      <vt:lpstr>2001 aerial photo vs 2019 Google Earth</vt:lpstr>
      <vt:lpstr>Recommendation</vt:lpstr>
      <vt:lpstr>7.3 OTHER</vt:lpstr>
      <vt:lpstr>7.3 OTHER (….Cont)</vt:lpstr>
      <vt:lpstr>IMPLEMENTATION AND MAINTENANCE OF THE WATER RECONCILIATION STRATEGY FOR RICHARDS BAY AND SURROUNDING TOWNS  Strategy Steering Committee Meeting  (StraSC) 3  Item 8: Overview of Study  Activities  </vt:lpstr>
      <vt:lpstr>PowerPoint Presentation</vt:lpstr>
      <vt:lpstr>PowerPoint Presentation</vt:lpstr>
      <vt:lpstr>PowerPoint Presentation</vt:lpstr>
      <vt:lpstr>PowerPoint Presentation</vt:lpstr>
      <vt:lpstr>IMPLEMENTATION AND MAINTENANCE OF THE WATER RECONCILIATION STRATEGY FOR RICHARDS BAY AND SURROUNDING TOWNS  Strategy Steering Committee Meeting  (StraSC) 3  Item 9: Current Progress  </vt:lpstr>
      <vt:lpstr>IMPLEMENTATION AND MAINTENANCE OF THE WATER RECONCILIATION STRATEGY FOR RICHARDS BAY AND SURROUNDING TOWNS  Strategy Steering Committee Meeting  (StraSC) 3  Item 9.1: Groundwater-Lake Assessment  </vt:lpstr>
      <vt:lpstr>Background</vt:lpstr>
      <vt:lpstr>New Tasks – This study</vt:lpstr>
      <vt:lpstr>Justification</vt:lpstr>
      <vt:lpstr>PowerPoint Presentation</vt:lpstr>
      <vt:lpstr>PowerPoint Presentation</vt:lpstr>
      <vt:lpstr>Approach</vt:lpstr>
      <vt:lpstr>PowerPoint Presentation</vt:lpstr>
      <vt:lpstr>Lake Module</vt:lpstr>
      <vt:lpstr>Lake Mzingazi Level</vt:lpstr>
      <vt:lpstr>Lake Mzingazi Discharge simulated vs Outlet weir</vt:lpstr>
      <vt:lpstr>Lake Mzingazi July Inflows Dry Season GW contribution</vt:lpstr>
      <vt:lpstr>Water Balance Post 1995</vt:lpstr>
      <vt:lpstr>Lake Nhlabane water level</vt:lpstr>
      <vt:lpstr>Lake Nhablane – Runoff and GW Inflows</vt:lpstr>
      <vt:lpstr>Lake Nhlablane – Water Balance 1975-2005</vt:lpstr>
      <vt:lpstr>Lake Cubhu</vt:lpstr>
      <vt:lpstr>Way Forward</vt:lpstr>
      <vt:lpstr>PowerPoint Presentation</vt:lpstr>
      <vt:lpstr>IMPLEMENTATION AND MAINTENANCE OF THE WATER RECONCILIATION STRATEGY FOR RICHARDS BAY AND SURROUNDING TOWNS  Strategy Steering Committee Meeting  (StraSC) 3  Item 9.2: Water Resources Assessment  </vt:lpstr>
      <vt:lpstr>TASK 7: Water Resources</vt:lpstr>
      <vt:lpstr>Recon (2015) Final Strategy Report</vt:lpstr>
      <vt:lpstr>Components to configure water resources model</vt:lpstr>
      <vt:lpstr>Environmental Requirements</vt:lpstr>
      <vt:lpstr>EWR Site Locations</vt:lpstr>
      <vt:lpstr>Operating Rules</vt:lpstr>
      <vt:lpstr>Modelling Approach</vt:lpstr>
      <vt:lpstr>User Sector Priority Classification Table</vt:lpstr>
      <vt:lpstr>PowerPoint Presentation</vt:lpstr>
      <vt:lpstr>Typical Model results</vt:lpstr>
      <vt:lpstr>PowerPoint Presentation</vt:lpstr>
      <vt:lpstr>Model results</vt:lpstr>
      <vt:lpstr>Simplified water balance</vt:lpstr>
      <vt:lpstr>Adjusted scale</vt:lpstr>
      <vt:lpstr>Simplified water balance</vt:lpstr>
      <vt:lpstr>Simplified water balance</vt:lpstr>
      <vt:lpstr>Deficit summary</vt:lpstr>
      <vt:lpstr>PowerPoint Presentation</vt:lpstr>
      <vt:lpstr>Scenarios to be analysed &amp; way forward</vt:lpstr>
      <vt:lpstr>IMPLEMENTATION AND MAINTENANCE OF THE WATER RECONCILIATION STRATEGY FOR RICHARDS BAY AND SURROUNDING TOWNS  Strategy Steering Committee Meeting  (StraSC) 3  Item 9.3: Infrastructure &amp; Cost Assessment  </vt:lpstr>
      <vt:lpstr>task 8: INFRASTRUCTURE AND COST ASSESSMENT    Task 8 relates to the infrastructure of the intervention options identified during the previous Reconciliation Strategy, including the related financial implications.   The Task has been divided into three subtasks with deliverables:     </vt:lpstr>
      <vt:lpstr> Deliverable 8.1:  Infrastructure / Intervention Status Quo Assessment Module  Potential interventions were identified in the Previous Richards Bay Reconciliation Strategy, which could contribute to meeting the future water requirements of the Richards Bay WSS.  This module addresses the findings of the status quo assessment carried out for the intervention options identified in the Richards Bay and Surrounding Towns Study Area.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IMPLEMENTATION AND MAINTENANCE OF THE WATER RECONCILIATION STRATEGY FOR RICHARDS BAY AND SURROUNDING TOWNS  Technical Support Group Meeting  (TSG) 6  Item 10: Discussion and Comments  </vt:lpstr>
    </vt:vector>
  </TitlesOfParts>
  <Company>BKS PTY LTD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Robertson, Guy</dc:creator>
  <cp:lastModifiedBy>Caryn Seago</cp:lastModifiedBy>
  <cp:revision>748</cp:revision>
  <cp:lastPrinted>2019-08-28T06:30:02Z</cp:lastPrinted>
  <dcterms:created xsi:type="dcterms:W3CDTF">2014-08-06T06:48:46Z</dcterms:created>
  <dcterms:modified xsi:type="dcterms:W3CDTF">2019-09-04T12:00:22Z</dcterms:modified>
</cp:coreProperties>
</file>